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49.xml" ContentType="application/vnd.openxmlformats-officedocument.presentationml.tags+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tags/tag38.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tags/tag16.xml" ContentType="application/vnd.openxmlformats-officedocument.presentationml.tags+xml"/>
  <Override PartName="/ppt/tags/tag27.xml" ContentType="application/vnd.openxmlformats-officedocument.presentationml.tags+xml"/>
  <Override PartName="/ppt/tags/tag45.xml" ContentType="application/vnd.openxmlformats-officedocument.presentationml.tags+xml"/>
  <Override PartName="/docProps/custom.xml" ContentType="application/vnd.openxmlformats-officedocument.custom-properties+xml"/>
  <Override PartName="/ppt/tags/tag34.xml" ContentType="application/vnd.openxmlformats-officedocument.presentationml.tags+xml"/>
  <Override PartName="/ppt/tags/tag52.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tags/tag41.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30.xml" ContentType="application/vnd.openxmlformats-officedocument.presentationml.tag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Default Extension="emf" ContentType="image/x-emf"/>
  <Override PartName="/ppt/tags/tag39.xml" ContentType="application/vnd.openxmlformats-officedocument.presentationml.tags+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tags/tag1.xml" ContentType="application/vnd.openxmlformats-officedocument.presentationml.tags+xml"/>
  <Override PartName="/ppt/tags/tag28.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tags/tag17.xml" ContentType="application/vnd.openxmlformats-officedocument.presentationml.tags+xml"/>
  <Override PartName="/ppt/tags/tag26.xml" ContentType="application/vnd.openxmlformats-officedocument.presentationml.tags+xml"/>
  <Override PartName="/ppt/tags/tag35.xml" ContentType="application/vnd.openxmlformats-officedocument.presentationml.tags+xml"/>
  <Override PartName="/ppt/tags/tag46.xml" ContentType="application/vnd.openxmlformats-officedocument.presentationml.tags+xml"/>
  <Override PartName="/ppt/tags/tag55.xml" ContentType="application/vnd.openxmlformats-officedocument.presentationml.tags+xml"/>
  <Override PartName="/ppt/slideLayouts/slideLayout10.xml" ContentType="application/vnd.openxmlformats-officedocument.presentationml.slideLayout+xml"/>
  <Override PartName="/ppt/tags/tag15.xml" ContentType="application/vnd.openxmlformats-officedocument.presentationml.tags+xml"/>
  <Override PartName="/ppt/tags/tag24.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tags/tag53.xml" ContentType="application/vnd.openxmlformats-officedocument.presentationml.tags+xml"/>
  <Override PartName="/ppt/tags/tag13.xml" ContentType="application/vnd.openxmlformats-officedocument.presentationml.tags+xml"/>
  <Override PartName="/ppt/tags/tag22.xml" ContentType="application/vnd.openxmlformats-officedocument.presentationml.tags+xml"/>
  <Override PartName="/ppt/tags/tag31.xml" ContentType="application/vnd.openxmlformats-officedocument.presentationml.tags+xml"/>
  <Override PartName="/ppt/tags/tag40.xml" ContentType="application/vnd.openxmlformats-officedocument.presentationml.tags+xml"/>
  <Override PartName="/ppt/tags/tag42.xml" ContentType="application/vnd.openxmlformats-officedocument.presentationml.tags+xml"/>
  <Override PartName="/ppt/tags/tag51.xml" ContentType="application/vnd.openxmlformats-officedocument.presentationml.tags+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tags/tag11.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tags/tag29.xml" ContentType="application/vnd.openxmlformats-officedocument.presentationml.tags+xml"/>
  <Override PartName="/ppt/tags/tag47.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tags/tag36.xml" ContentType="application/vnd.openxmlformats-officedocument.presentationml.tags+xml"/>
  <Override PartName="/ppt/tags/tag54.xml" ContentType="application/vnd.openxmlformats-officedocument.presentationml.tags+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tags/tag32.xml" ContentType="application/vnd.openxmlformats-officedocument.presentationml.tags+xml"/>
  <Override PartName="/ppt/tags/tag50.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21.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tags/tag3.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Lst>
  <p:notesMasterIdLst>
    <p:notesMasterId r:id="rId65"/>
  </p:notesMasterIdLst>
  <p:handoutMasterIdLst>
    <p:handoutMasterId r:id="rId66"/>
  </p:handoutMasterIdLst>
  <p:sldIdLst>
    <p:sldId id="256" r:id="rId5"/>
    <p:sldId id="308" r:id="rId6"/>
    <p:sldId id="315" r:id="rId7"/>
    <p:sldId id="314" r:id="rId8"/>
    <p:sldId id="316" r:id="rId9"/>
    <p:sldId id="324" r:id="rId10"/>
    <p:sldId id="325" r:id="rId11"/>
    <p:sldId id="326" r:id="rId12"/>
    <p:sldId id="352" r:id="rId13"/>
    <p:sldId id="353" r:id="rId14"/>
    <p:sldId id="354" r:id="rId15"/>
    <p:sldId id="355" r:id="rId16"/>
    <p:sldId id="356" r:id="rId17"/>
    <p:sldId id="357" r:id="rId18"/>
    <p:sldId id="358" r:id="rId19"/>
    <p:sldId id="359" r:id="rId20"/>
    <p:sldId id="360" r:id="rId21"/>
    <p:sldId id="361" r:id="rId22"/>
    <p:sldId id="362" r:id="rId23"/>
    <p:sldId id="363" r:id="rId24"/>
    <p:sldId id="365" r:id="rId25"/>
    <p:sldId id="364" r:id="rId26"/>
    <p:sldId id="342" r:id="rId27"/>
    <p:sldId id="340" r:id="rId28"/>
    <p:sldId id="343" r:id="rId29"/>
    <p:sldId id="345" r:id="rId30"/>
    <p:sldId id="341" r:id="rId31"/>
    <p:sldId id="344" r:id="rId32"/>
    <p:sldId id="347" r:id="rId33"/>
    <p:sldId id="400" r:id="rId34"/>
    <p:sldId id="368" r:id="rId35"/>
    <p:sldId id="346" r:id="rId36"/>
    <p:sldId id="367" r:id="rId37"/>
    <p:sldId id="348" r:id="rId38"/>
    <p:sldId id="349" r:id="rId39"/>
    <p:sldId id="350" r:id="rId40"/>
    <p:sldId id="372" r:id="rId41"/>
    <p:sldId id="375" r:id="rId42"/>
    <p:sldId id="376" r:id="rId43"/>
    <p:sldId id="377" r:id="rId44"/>
    <p:sldId id="380" r:id="rId45"/>
    <p:sldId id="378" r:id="rId46"/>
    <p:sldId id="379" r:id="rId47"/>
    <p:sldId id="381" r:id="rId48"/>
    <p:sldId id="382" r:id="rId49"/>
    <p:sldId id="383" r:id="rId50"/>
    <p:sldId id="384" r:id="rId51"/>
    <p:sldId id="385" r:id="rId52"/>
    <p:sldId id="386" r:id="rId53"/>
    <p:sldId id="387" r:id="rId54"/>
    <p:sldId id="388" r:id="rId55"/>
    <p:sldId id="389" r:id="rId56"/>
    <p:sldId id="390" r:id="rId57"/>
    <p:sldId id="399" r:id="rId58"/>
    <p:sldId id="396" r:id="rId59"/>
    <p:sldId id="397" r:id="rId60"/>
    <p:sldId id="398" r:id="rId61"/>
    <p:sldId id="394" r:id="rId62"/>
    <p:sldId id="395" r:id="rId63"/>
    <p:sldId id="339"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Title Slides" id="{C5342A28-2390-49AC-8D6E-AF1F0D84A1DA}">
          <p14:sldIdLst>
            <p14:sldId id="256"/>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8"/>
            <p14:sldId id="333"/>
            <p14:sldId id="334"/>
            <p14:sldId id="335"/>
            <p14:sldId id="336"/>
            <p14:sldId id="337"/>
            <p14:sldId id="339"/>
            <p14:sldId id="273"/>
          </p14:sldIdLst>
        </p14:section>
        <p14:section name="Content Layouts" id="{9FAAE9DC-6B47-4489-8D39-F9B192C11667}">
          <p14:sldIdLst/>
        </p14:section>
        <p14:section name="Section Headers (or Alt. Title)" id="{1C13A149-C850-4041-9DC4-6AB9E8F360B0}">
          <p14:sldIdLst/>
        </p14:section>
        <p14:section name="Closing Slide" id="{43749174-0982-4D47-991C-15D33C33AAFE}">
          <p14:sldIdLst/>
        </p14:section>
        <p14:section name="Slide starters" id="{A9C746AC-6EA9-450E-BBE0-B0658637B2FF}">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E87722"/>
    <a:srgbClr val="008770"/>
    <a:srgbClr val="D0D0CE"/>
    <a:srgbClr val="B1B3B3"/>
    <a:srgbClr val="888B8D"/>
    <a:srgbClr val="63666A"/>
    <a:srgbClr val="F2B411"/>
    <a:srgbClr val="FFFFFF"/>
    <a:srgbClr val="55565A"/>
    <a:srgbClr val="A22B38"/>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56" autoAdjust="0"/>
    <p:restoredTop sz="77542" autoAdjust="0"/>
  </p:normalViewPr>
  <p:slideViewPr>
    <p:cSldViewPr snapToGrid="0">
      <p:cViewPr varScale="1">
        <p:scale>
          <a:sx n="108" d="100"/>
          <a:sy n="108" d="100"/>
        </p:scale>
        <p:origin x="-192" y="-96"/>
      </p:cViewPr>
      <p:guideLst>
        <p:guide orient="horz" pos="2160"/>
        <p:guide pos="3840"/>
      </p:guideLst>
    </p:cSldViewPr>
  </p:slideViewPr>
  <p:notesTextViewPr>
    <p:cViewPr>
      <p:scale>
        <a:sx n="1" d="1"/>
        <a:sy n="1" d="1"/>
      </p:scale>
      <p:origin x="0" y="0"/>
    </p:cViewPr>
  </p:notesTextViewPr>
  <p:sorterViewPr>
    <p:cViewPr>
      <p:scale>
        <a:sx n="100" d="100"/>
        <a:sy n="100" d="100"/>
      </p:scale>
      <p:origin x="0" y="-12304"/>
    </p:cViewPr>
  </p:sorterViewPr>
  <p:notesViewPr>
    <p:cSldViewPr snapToGrid="0">
      <p:cViewPr varScale="1">
        <p:scale>
          <a:sx n="95" d="100"/>
          <a:sy n="95" d="100"/>
        </p:scale>
        <p:origin x="3488" y="192"/>
      </p:cViewPr>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9C8623D-2600-8B4E-9880-1F8F2866E3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 xmlns:a16="http://schemas.microsoft.com/office/drawing/2014/main" id="{823E524F-FC6C-9844-8394-D4AA353F6C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DCAF9069-B7F4-F34D-9B36-2A35E465BB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B7199D-25F8-A745-8C7F-F9C786EEBB02}" type="slidenum">
              <a:rPr lang="en-US" smtClean="0"/>
              <a:pPr/>
              <a:t>‹#›</a:t>
            </a:fld>
            <a:endParaRPr lang="en-US"/>
          </a:p>
        </p:txBody>
      </p:sp>
      <p:sp>
        <p:nvSpPr>
          <p:cNvPr id="6" name="Date Placeholder 5">
            <a:extLst>
              <a:ext uri="{FF2B5EF4-FFF2-40B4-BE49-F238E27FC236}">
                <a16:creationId xmlns="" xmlns:a16="http://schemas.microsoft.com/office/drawing/2014/main" id="{2632D081-565B-C446-8631-F3EAC4DA2C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E9ED82-0CB5-7D41-A2C7-2F0BC902BB2A}" type="datetimeFigureOut">
              <a:rPr lang="en-US" smtClean="0"/>
              <a:pPr/>
              <a:t>1/22/2021</a:t>
            </a:fld>
            <a:endParaRPr lang="en-US"/>
          </a:p>
        </p:txBody>
      </p:sp>
    </p:spTree>
    <p:extLst>
      <p:ext uri="{BB962C8B-B14F-4D97-AF65-F5344CB8AC3E}">
        <p14:creationId xmlns="" xmlns:p14="http://schemas.microsoft.com/office/powerpoint/2010/main" val="17139210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pPr/>
              <a:t>1/22/2021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pPr/>
              <a:t>‹#›</a:t>
            </a:fld>
            <a:endParaRPr lang="en-US"/>
          </a:p>
        </p:txBody>
      </p:sp>
    </p:spTree>
    <p:extLst>
      <p:ext uri="{BB962C8B-B14F-4D97-AF65-F5344CB8AC3E}">
        <p14:creationId xmlns=""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dirty="0"/>
              <a:t>Example of a mature "Cognitive Architecture" : SOAR</a:t>
            </a:r>
            <a:endParaRPr lang="en-US" dirty="0"/>
          </a:p>
          <a:p>
            <a:endParaRPr lang="en-US" dirty="0"/>
          </a:p>
          <a:p>
            <a:pPr>
              <a:buFont typeface="Arial" pitchFamily="34" charset="0"/>
              <a:buChar char="•"/>
            </a:pPr>
            <a:r>
              <a:rPr lang="en-US" sz="1200" kern="1200" dirty="0">
                <a:solidFill>
                  <a:schemeClr val="tx1"/>
                </a:solidFill>
                <a:latin typeface="+mn-lt"/>
                <a:ea typeface="+mn-ea"/>
                <a:cs typeface="+mn-cs"/>
              </a:rPr>
              <a:t> Soar’s name is derived from this basic cycle of</a:t>
            </a:r>
            <a:r>
              <a:rPr lang="en-US" dirty="0"/>
              <a:t> </a:t>
            </a:r>
            <a:r>
              <a:rPr lang="en-US" sz="1200" b="1" kern="1200" dirty="0">
                <a:solidFill>
                  <a:schemeClr val="tx1"/>
                </a:solidFill>
                <a:latin typeface="+mn-lt"/>
                <a:ea typeface="+mn-ea"/>
                <a:cs typeface="+mn-cs"/>
              </a:rPr>
              <a:t>State</a:t>
            </a:r>
            <a:r>
              <a:rPr lang="en-US" sz="1200" kern="1200" dirty="0">
                <a:solidFill>
                  <a:schemeClr val="tx1"/>
                </a:solidFill>
                <a:latin typeface="+mn-lt"/>
                <a:ea typeface="+mn-ea"/>
                <a:cs typeface="+mn-cs"/>
              </a:rPr>
              <a:t>,</a:t>
            </a:r>
            <a:r>
              <a:rPr lang="en-US" dirty="0"/>
              <a:t> </a:t>
            </a:r>
            <a:r>
              <a:rPr lang="en-US" sz="1200" b="1" kern="1200" dirty="0">
                <a:solidFill>
                  <a:schemeClr val="tx1"/>
                </a:solidFill>
                <a:latin typeface="+mn-lt"/>
                <a:ea typeface="+mn-ea"/>
                <a:cs typeface="+mn-cs"/>
              </a:rPr>
              <a:t>Operator</a:t>
            </a:r>
            <a:r>
              <a:rPr lang="en-US" sz="1200" kern="1200" dirty="0">
                <a:solidFill>
                  <a:schemeClr val="tx1"/>
                </a:solidFill>
                <a:latin typeface="+mn-lt"/>
                <a:ea typeface="+mn-ea"/>
                <a:cs typeface="+mn-cs"/>
              </a:rPr>
              <a:t>,</a:t>
            </a:r>
            <a:r>
              <a:rPr lang="en-US" dirty="0"/>
              <a:t> </a:t>
            </a:r>
            <a:r>
              <a:rPr lang="en-US" sz="1200" b="1" kern="1200" dirty="0">
                <a:solidFill>
                  <a:schemeClr val="tx1"/>
                </a:solidFill>
                <a:latin typeface="+mn-lt"/>
                <a:ea typeface="+mn-ea"/>
                <a:cs typeface="+mn-cs"/>
              </a:rPr>
              <a:t>And</a:t>
            </a:r>
            <a:r>
              <a:rPr lang="en-US" dirty="0"/>
              <a:t> </a:t>
            </a:r>
            <a:r>
              <a:rPr lang="en-US" sz="1200" b="1" kern="1200" dirty="0">
                <a:solidFill>
                  <a:schemeClr val="tx1"/>
                </a:solidFill>
                <a:latin typeface="+mn-lt"/>
                <a:ea typeface="+mn-ea"/>
                <a:cs typeface="+mn-cs"/>
              </a:rPr>
              <a:t>Result</a:t>
            </a:r>
            <a:r>
              <a:rPr lang="en-US" sz="1200" kern="1200" dirty="0">
                <a:solidFill>
                  <a:schemeClr val="tx1"/>
                </a:solidFill>
                <a:latin typeface="+mn-lt"/>
                <a:ea typeface="+mn-ea"/>
                <a:cs typeface="+mn-cs"/>
              </a:rPr>
              <a:t>; however, i</a:t>
            </a:r>
            <a:r>
              <a:rPr lang="en-US" sz="1200" i="1" kern="1200" dirty="0">
                <a:solidFill>
                  <a:schemeClr val="tx1"/>
                </a:solidFill>
                <a:latin typeface="+mn-lt"/>
                <a:ea typeface="+mn-ea"/>
                <a:cs typeface="+mn-cs"/>
              </a:rPr>
              <a:t>t is no longer regarded as an acronym</a:t>
            </a:r>
            <a:r>
              <a:rPr lang="en-US" sz="1200" kern="1200" dirty="0">
                <a:solidFill>
                  <a:schemeClr val="tx1"/>
                </a:solidFill>
                <a:latin typeface="+mn-lt"/>
                <a:ea typeface="+mn-ea"/>
                <a:cs typeface="+mn-cs"/>
              </a:rPr>
              <a:t>.</a:t>
            </a:r>
          </a:p>
          <a:p>
            <a:endParaRPr lang="en-US" dirty="0"/>
          </a:p>
          <a:p>
            <a:pPr>
              <a:buFont typeface="Arial" pitchFamily="34" charset="0"/>
              <a:buChar char="•"/>
            </a:pPr>
            <a:r>
              <a:rPr lang="en-US" sz="1200" dirty="0"/>
              <a:t> The SOAR Cognitive Architecture is 35 years mature, originated at CMU AI program, and moved to U of Michigan where it is actively developed today. It's also been spun off into a military contractor business providing AI/CT to DARPA and the Navy called "SOAR Tech". </a:t>
            </a:r>
          </a:p>
          <a:p>
            <a:endParaRPr lang="en-US" dirty="0"/>
          </a:p>
          <a:p>
            <a:pPr>
              <a:buFont typeface="Arial" pitchFamily="34" charset="0"/>
              <a:buChar char="•"/>
            </a:pPr>
            <a:r>
              <a:rPr lang="en-US" dirty="0"/>
              <a:t> The SOAR Cognitive Architecture should be thought of as implementation of a of human cognition hypothesis - the Problem Space Computational Model (PSCM) that argues complex cognition arises from a fixed set of computational building blocks (memories, processes, representations, learning mechanisms) and knowledge (as learned through experience).</a:t>
            </a:r>
          </a:p>
          <a:p>
            <a:endParaRPr lang="en-US" dirty="0"/>
          </a:p>
          <a:p>
            <a:pPr>
              <a:buFont typeface="Arial" pitchFamily="34" charset="0"/>
              <a:buChar char="•"/>
            </a:pPr>
            <a:r>
              <a:rPr lang="en-US" dirty="0"/>
              <a:t> SOAR strives toward human-level intelligence inspired by psychology and biology and emphasizes more complex cognitive processing.</a:t>
            </a:r>
          </a:p>
        </p:txBody>
      </p:sp>
      <p:sp>
        <p:nvSpPr>
          <p:cNvPr id="4" name="Slide Number Placeholder 3"/>
          <p:cNvSpPr>
            <a:spLocks noGrp="1"/>
          </p:cNvSpPr>
          <p:nvPr>
            <p:ph type="sldNum" sz="quarter" idx="10"/>
          </p:nvPr>
        </p:nvSpPr>
        <p:spPr/>
        <p:txBody>
          <a:bodyPr/>
          <a:lstStyle/>
          <a:p>
            <a:fld id="{71B1AA27-3892-4360-B986-D6B124C223BF}"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dirty="0"/>
              <a:t>What is a Cognitive Architecture?</a:t>
            </a:r>
            <a:endParaRPr lang="en-US" dirty="0"/>
          </a:p>
          <a:p>
            <a:r>
              <a:rPr lang="en-US" sz="1200" b="1" dirty="0"/>
              <a:t/>
            </a:r>
            <a:br>
              <a:rPr lang="en-US" sz="1200" b="1" dirty="0"/>
            </a:br>
            <a:endParaRPr lang="en-US" dirty="0"/>
          </a:p>
          <a:p>
            <a:r>
              <a:rPr lang="en-US" sz="1200" dirty="0"/>
              <a:t>Cognitive architecture is the </a:t>
            </a:r>
            <a:r>
              <a:rPr lang="en-US" sz="1200" b="1" i="1" dirty="0"/>
              <a:t>theory</a:t>
            </a:r>
            <a:r>
              <a:rPr lang="en-US" sz="1200" dirty="0"/>
              <a:t> about the structures of the human mind and how they work together to manage intelligent behavior in any complex environment.</a:t>
            </a:r>
            <a:endParaRPr lang="en-US" dirty="0"/>
          </a:p>
          <a:p>
            <a:r>
              <a:rPr lang="en-US" sz="1200" dirty="0"/>
              <a:t>A goal of cognitive architecture is to use the research of cognitive psychology to </a:t>
            </a:r>
            <a:r>
              <a:rPr lang="en-US" sz="1200" b="1" i="1" dirty="0"/>
              <a:t>create a complete computer model of cognition</a:t>
            </a:r>
            <a:r>
              <a:rPr lang="en-US" sz="1200" dirty="0"/>
              <a:t>.</a:t>
            </a:r>
            <a:endParaRPr lang="en-US" dirty="0"/>
          </a:p>
          <a:p>
            <a:r>
              <a:rPr lang="en-US" dirty="0"/>
              <a:t>Successful cognitive architecture models include:  </a:t>
            </a:r>
          </a:p>
          <a:p>
            <a:r>
              <a:rPr lang="en-US" dirty="0"/>
              <a:t/>
            </a:r>
            <a:br>
              <a:rPr lang="en-US" dirty="0"/>
            </a:br>
            <a:endParaRPr lang="en-US" dirty="0"/>
          </a:p>
          <a:p>
            <a:pPr lvl="1"/>
            <a:r>
              <a:rPr lang="en-US" b="1" dirty="0"/>
              <a:t>Active Control of Thought-Rational (</a:t>
            </a:r>
            <a:r>
              <a:rPr lang="en-US" b="1" dirty="0">
                <a:solidFill>
                  <a:srgbClr val="FF0000"/>
                </a:solidFill>
              </a:rPr>
              <a:t>ACT-R</a:t>
            </a:r>
            <a:r>
              <a:rPr lang="en-US" b="1" dirty="0"/>
              <a:t>)</a:t>
            </a:r>
            <a:r>
              <a:rPr lang="en-US" dirty="0"/>
              <a:t> was developed at Carnegie Mellon University by John Robert Anderson. ACT-R attempts to study how the brain organizes itself into singular processing modules to reduce cognitive functions to the most basic operations that can enable cognition.</a:t>
            </a:r>
          </a:p>
          <a:p>
            <a:r>
              <a:rPr lang="en-US" dirty="0"/>
              <a:t/>
            </a:r>
            <a:br>
              <a:rPr lang="en-US" dirty="0"/>
            </a:br>
            <a:endParaRPr lang="en-US" dirty="0"/>
          </a:p>
          <a:p>
            <a:pPr lvl="1"/>
            <a:r>
              <a:rPr lang="en-US" b="1" dirty="0"/>
              <a:t>Learning Intelligent Distribution Agent (LIDA)</a:t>
            </a:r>
            <a:r>
              <a:rPr lang="en-US" dirty="0"/>
              <a:t>  was created by Stan Franklin and colleagues at the University of Memphis. The architecture was created as an integrated model that attempts to broadly model human cognition, from perception and action to high-level reasoning.     </a:t>
            </a:r>
          </a:p>
          <a:p>
            <a:r>
              <a:rPr lang="en-US" dirty="0"/>
              <a:t/>
            </a:r>
            <a:br>
              <a:rPr lang="en-US" dirty="0"/>
            </a:br>
            <a:endParaRPr lang="en-US" dirty="0"/>
          </a:p>
          <a:p>
            <a:pPr lvl="1"/>
            <a:r>
              <a:rPr lang="en-US" b="1" dirty="0"/>
              <a:t>SOAR</a:t>
            </a:r>
            <a:r>
              <a:rPr lang="en-US" dirty="0"/>
              <a:t> was developed by </a:t>
            </a:r>
            <a:r>
              <a:rPr lang="en-US" b="1" dirty="0"/>
              <a:t>John Laird</a:t>
            </a:r>
            <a:r>
              <a:rPr lang="en-US" dirty="0"/>
              <a:t>, Allen Newell and Paul </a:t>
            </a:r>
            <a:r>
              <a:rPr lang="en-US" dirty="0" err="1"/>
              <a:t>Rosenbloom</a:t>
            </a:r>
            <a:r>
              <a:rPr lang="en-US" dirty="0"/>
              <a:t> at Carnegie Mellon University and </a:t>
            </a:r>
            <a:r>
              <a:rPr lang="en-US" b="1" dirty="0"/>
              <a:t>drew from ACT-R and LIDA</a:t>
            </a:r>
            <a:r>
              <a:rPr lang="en-US" dirty="0"/>
              <a:t>. The model's objective was to develop generalized intelligent agents for a range of tasks that also functioned as the building blocks to emulate human cognitive capacity.</a:t>
            </a:r>
          </a:p>
        </p:txBody>
      </p:sp>
      <p:sp>
        <p:nvSpPr>
          <p:cNvPr id="4" name="Slide Number Placeholder 3"/>
          <p:cNvSpPr>
            <a:spLocks noGrp="1"/>
          </p:cNvSpPr>
          <p:nvPr>
            <p:ph type="sldNum" sz="quarter" idx="10"/>
          </p:nvPr>
        </p:nvSpPr>
        <p:spPr/>
        <p:txBody>
          <a:bodyPr/>
          <a:lstStyle/>
          <a:p>
            <a:fld id="{71B1AA27-3892-4360-B986-D6B124C223BF}" type="slidenum">
              <a:rPr lang="en-US" smtClean="0"/>
              <a:pPr/>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1" dirty="0"/>
              <a:t>How Cognitive Architectures differ from classical programming/development?</a:t>
            </a:r>
            <a:endParaRPr lang="en-US" dirty="0"/>
          </a:p>
          <a:p>
            <a:r>
              <a:rPr lang="en-US" dirty="0"/>
              <a:t/>
            </a:r>
            <a:br>
              <a:rPr lang="en-US" dirty="0"/>
            </a:br>
            <a:endParaRPr lang="en-US" dirty="0"/>
          </a:p>
          <a:p>
            <a:r>
              <a:rPr lang="en-US" b="1" dirty="0"/>
              <a:t>Inference engine</a:t>
            </a:r>
            <a:endParaRPr lang="en-US" dirty="0"/>
          </a:p>
          <a:p>
            <a:r>
              <a:rPr lang="en-US" dirty="0"/>
              <a:t/>
            </a:r>
            <a:br>
              <a:rPr lang="en-US" dirty="0"/>
            </a:br>
            <a:endParaRPr lang="en-US" dirty="0"/>
          </a:p>
          <a:p>
            <a:r>
              <a:rPr lang="en-US" dirty="0"/>
              <a:t>In the field of Artificial Intelligence, </a:t>
            </a:r>
            <a:r>
              <a:rPr lang="en-US" b="1" dirty="0"/>
              <a:t>inference engine is a component of the system that applies logical rules to the knowledge base to deduce new information</a:t>
            </a:r>
            <a:r>
              <a:rPr lang="en-US" dirty="0"/>
              <a:t>. The first inference engines were components of expert systems. The typical expert system consisted of a knowledge base and an inference engine. The knowledge base stored facts about the world. The inference engine applies logical rules to the knowledge base and deduced new knowledge. This process would iterate as each new fact in the knowledge base could trigger additional rules in the inference engine. </a:t>
            </a:r>
            <a:r>
              <a:rPr lang="en-US" b="1" dirty="0"/>
              <a:t>Inference engines work primarily in one of two modes either special rule or facts:</a:t>
            </a:r>
            <a:r>
              <a:rPr lang="en-US" dirty="0"/>
              <a:t> forward chaining and backward chaining. </a:t>
            </a:r>
            <a:r>
              <a:rPr lang="en-US" b="1" dirty="0"/>
              <a:t>Forward chaining starts with the known facts and asserts new facts</a:t>
            </a:r>
            <a:r>
              <a:rPr lang="en-US" dirty="0"/>
              <a:t>. </a:t>
            </a:r>
            <a:r>
              <a:rPr lang="en-US" b="1" dirty="0"/>
              <a:t>Backward chaining starts with goals, and works backward to determine what facts must be asserted so that the goals can be achieved.</a:t>
            </a:r>
            <a:endParaRPr lang="en-US" dirty="0"/>
          </a:p>
          <a:p>
            <a:r>
              <a:rPr lang="en-US" dirty="0"/>
              <a:t/>
            </a:r>
            <a:br>
              <a:rPr lang="en-US" dirty="0"/>
            </a:br>
            <a:endParaRPr lang="en-US" dirty="0"/>
          </a:p>
          <a:p>
            <a:pPr marL="228600" indent="-228600">
              <a:buFont typeface="+mj-lt"/>
              <a:buAutoNum type="arabicPeriod"/>
            </a:pPr>
            <a:r>
              <a:rPr lang="en-US" sz="1200" dirty="0"/>
              <a:t>Traditional programming model</a:t>
            </a:r>
            <a:endParaRPr lang="en-US" dirty="0"/>
          </a:p>
          <a:p>
            <a:pPr marL="228600" indent="-228600">
              <a:buFont typeface="+mj-lt"/>
              <a:buAutoNum type="arabicPeriod"/>
            </a:pPr>
            <a:r>
              <a:rPr lang="en-US" dirty="0"/>
              <a:t>Backward Chaining Inference Engine</a:t>
            </a:r>
          </a:p>
          <a:p>
            <a:pPr marL="228600" indent="-228600">
              <a:buFont typeface="+mj-lt"/>
              <a:buAutoNum type="arabicPeriod"/>
            </a:pPr>
            <a:r>
              <a:rPr lang="en-US" dirty="0"/>
              <a:t>Forward Chaining Inference Engine</a:t>
            </a:r>
          </a:p>
          <a:p>
            <a:pPr marL="228600" indent="-228600">
              <a:buFont typeface="+mj-lt"/>
              <a:buAutoNum type="arabicPeriod"/>
            </a:pPr>
            <a:r>
              <a:rPr lang="en-US" dirty="0"/>
              <a:t>Cognitive Architecture (highly integrated)</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pPr/>
              <a:t>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v Days - Intro 1">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85BC4B5F-4801-1049-98FD-CF515D369930}"/>
              </a:ext>
            </a:extLst>
          </p:cNvPr>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r="8287"/>
          <a:stretch/>
        </p:blipFill>
        <p:spPr>
          <a:xfrm>
            <a:off x="2778553" y="9940"/>
            <a:ext cx="9413448" cy="6846513"/>
          </a:xfrm>
          <a:prstGeom prst="rect">
            <a:avLst/>
          </a:prstGeom>
        </p:spPr>
      </p:pic>
      <p:sp>
        <p:nvSpPr>
          <p:cNvPr id="4" name="Rectangle 3">
            <a:extLst>
              <a:ext uri="{FF2B5EF4-FFF2-40B4-BE49-F238E27FC236}">
                <a16:creationId xmlns="" xmlns:a16="http://schemas.microsoft.com/office/drawing/2014/main" id="{0A0D225F-4753-B44A-8AF4-63AE627A2F49}"/>
              </a:ext>
            </a:extLst>
          </p:cNvPr>
          <p:cNvSpPr/>
          <p:nvPr userDrawn="1"/>
        </p:nvSpPr>
        <p:spPr>
          <a:xfrm>
            <a:off x="0" y="9940"/>
            <a:ext cx="11608904" cy="6858000"/>
          </a:xfrm>
          <a:prstGeom prst="rect">
            <a:avLst/>
          </a:prstGeom>
          <a:gradFill>
            <a:gsLst>
              <a:gs pos="75000">
                <a:srgbClr val="F9F9F9">
                  <a:alpha val="50000"/>
                </a:srgbClr>
              </a:gs>
              <a:gs pos="33000">
                <a:schemeClr val="bg1"/>
              </a:gs>
              <a:gs pos="10000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    </a:t>
            </a:r>
          </a:p>
        </p:txBody>
      </p:sp>
      <p:pic>
        <p:nvPicPr>
          <p:cNvPr id="6" name="Picture 5">
            <a:extLst>
              <a:ext uri="{FF2B5EF4-FFF2-40B4-BE49-F238E27FC236}">
                <a16:creationId xmlns="" xmlns:a16="http://schemas.microsoft.com/office/drawing/2014/main" id="{E3562FAE-D3E7-4AF2-9F04-7B5F288F0134}"/>
              </a:ext>
            </a:extLst>
          </p:cNvPr>
          <p:cNvPicPr>
            <a:picLocks noChangeAspect="1"/>
          </p:cNvPicPr>
          <p:nvPr userDrawn="1"/>
        </p:nvPicPr>
        <p:blipFill rotWithShape="1">
          <a:blip r:embed="rId3" cstate="print">
            <a:extLst>
              <a:ext uri="{28A0092B-C50C-407E-A947-70E740481C1C}">
                <a14:useLocalDpi xmlns="" xmlns:a14="http://schemas.microsoft.com/office/drawing/2010/main" val="0"/>
              </a:ext>
            </a:extLst>
          </a:blip>
          <a:srcRect l="8186" t="19533" r="8101" b="19620"/>
          <a:stretch/>
        </p:blipFill>
        <p:spPr>
          <a:xfrm>
            <a:off x="495300" y="6063065"/>
            <a:ext cx="1310805" cy="400317"/>
          </a:xfrm>
          <a:prstGeom prst="rect">
            <a:avLst/>
          </a:prstGeom>
        </p:spPr>
      </p:pic>
      <p:pic>
        <p:nvPicPr>
          <p:cNvPr id="5" name="Picture 4">
            <a:extLst>
              <a:ext uri="{FF2B5EF4-FFF2-40B4-BE49-F238E27FC236}">
                <a16:creationId xmlns="" xmlns:a16="http://schemas.microsoft.com/office/drawing/2014/main" id="{4CE143B5-0A6F-F246-854A-AA32DB5C34B2}"/>
              </a:ext>
            </a:extLst>
          </p:cNvPr>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403861" y="1299210"/>
            <a:ext cx="3017518" cy="862148"/>
          </a:xfrm>
          <a:prstGeom prst="rect">
            <a:avLst/>
          </a:prstGeom>
        </p:spPr>
      </p:pic>
      <p:sp>
        <p:nvSpPr>
          <p:cNvPr id="2" name="Title 1"/>
          <p:cNvSpPr>
            <a:spLocks noGrp="1"/>
          </p:cNvSpPr>
          <p:nvPr userDrawn="1">
            <p:ph type="ctrTitle" hasCustomPrompt="1"/>
          </p:nvPr>
        </p:nvSpPr>
        <p:spPr bwMode="gray">
          <a:xfrm>
            <a:off x="495301" y="2171700"/>
            <a:ext cx="7440386" cy="2037635"/>
          </a:xfrm>
        </p:spPr>
        <p:txBody>
          <a:bodyPr anchor="b"/>
          <a:lstStyle>
            <a:lvl1pPr algn="l">
              <a:defRPr sz="4800"/>
            </a:lvl1pPr>
          </a:lstStyle>
          <a:p>
            <a:r>
              <a:rPr lang="en-US" dirty="0"/>
              <a:t>Insightful presentation title in sentence case</a:t>
            </a:r>
          </a:p>
        </p:txBody>
      </p:sp>
      <p:sp>
        <p:nvSpPr>
          <p:cNvPr id="3" name="Subtitle 2"/>
          <p:cNvSpPr>
            <a:spLocks noGrp="1"/>
          </p:cNvSpPr>
          <p:nvPr userDrawn="1">
            <p:ph type="subTitle" idx="1" hasCustomPrompt="1"/>
          </p:nvPr>
        </p:nvSpPr>
        <p:spPr bwMode="gray">
          <a:xfrm>
            <a:off x="495301" y="4292897"/>
            <a:ext cx="7440386" cy="661876"/>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Text Placeholder 10"/>
          <p:cNvSpPr>
            <a:spLocks noGrp="1"/>
          </p:cNvSpPr>
          <p:nvPr userDrawn="1">
            <p:ph type="body" sz="quarter" idx="13" hasCustomPrompt="1"/>
          </p:nvPr>
        </p:nvSpPr>
        <p:spPr bwMode="gray">
          <a:xfrm>
            <a:off x="495300" y="5033179"/>
            <a:ext cx="7440011" cy="432200"/>
          </a:xfrm>
        </p:spPr>
        <p:txBody>
          <a:bodyPr/>
          <a:lstStyle>
            <a:lvl1pPr>
              <a:defRPr>
                <a:solidFill>
                  <a:schemeClr val="tx1"/>
                </a:solidFill>
              </a:defRPr>
            </a:lvl1pPr>
          </a:lstStyle>
          <a:p>
            <a:pPr lvl="0"/>
            <a:r>
              <a:rPr lang="en-US" dirty="0"/>
              <a:t>Month DD, YYYY</a:t>
            </a:r>
          </a:p>
        </p:txBody>
      </p:sp>
    </p:spTree>
    <p:extLst>
      <p:ext uri="{BB962C8B-B14F-4D97-AF65-F5344CB8AC3E}">
        <p14:creationId xmlns="" xmlns:p14="http://schemas.microsoft.com/office/powerpoint/2010/main" val="1309202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BC942B76-AB4F-F14C-83C8-F25C5E51E2AB}" type="datetime1">
              <a:rPr lang="en-US" smtClean="0"/>
              <a:pPr/>
              <a:t>1/22/2021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28797"/>
            <a:ext cx="36576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4336293" y="1828797"/>
            <a:ext cx="36576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8177285" y="1828797"/>
            <a:ext cx="365760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300"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4336293"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8177285"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 xmlns:p14="http://schemas.microsoft.com/office/powerpoint/2010/main" val="63289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DA0C1A62-0478-454C-A69B-F944B514978F}" type="datetime1">
              <a:rPr lang="en-US" smtClean="0"/>
              <a:pPr/>
              <a:t>1/22/2021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299" y="1828800"/>
            <a:ext cx="54864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313712" y="1828797"/>
            <a:ext cx="54864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299" y="2492372"/>
            <a:ext cx="5486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313712" y="2492372"/>
            <a:ext cx="5486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 xmlns:p14="http://schemas.microsoft.com/office/powerpoint/2010/main" val="415188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3730CDC2-F133-E341-8591-0235C128830C}" type="datetime1">
              <a:rPr lang="en-US" smtClean="0"/>
              <a:pPr/>
              <a:t>1/22/2021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28797"/>
            <a:ext cx="2194560" cy="1970316"/>
          </a:xfrm>
          <a:solidFill>
            <a:schemeClr val="tx2"/>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780847" y="1828798"/>
            <a:ext cx="2194560" cy="1970316"/>
          </a:xfrm>
          <a:solidFill>
            <a:schemeClr val="accent2"/>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5066394" y="1828798"/>
            <a:ext cx="2194560" cy="1970316"/>
          </a:xfrm>
          <a:solidFill>
            <a:schemeClr val="accent4"/>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351941" y="1828798"/>
            <a:ext cx="2194560" cy="1970316"/>
          </a:xfrm>
          <a:solidFill>
            <a:schemeClr val="accent1"/>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9637486" y="1828798"/>
            <a:ext cx="2194560" cy="1970316"/>
          </a:xfrm>
          <a:solidFill>
            <a:srgbClr val="A22B38"/>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495300"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780844" y="3799114"/>
            <a:ext cx="2194563"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5066394"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7351941"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9637486"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Tree>
    <p:extLst>
      <p:ext uri="{BB962C8B-B14F-4D97-AF65-F5344CB8AC3E}">
        <p14:creationId xmlns="" xmlns:p14="http://schemas.microsoft.com/office/powerpoint/2010/main" val="3133439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9BD1AE46-959B-3A40-A449-10D5E9AFE6CE}" type="datetime1">
              <a:rPr lang="en-US" smtClean="0"/>
              <a:pPr/>
              <a:t>1/22/2021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61456"/>
            <a:ext cx="1697450" cy="1307592"/>
          </a:xfrm>
          <a:solidFill>
            <a:schemeClr val="tx2"/>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495300" y="3223758"/>
            <a:ext cx="1697450" cy="1307592"/>
          </a:xfrm>
          <a:solidFill>
            <a:schemeClr val="accent2"/>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495300" y="4586060"/>
            <a:ext cx="1697450" cy="1307592"/>
          </a:xfrm>
          <a:solidFill>
            <a:schemeClr val="accent4"/>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2318204" y="1861456"/>
            <a:ext cx="9489168" cy="1280160"/>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2318204" y="3242808"/>
            <a:ext cx="9489168" cy="1280160"/>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2318204" y="4624161"/>
            <a:ext cx="9489168" cy="1280160"/>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 xmlns:p14="http://schemas.microsoft.com/office/powerpoint/2010/main" val="1125291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0B76C33D-7178-A941-B245-FA9A1EA00B5F}" type="datetime1">
              <a:rPr lang="en-US" smtClean="0"/>
              <a:pPr/>
              <a:t>1/22/2021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56331"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61456"/>
            <a:ext cx="1700784" cy="987552"/>
          </a:xfrm>
          <a:solidFill>
            <a:schemeClr val="tx2"/>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495300" y="2887905"/>
            <a:ext cx="1700784" cy="987552"/>
          </a:xfrm>
          <a:solidFill>
            <a:schemeClr val="accent2"/>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495300" y="3914354"/>
            <a:ext cx="1700784" cy="987552"/>
          </a:xfrm>
          <a:solidFill>
            <a:schemeClr val="accent4"/>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2279650" y="1861456"/>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2279650" y="2888302"/>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2283278" y="3914354"/>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495300" y="4940802"/>
            <a:ext cx="1700784" cy="987552"/>
          </a:xfrm>
          <a:solidFill>
            <a:schemeClr val="accent1"/>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2283278" y="4940406"/>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 xmlns:p14="http://schemas.microsoft.com/office/powerpoint/2010/main" val="388134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CF2C9496-67E8-814E-8D7E-5030D6468F6C}" type="datetime1">
              <a:rPr lang="en-US" smtClean="0"/>
              <a:pPr/>
              <a:t>1/22/2021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56331"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61456"/>
            <a:ext cx="1050471" cy="768096"/>
          </a:xfrm>
          <a:solidFill>
            <a:schemeClr val="tx2"/>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495300" y="2681880"/>
            <a:ext cx="1050471" cy="768096"/>
          </a:xfrm>
          <a:solidFill>
            <a:schemeClr val="accent2"/>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495300" y="3502304"/>
            <a:ext cx="1050471" cy="768096"/>
          </a:xfrm>
          <a:solidFill>
            <a:schemeClr val="accent4"/>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1629229" y="1861456"/>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1632857" y="2679568"/>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1632857" y="3497680"/>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495300" y="4322728"/>
            <a:ext cx="1050471" cy="768096"/>
          </a:xfrm>
          <a:solidFill>
            <a:schemeClr val="accent1"/>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1629229" y="4315792"/>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5" name="Text Placeholder 7"/>
          <p:cNvSpPr>
            <a:spLocks noGrp="1"/>
          </p:cNvSpPr>
          <p:nvPr>
            <p:ph type="body" sz="quarter" idx="23" hasCustomPrompt="1"/>
          </p:nvPr>
        </p:nvSpPr>
        <p:spPr>
          <a:xfrm>
            <a:off x="495300" y="5143150"/>
            <a:ext cx="1050471" cy="768096"/>
          </a:xfrm>
          <a:solidFill>
            <a:srgbClr val="A22B38"/>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16" name="Text Placeholder 8"/>
          <p:cNvSpPr>
            <a:spLocks noGrp="1"/>
          </p:cNvSpPr>
          <p:nvPr>
            <p:ph type="body" sz="quarter" idx="24" hasCustomPrompt="1"/>
          </p:nvPr>
        </p:nvSpPr>
        <p:spPr>
          <a:xfrm>
            <a:off x="1632857" y="5133905"/>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 xmlns:p14="http://schemas.microsoft.com/office/powerpoint/2010/main" val="566646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FFD86AB2-76A9-E34E-A446-267C7AE5F892}" type="datetime1">
              <a:rPr lang="en-US" smtClean="0"/>
              <a:pPr/>
              <a:t>1/22/2021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9" name="Text Placeholder 8"/>
          <p:cNvSpPr>
            <a:spLocks noGrp="1"/>
          </p:cNvSpPr>
          <p:nvPr>
            <p:ph type="body" sz="quarter" idx="18" hasCustomPrompt="1"/>
          </p:nvPr>
        </p:nvSpPr>
        <p:spPr>
          <a:xfrm>
            <a:off x="495299" y="1861456"/>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495299" y="3242808"/>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495299" y="4624161"/>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1" name="Picture Placeholder 7">
            <a:extLst>
              <a:ext uri="{FF2B5EF4-FFF2-40B4-BE49-F238E27FC236}">
                <a16:creationId xmlns="" xmlns:a16="http://schemas.microsoft.com/office/drawing/2014/main" id="{197EC4EA-E5E8-44D0-9F07-91A93F17A783}"/>
              </a:ext>
            </a:extLst>
          </p:cNvPr>
          <p:cNvSpPr>
            <a:spLocks noGrp="1"/>
          </p:cNvSpPr>
          <p:nvPr>
            <p:ph type="pic" sz="quarter" idx="21" hasCustomPrompt="1"/>
          </p:nvPr>
        </p:nvSpPr>
        <p:spPr>
          <a:xfrm>
            <a:off x="8012113" y="1862138"/>
            <a:ext cx="3795712" cy="4041775"/>
          </a:xfrm>
          <a:blipFill>
            <a:blip r:embed="rId2" cstate="print"/>
            <a:stretch>
              <a:fillRect l="-425" t="-6228" r="636" b="-1156"/>
            </a:stretch>
          </a:blipFill>
        </p:spPr>
        <p:txBody>
          <a:bodyPr tIns="457200"/>
          <a:lstStyle>
            <a:lvl1pPr algn="ctr">
              <a:defRPr>
                <a:solidFill>
                  <a:schemeClr val="accent2"/>
                </a:solidFill>
              </a:defRPr>
            </a:lvl1pPr>
          </a:lstStyle>
          <a:p>
            <a:r>
              <a:rPr lang="en-US" dirty="0"/>
              <a:t> </a:t>
            </a:r>
          </a:p>
        </p:txBody>
      </p:sp>
    </p:spTree>
    <p:extLst>
      <p:ext uri="{BB962C8B-B14F-4D97-AF65-F5344CB8AC3E}">
        <p14:creationId xmlns="" xmlns:p14="http://schemas.microsoft.com/office/powerpoint/2010/main" val="3185353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33459302-CCAA-534E-8783-C6B48FB3FB03}" type="datetime1">
              <a:rPr lang="en-US" smtClean="0"/>
              <a:pPr/>
              <a:t>1/22/2021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9" name="Text Placeholder 8"/>
          <p:cNvSpPr>
            <a:spLocks noGrp="1"/>
          </p:cNvSpPr>
          <p:nvPr>
            <p:ph type="body" sz="quarter" idx="18" hasCustomPrompt="1"/>
          </p:nvPr>
        </p:nvSpPr>
        <p:spPr>
          <a:xfrm>
            <a:off x="495300" y="1861457"/>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495300" y="2889431"/>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495300" y="3917405"/>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1" name="Text Placeholder 8"/>
          <p:cNvSpPr>
            <a:spLocks noGrp="1"/>
          </p:cNvSpPr>
          <p:nvPr>
            <p:ph type="body" sz="quarter" idx="22" hasCustomPrompt="1"/>
          </p:nvPr>
        </p:nvSpPr>
        <p:spPr>
          <a:xfrm>
            <a:off x="495300" y="4945380"/>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2" name="Picture Placeholder 7">
            <a:extLst>
              <a:ext uri="{FF2B5EF4-FFF2-40B4-BE49-F238E27FC236}">
                <a16:creationId xmlns="" xmlns:a16="http://schemas.microsoft.com/office/drawing/2014/main" id="{9FCAFCC1-B988-40D7-A97B-9C6A91DB0F19}"/>
              </a:ext>
            </a:extLst>
          </p:cNvPr>
          <p:cNvSpPr>
            <a:spLocks noGrp="1"/>
          </p:cNvSpPr>
          <p:nvPr>
            <p:ph type="pic" sz="quarter" idx="21" hasCustomPrompt="1"/>
          </p:nvPr>
        </p:nvSpPr>
        <p:spPr>
          <a:xfrm>
            <a:off x="8012113" y="1862138"/>
            <a:ext cx="3795712" cy="4041775"/>
          </a:xfrm>
          <a:blipFill>
            <a:blip r:embed="rId2" cstate="print"/>
            <a:stretch>
              <a:fillRect l="-425" t="-6228" r="636" b="-1156"/>
            </a:stretch>
          </a:blipFill>
        </p:spPr>
        <p:txBody>
          <a:bodyPr tIns="457200"/>
          <a:lstStyle>
            <a:lvl1pPr algn="ctr">
              <a:defRPr>
                <a:solidFill>
                  <a:schemeClr val="accent2"/>
                </a:solidFill>
              </a:defRPr>
            </a:lvl1pPr>
          </a:lstStyle>
          <a:p>
            <a:r>
              <a:rPr lang="en-US" dirty="0"/>
              <a:t> </a:t>
            </a:r>
          </a:p>
        </p:txBody>
      </p:sp>
    </p:spTree>
    <p:extLst>
      <p:ext uri="{BB962C8B-B14F-4D97-AF65-F5344CB8AC3E}">
        <p14:creationId xmlns="" xmlns:p14="http://schemas.microsoft.com/office/powerpoint/2010/main" val="3767589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8CE7CD94-6250-9C42-B0DE-1F79F6C18443}" type="datetime1">
              <a:rPr lang="en-US" smtClean="0"/>
              <a:pPr/>
              <a:t>1/22/2021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9" name="Text Placeholder 8"/>
          <p:cNvSpPr>
            <a:spLocks noGrp="1"/>
          </p:cNvSpPr>
          <p:nvPr>
            <p:ph type="body" sz="quarter" idx="18" hasCustomPrompt="1"/>
          </p:nvPr>
        </p:nvSpPr>
        <p:spPr>
          <a:xfrm>
            <a:off x="495300" y="1861457"/>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495300" y="2696209"/>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495300" y="3530961"/>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1" name="Text Placeholder 8"/>
          <p:cNvSpPr>
            <a:spLocks noGrp="1"/>
          </p:cNvSpPr>
          <p:nvPr>
            <p:ph type="body" sz="quarter" idx="22" hasCustomPrompt="1"/>
          </p:nvPr>
        </p:nvSpPr>
        <p:spPr>
          <a:xfrm>
            <a:off x="495300" y="4365713"/>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3" name="Text Placeholder 8"/>
          <p:cNvSpPr>
            <a:spLocks noGrp="1"/>
          </p:cNvSpPr>
          <p:nvPr>
            <p:ph type="body" sz="quarter" idx="23" hasCustomPrompt="1"/>
          </p:nvPr>
        </p:nvSpPr>
        <p:spPr>
          <a:xfrm>
            <a:off x="495300" y="5200467"/>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5" name="Picture Placeholder 7">
            <a:extLst>
              <a:ext uri="{FF2B5EF4-FFF2-40B4-BE49-F238E27FC236}">
                <a16:creationId xmlns="" xmlns:a16="http://schemas.microsoft.com/office/drawing/2014/main" id="{C54D5A4F-E02F-439F-9BD1-83F4D6C5E4B2}"/>
              </a:ext>
            </a:extLst>
          </p:cNvPr>
          <p:cNvSpPr>
            <a:spLocks noGrp="1"/>
          </p:cNvSpPr>
          <p:nvPr>
            <p:ph type="pic" sz="quarter" idx="21" hasCustomPrompt="1"/>
          </p:nvPr>
        </p:nvSpPr>
        <p:spPr>
          <a:xfrm>
            <a:off x="8012113" y="1862138"/>
            <a:ext cx="3795712" cy="4041775"/>
          </a:xfrm>
          <a:blipFill>
            <a:blip r:embed="rId2" cstate="print"/>
            <a:stretch>
              <a:fillRect l="-425" t="-6228" r="636" b="-1156"/>
            </a:stretch>
          </a:blipFill>
        </p:spPr>
        <p:txBody>
          <a:bodyPr tIns="457200"/>
          <a:lstStyle>
            <a:lvl1pPr algn="ctr">
              <a:defRPr>
                <a:solidFill>
                  <a:schemeClr val="accent2"/>
                </a:solidFill>
              </a:defRPr>
            </a:lvl1pPr>
          </a:lstStyle>
          <a:p>
            <a:r>
              <a:rPr lang="en-US" dirty="0"/>
              <a:t> </a:t>
            </a:r>
          </a:p>
        </p:txBody>
      </p:sp>
    </p:spTree>
    <p:extLst>
      <p:ext uri="{BB962C8B-B14F-4D97-AF65-F5344CB8AC3E}">
        <p14:creationId xmlns="" xmlns:p14="http://schemas.microsoft.com/office/powerpoint/2010/main" val="34198817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pPr/>
              <a:t>‹#›</a:t>
            </a:fld>
            <a:endParaRPr lang="en-US"/>
          </a:p>
        </p:txBody>
      </p:sp>
      <p:sp>
        <p:nvSpPr>
          <p:cNvPr id="7" name="Text Placeholder 6"/>
          <p:cNvSpPr>
            <a:spLocks noGrp="1"/>
          </p:cNvSpPr>
          <p:nvPr>
            <p:ph type="body" sz="quarter" idx="13" hasCustomPrompt="1"/>
          </p:nvPr>
        </p:nvSpPr>
        <p:spPr bwMode="gray">
          <a:xfrm>
            <a:off x="4513262" y="2975655"/>
            <a:ext cx="3165475"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 xmlns:a16="http://schemas.microsoft.com/office/drawing/2014/main" id="{7CA2E36E-0880-4ED1-941C-15199A0FA8E6}"/>
              </a:ext>
            </a:extLst>
          </p:cNvPr>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 xmlns:p14="http://schemas.microsoft.com/office/powerpoint/2010/main" val="1832818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pPr/>
              <a:t>1/22/2021</a:t>
            </a:fld>
            <a:endParaRPr lang="en-US"/>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Tree>
    <p:extLst>
      <p:ext uri="{BB962C8B-B14F-4D97-AF65-F5344CB8AC3E}">
        <p14:creationId xmlns="" xmlns:p14="http://schemas.microsoft.com/office/powerpoint/2010/main" val="3162728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v Days - Section Break">
    <p:spTree>
      <p:nvGrpSpPr>
        <p:cNvPr id="1" name=""/>
        <p:cNvGrpSpPr/>
        <p:nvPr/>
      </p:nvGrpSpPr>
      <p:grpSpPr>
        <a:xfrm>
          <a:off x="0" y="0"/>
          <a:ext cx="0" cy="0"/>
          <a:chOff x="0" y="0"/>
          <a:chExt cx="0" cy="0"/>
        </a:xfrm>
      </p:grpSpPr>
      <p:pic>
        <p:nvPicPr>
          <p:cNvPr id="20" name="Picture 19">
            <a:extLst>
              <a:ext uri="{FF2B5EF4-FFF2-40B4-BE49-F238E27FC236}">
                <a16:creationId xmlns="" xmlns:a16="http://schemas.microsoft.com/office/drawing/2014/main" id="{5DFDEAF4-8957-784B-B325-D33476FB691B}"/>
              </a:ext>
            </a:extLst>
          </p:cNvPr>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r="13763"/>
          <a:stretch/>
        </p:blipFill>
        <p:spPr>
          <a:xfrm>
            <a:off x="2236771" y="9940"/>
            <a:ext cx="9955229" cy="6848059"/>
          </a:xfrm>
          <a:prstGeom prst="rect">
            <a:avLst/>
          </a:prstGeom>
        </p:spPr>
      </p:pic>
      <p:sp>
        <p:nvSpPr>
          <p:cNvPr id="21" name="Rectangle 20">
            <a:extLst>
              <a:ext uri="{FF2B5EF4-FFF2-40B4-BE49-F238E27FC236}">
                <a16:creationId xmlns="" xmlns:a16="http://schemas.microsoft.com/office/drawing/2014/main" id="{B2004E28-9CD8-8440-9DAA-A66491927719}"/>
              </a:ext>
            </a:extLst>
          </p:cNvPr>
          <p:cNvSpPr/>
          <p:nvPr userDrawn="1"/>
        </p:nvSpPr>
        <p:spPr>
          <a:xfrm>
            <a:off x="0" y="9940"/>
            <a:ext cx="11608904" cy="6858000"/>
          </a:xfrm>
          <a:prstGeom prst="rect">
            <a:avLst/>
          </a:prstGeom>
          <a:gradFill>
            <a:gsLst>
              <a:gs pos="75000">
                <a:srgbClr val="F9F9F9">
                  <a:alpha val="50000"/>
                </a:srgbClr>
              </a:gs>
              <a:gs pos="33000">
                <a:schemeClr val="bg1"/>
              </a:gs>
              <a:gs pos="10000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    </a:t>
            </a:r>
          </a:p>
        </p:txBody>
      </p:sp>
      <p:pic>
        <p:nvPicPr>
          <p:cNvPr id="7" name="Picture 6">
            <a:extLst>
              <a:ext uri="{FF2B5EF4-FFF2-40B4-BE49-F238E27FC236}">
                <a16:creationId xmlns="" xmlns:a16="http://schemas.microsoft.com/office/drawing/2014/main" id="{463490F0-33E6-40B1-9A45-00D99AF7321C}"/>
              </a:ext>
            </a:extLst>
          </p:cNvPr>
          <p:cNvPicPr>
            <a:picLocks noChangeAspect="1"/>
          </p:cNvPicPr>
          <p:nvPr userDrawn="1"/>
        </p:nvPicPr>
        <p:blipFill rotWithShape="1">
          <a:blip r:embed="rId3" cstate="print">
            <a:extLst>
              <a:ext uri="{28A0092B-C50C-407E-A947-70E740481C1C}">
                <a14:useLocalDpi xmlns="" xmlns:a14="http://schemas.microsoft.com/office/drawing/2010/main" val="0"/>
              </a:ext>
            </a:extLst>
          </a:blip>
          <a:srcRect l="7994" t="18631" r="7973" b="19012"/>
          <a:stretch/>
        </p:blipFill>
        <p:spPr>
          <a:xfrm>
            <a:off x="392613" y="6263366"/>
            <a:ext cx="1425757" cy="444533"/>
          </a:xfrm>
          <a:prstGeom prst="rect">
            <a:avLst/>
          </a:prstGeom>
        </p:spPr>
      </p:pic>
      <p:sp>
        <p:nvSpPr>
          <p:cNvPr id="18" name="Title 1">
            <a:extLst>
              <a:ext uri="{FF2B5EF4-FFF2-40B4-BE49-F238E27FC236}">
                <a16:creationId xmlns="" xmlns:a16="http://schemas.microsoft.com/office/drawing/2014/main" id="{F9AB787C-50D7-D04C-9FED-E7BD276D6BF3}"/>
              </a:ext>
            </a:extLst>
          </p:cNvPr>
          <p:cNvSpPr>
            <a:spLocks noGrp="1"/>
          </p:cNvSpPr>
          <p:nvPr>
            <p:ph type="title" hasCustomPrompt="1"/>
          </p:nvPr>
        </p:nvSpPr>
        <p:spPr bwMode="gray">
          <a:xfrm>
            <a:off x="514350" y="1828800"/>
            <a:ext cx="5133416" cy="2128837"/>
          </a:xfrm>
        </p:spPr>
        <p:txBody>
          <a:bodyPr anchor="b"/>
          <a:lstStyle>
            <a:lvl1pPr>
              <a:defRPr sz="4800"/>
            </a:lvl1pPr>
          </a:lstStyle>
          <a:p>
            <a:r>
              <a:rPr lang="en-US" dirty="0"/>
              <a:t>Section title in sentence case </a:t>
            </a:r>
          </a:p>
        </p:txBody>
      </p:sp>
      <p:sp>
        <p:nvSpPr>
          <p:cNvPr id="19" name="Text Placeholder 2">
            <a:extLst>
              <a:ext uri="{FF2B5EF4-FFF2-40B4-BE49-F238E27FC236}">
                <a16:creationId xmlns="" xmlns:a16="http://schemas.microsoft.com/office/drawing/2014/main" id="{F6C97C89-3D33-E648-80C4-619665C3B5AD}"/>
              </a:ext>
            </a:extLst>
          </p:cNvPr>
          <p:cNvSpPr>
            <a:spLocks noGrp="1"/>
          </p:cNvSpPr>
          <p:nvPr>
            <p:ph type="body" idx="1" hasCustomPrompt="1"/>
          </p:nvPr>
        </p:nvSpPr>
        <p:spPr bwMode="gray">
          <a:xfrm>
            <a:off x="514350" y="4122057"/>
            <a:ext cx="5133416"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pic>
        <p:nvPicPr>
          <p:cNvPr id="8" name="Picture 7">
            <a:extLst>
              <a:ext uri="{FF2B5EF4-FFF2-40B4-BE49-F238E27FC236}">
                <a16:creationId xmlns="" xmlns:a16="http://schemas.microsoft.com/office/drawing/2014/main" id="{7D34A865-C388-EA4D-982F-2D7B6302E8FF}"/>
              </a:ext>
            </a:extLst>
          </p:cNvPr>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403861" y="1299210"/>
            <a:ext cx="3017518" cy="862148"/>
          </a:xfrm>
          <a:prstGeom prst="rect">
            <a:avLst/>
          </a:prstGeom>
        </p:spPr>
      </p:pic>
    </p:spTree>
    <p:extLst>
      <p:ext uri="{BB962C8B-B14F-4D97-AF65-F5344CB8AC3E}">
        <p14:creationId xmlns="" xmlns:p14="http://schemas.microsoft.com/office/powerpoint/2010/main" val="36416342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BA4DE6-CBB7-404F-9537-50B68124667B}"/>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 xmlns:a16="http://schemas.microsoft.com/office/drawing/2014/main" id="{C6BED32B-24BC-6947-87DD-6E5C33D7E31E}"/>
              </a:ext>
            </a:extLst>
          </p:cNvPr>
          <p:cNvSpPr>
            <a:spLocks noGrp="1"/>
          </p:cNvSpPr>
          <p:nvPr>
            <p:ph type="ftr" sz="quarter" idx="10"/>
          </p:nvPr>
        </p:nvSpPr>
        <p:spPr/>
        <p:txBody>
          <a:bodyPr/>
          <a:lstStyle/>
          <a:p>
            <a:r>
              <a:rPr lang="en-US"/>
              <a:t>Confidential property of Optum. Do not distribute or reproduce without express permission from Optum.</a:t>
            </a:r>
            <a:endParaRPr lang="en-US" dirty="0"/>
          </a:p>
        </p:txBody>
      </p:sp>
      <p:sp>
        <p:nvSpPr>
          <p:cNvPr id="4" name="Slide Number Placeholder 3">
            <a:extLst>
              <a:ext uri="{FF2B5EF4-FFF2-40B4-BE49-F238E27FC236}">
                <a16:creationId xmlns="" xmlns:a16="http://schemas.microsoft.com/office/drawing/2014/main" id="{52E91AFD-C880-9D44-A3AB-615872EC7927}"/>
              </a:ext>
            </a:extLst>
          </p:cNvPr>
          <p:cNvSpPr>
            <a:spLocks noGrp="1"/>
          </p:cNvSpPr>
          <p:nvPr>
            <p:ph type="sldNum" sz="quarter" idx="11"/>
          </p:nvPr>
        </p:nvSpPr>
        <p:spPr/>
        <p:txBody>
          <a:bodyPr/>
          <a:lstStyle/>
          <a:p>
            <a:fld id="{3310D8EA-3107-4873-B9AB-DD7D3E79053A}" type="slidenum">
              <a:rPr lang="en-US" smtClean="0"/>
              <a:pPr/>
              <a:t>‹#›</a:t>
            </a:fld>
            <a:endParaRPr lang="en-US" dirty="0"/>
          </a:p>
        </p:txBody>
      </p:sp>
    </p:spTree>
    <p:extLst>
      <p:ext uri="{BB962C8B-B14F-4D97-AF65-F5344CB8AC3E}">
        <p14:creationId xmlns="" xmlns:p14="http://schemas.microsoft.com/office/powerpoint/2010/main" val="3505312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pic>
        <p:nvPicPr>
          <p:cNvPr id="8" name="Picture 7">
            <a:extLst>
              <a:ext uri="{FF2B5EF4-FFF2-40B4-BE49-F238E27FC236}">
                <a16:creationId xmlns="" xmlns:a16="http://schemas.microsoft.com/office/drawing/2014/main" id="{2474B351-B70F-40D4-9AE2-195CAECD3DE5}"/>
              </a:ext>
            </a:extLst>
          </p:cNvPr>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 xmlns:p14="http://schemas.microsoft.com/office/powerpoint/2010/main" val="8646021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 xmlns:a16="http://schemas.microsoft.com/office/drawing/2014/main" id="{CA5DB066-2C57-4BDC-B3C4-D5AA4E54C31C}"/>
              </a:ext>
            </a:extLst>
          </p:cNvPr>
          <p:cNvSpPr/>
          <p:nvPr/>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 xmlns:a16="http://schemas.microsoft.com/office/drawing/2014/main" id="{7FC9A3B4-1B40-4F34-AA17-D0A2CDDEFB09}"/>
              </a:ext>
            </a:extLst>
          </p:cNvPr>
          <p:cNvSpPr/>
          <p:nvPr userDrawn="1"/>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6323795B-315D-40E0-8657-DA4CE38547C5}"/>
              </a:ext>
            </a:extLst>
          </p:cNvPr>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 xmlns:p14="http://schemas.microsoft.com/office/powerpoint/2010/main" val="34660299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 xmlns:a16="http://schemas.microsoft.com/office/drawing/2014/main" id="{D9B94BD7-F6CB-4633-B827-DCC8BE5FE864}"/>
              </a:ext>
            </a:extLst>
          </p:cNvPr>
          <p:cNvSpPr/>
          <p:nvPr/>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 xmlns:a16="http://schemas.microsoft.com/office/drawing/2014/main" id="{B70C7A8F-AE53-4820-A109-E17355C4C028}"/>
              </a:ext>
            </a:extLst>
          </p:cNvPr>
          <p:cNvSpPr/>
          <p:nvPr userDrawn="1"/>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C240E585-40DF-4776-A7CC-4AAC028AA209}"/>
              </a:ext>
            </a:extLst>
          </p:cNvPr>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 xmlns:p14="http://schemas.microsoft.com/office/powerpoint/2010/main" val="18349397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 xmlns:a16="http://schemas.microsoft.com/office/drawing/2014/main" id="{23B694CC-B592-44F3-8181-C62CCD2755B7}"/>
              </a:ext>
            </a:extLst>
          </p:cNvPr>
          <p:cNvSpPr/>
          <p:nvPr/>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 xmlns:a16="http://schemas.microsoft.com/office/drawing/2014/main" id="{61BC29CE-FDE1-4EE7-87CF-02422434B872}"/>
              </a:ext>
            </a:extLst>
          </p:cNvPr>
          <p:cNvSpPr/>
          <p:nvPr userDrawn="1"/>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839E92DE-FB09-4887-9870-C8EA7C39077F}"/>
              </a:ext>
            </a:extLst>
          </p:cNvPr>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 xmlns:p14="http://schemas.microsoft.com/office/powerpoint/2010/main" val="9729712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9384CC8E-C163-4D27-8E8B-087072A6A505}"/>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375655" y="2285998"/>
            <a:ext cx="5440691" cy="2286005"/>
          </a:xfrm>
          <a:prstGeom prst="rect">
            <a:avLst/>
          </a:prstGeom>
        </p:spPr>
      </p:pic>
    </p:spTree>
    <p:extLst>
      <p:ext uri="{BB962C8B-B14F-4D97-AF65-F5344CB8AC3E}">
        <p14:creationId xmlns="" xmlns:p14="http://schemas.microsoft.com/office/powerpoint/2010/main" val="3840638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3904343"/>
            <a:ext cx="7178221" cy="482887"/>
          </a:xfrm>
        </p:spPr>
        <p:txBody>
          <a:bodyPr anchor="ctr"/>
          <a:lstStyle>
            <a:lvl1pPr>
              <a:defRPr sz="24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514349" y="4452943"/>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TextBox 3"/>
          <p:cNvSpPr txBox="1"/>
          <p:nvPr/>
        </p:nvSpPr>
        <p:spPr bwMode="gray">
          <a:xfrm>
            <a:off x="495299" y="2535053"/>
            <a:ext cx="3050515" cy="738664"/>
          </a:xfrm>
          <a:prstGeom prst="rect">
            <a:avLst/>
          </a:prstGeom>
          <a:noFill/>
        </p:spPr>
        <p:txBody>
          <a:bodyPr wrap="none" lIns="0" tIns="0" rIns="0" bIns="0" rtlCol="0">
            <a:spAutoFit/>
          </a:bodyPr>
          <a:lstStyle/>
          <a:p>
            <a:r>
              <a:rPr lang="en-US" sz="4800" dirty="0"/>
              <a:t>Thank you.</a:t>
            </a:r>
          </a:p>
        </p:txBody>
      </p:sp>
      <p:sp>
        <p:nvSpPr>
          <p:cNvPr id="8" name="TextBox 7"/>
          <p:cNvSpPr txBox="1"/>
          <p:nvPr/>
        </p:nvSpPr>
        <p:spPr bwMode="gray">
          <a:xfrm>
            <a:off x="495299" y="3448894"/>
            <a:ext cx="3218830" cy="430887"/>
          </a:xfrm>
          <a:prstGeom prst="rect">
            <a:avLst/>
          </a:prstGeom>
          <a:noFill/>
        </p:spPr>
        <p:txBody>
          <a:bodyPr wrap="none" lIns="0" tIns="0" rIns="0" bIns="0" rtlCol="0">
            <a:spAutoFit/>
          </a:bodyPr>
          <a:lstStyle/>
          <a:p>
            <a:r>
              <a:rPr lang="en-US" sz="2800" dirty="0"/>
              <a:t>Contact information:</a:t>
            </a:r>
          </a:p>
        </p:txBody>
      </p:sp>
      <p:sp>
        <p:nvSpPr>
          <p:cNvPr id="9" name="Text Placeholder 2"/>
          <p:cNvSpPr>
            <a:spLocks noGrp="1"/>
          </p:cNvSpPr>
          <p:nvPr>
            <p:ph type="body" idx="10" hasCustomPrompt="1"/>
          </p:nvPr>
        </p:nvSpPr>
        <p:spPr bwMode="gray">
          <a:xfrm>
            <a:off x="514348" y="5003288"/>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Tel</a:t>
            </a:r>
            <a:r>
              <a:rPr lang="en-US"/>
              <a:t>: 123-456-7890</a:t>
            </a:r>
            <a:endParaRPr lang="en-US" dirty="0"/>
          </a:p>
        </p:txBody>
      </p:sp>
      <p:sp>
        <p:nvSpPr>
          <p:cNvPr id="13" name="TextBox 12"/>
          <p:cNvSpPr txBox="1"/>
          <p:nvPr/>
        </p:nvSpPr>
        <p:spPr bwMode="gray">
          <a:xfrm>
            <a:off x="495299" y="2535053"/>
            <a:ext cx="3050515" cy="738664"/>
          </a:xfrm>
          <a:prstGeom prst="rect">
            <a:avLst/>
          </a:prstGeom>
          <a:noFill/>
        </p:spPr>
        <p:txBody>
          <a:bodyPr wrap="none" lIns="0" tIns="0" rIns="0" bIns="0" rtlCol="0">
            <a:spAutoFit/>
          </a:bodyPr>
          <a:lstStyle/>
          <a:p>
            <a:r>
              <a:rPr lang="en-US" sz="4800" dirty="0"/>
              <a:t>Thank you.</a:t>
            </a:r>
          </a:p>
        </p:txBody>
      </p:sp>
      <p:sp>
        <p:nvSpPr>
          <p:cNvPr id="14" name="TextBox 13"/>
          <p:cNvSpPr txBox="1"/>
          <p:nvPr/>
        </p:nvSpPr>
        <p:spPr bwMode="gray">
          <a:xfrm>
            <a:off x="495299" y="3448894"/>
            <a:ext cx="3218830" cy="430887"/>
          </a:xfrm>
          <a:prstGeom prst="rect">
            <a:avLst/>
          </a:prstGeom>
          <a:noFill/>
        </p:spPr>
        <p:txBody>
          <a:bodyPr wrap="none" lIns="0" tIns="0" rIns="0" bIns="0" rtlCol="0">
            <a:spAutoFit/>
          </a:bodyPr>
          <a:lstStyle/>
          <a:p>
            <a:r>
              <a:rPr lang="en-US" sz="2800" dirty="0"/>
              <a:t>Contact information:</a:t>
            </a:r>
          </a:p>
        </p:txBody>
      </p:sp>
      <p:sp>
        <p:nvSpPr>
          <p:cNvPr id="15" name="TextBox 14"/>
          <p:cNvSpPr txBox="1"/>
          <p:nvPr/>
        </p:nvSpPr>
        <p:spPr bwMode="gray">
          <a:xfrm>
            <a:off x="495299" y="2535053"/>
            <a:ext cx="3050515" cy="738664"/>
          </a:xfrm>
          <a:prstGeom prst="rect">
            <a:avLst/>
          </a:prstGeom>
          <a:noFill/>
        </p:spPr>
        <p:txBody>
          <a:bodyPr wrap="none" lIns="0" tIns="0" rIns="0" bIns="0" rtlCol="0">
            <a:spAutoFit/>
          </a:bodyPr>
          <a:lstStyle/>
          <a:p>
            <a:r>
              <a:rPr lang="en-US" sz="4800" dirty="0"/>
              <a:t>Thank you.</a:t>
            </a:r>
          </a:p>
        </p:txBody>
      </p:sp>
      <p:sp>
        <p:nvSpPr>
          <p:cNvPr id="16" name="TextBox 15"/>
          <p:cNvSpPr txBox="1"/>
          <p:nvPr/>
        </p:nvSpPr>
        <p:spPr bwMode="gray">
          <a:xfrm>
            <a:off x="495299" y="3448894"/>
            <a:ext cx="3218830" cy="430887"/>
          </a:xfrm>
          <a:prstGeom prst="rect">
            <a:avLst/>
          </a:prstGeom>
          <a:noFill/>
        </p:spPr>
        <p:txBody>
          <a:bodyPr wrap="none" lIns="0" tIns="0" rIns="0" bIns="0" rtlCol="0">
            <a:spAutoFit/>
          </a:bodyPr>
          <a:lstStyle/>
          <a:p>
            <a:r>
              <a:rPr lang="en-US" sz="2800" dirty="0"/>
              <a:t>Contact information:</a:t>
            </a:r>
          </a:p>
        </p:txBody>
      </p:sp>
      <p:sp>
        <p:nvSpPr>
          <p:cNvPr id="18" name="TextBox 17">
            <a:extLst>
              <a:ext uri="{FF2B5EF4-FFF2-40B4-BE49-F238E27FC236}">
                <a16:creationId xmlns="" xmlns:a16="http://schemas.microsoft.com/office/drawing/2014/main" id="{3697C69B-4D50-4474-802F-EE8A4106F084}"/>
              </a:ext>
            </a:extLst>
          </p:cNvPr>
          <p:cNvSpPr txBox="1"/>
          <p:nvPr/>
        </p:nvSpPr>
        <p:spPr bwMode="gray">
          <a:xfrm>
            <a:off x="495299" y="2535053"/>
            <a:ext cx="3050515" cy="738664"/>
          </a:xfrm>
          <a:prstGeom prst="rect">
            <a:avLst/>
          </a:prstGeom>
          <a:noFill/>
        </p:spPr>
        <p:txBody>
          <a:bodyPr wrap="none" lIns="0" tIns="0" rIns="0" bIns="0" rtlCol="0">
            <a:spAutoFit/>
          </a:bodyPr>
          <a:lstStyle/>
          <a:p>
            <a:r>
              <a:rPr lang="en-US" sz="4800" dirty="0"/>
              <a:t>Thank you.</a:t>
            </a:r>
          </a:p>
        </p:txBody>
      </p:sp>
      <p:sp>
        <p:nvSpPr>
          <p:cNvPr id="19" name="TextBox 18">
            <a:extLst>
              <a:ext uri="{FF2B5EF4-FFF2-40B4-BE49-F238E27FC236}">
                <a16:creationId xmlns="" xmlns:a16="http://schemas.microsoft.com/office/drawing/2014/main" id="{F8DBCD9B-C393-41E3-B75C-B8AA746A67C6}"/>
              </a:ext>
            </a:extLst>
          </p:cNvPr>
          <p:cNvSpPr txBox="1"/>
          <p:nvPr/>
        </p:nvSpPr>
        <p:spPr bwMode="gray">
          <a:xfrm>
            <a:off x="495299" y="3448894"/>
            <a:ext cx="3218830" cy="430887"/>
          </a:xfrm>
          <a:prstGeom prst="rect">
            <a:avLst/>
          </a:prstGeom>
          <a:noFill/>
        </p:spPr>
        <p:txBody>
          <a:bodyPr wrap="none" lIns="0" tIns="0" rIns="0" bIns="0" rtlCol="0">
            <a:spAutoFit/>
          </a:bodyPr>
          <a:lstStyle/>
          <a:p>
            <a:r>
              <a:rPr lang="en-US" sz="2800" dirty="0"/>
              <a:t>Contact information:</a:t>
            </a:r>
          </a:p>
        </p:txBody>
      </p:sp>
      <p:sp>
        <p:nvSpPr>
          <p:cNvPr id="21" name="TextBox 20">
            <a:extLst>
              <a:ext uri="{FF2B5EF4-FFF2-40B4-BE49-F238E27FC236}">
                <a16:creationId xmlns="" xmlns:a16="http://schemas.microsoft.com/office/drawing/2014/main" id="{467D2FEC-DAF3-4875-94E0-8EBF2A513F69}"/>
              </a:ext>
            </a:extLst>
          </p:cNvPr>
          <p:cNvSpPr txBox="1"/>
          <p:nvPr/>
        </p:nvSpPr>
        <p:spPr bwMode="gray">
          <a:xfrm>
            <a:off x="495299" y="2535053"/>
            <a:ext cx="3050515" cy="738664"/>
          </a:xfrm>
          <a:prstGeom prst="rect">
            <a:avLst/>
          </a:prstGeom>
          <a:noFill/>
        </p:spPr>
        <p:txBody>
          <a:bodyPr wrap="none" lIns="0" tIns="0" rIns="0" bIns="0" rtlCol="0">
            <a:spAutoFit/>
          </a:bodyPr>
          <a:lstStyle/>
          <a:p>
            <a:r>
              <a:rPr lang="en-US" sz="4800" dirty="0"/>
              <a:t>Thank you.</a:t>
            </a:r>
          </a:p>
        </p:txBody>
      </p:sp>
      <p:sp>
        <p:nvSpPr>
          <p:cNvPr id="22" name="TextBox 21">
            <a:extLst>
              <a:ext uri="{FF2B5EF4-FFF2-40B4-BE49-F238E27FC236}">
                <a16:creationId xmlns="" xmlns:a16="http://schemas.microsoft.com/office/drawing/2014/main" id="{8FD6F8B7-CA47-4CE4-A386-3119AE35CA2B}"/>
              </a:ext>
            </a:extLst>
          </p:cNvPr>
          <p:cNvSpPr txBox="1"/>
          <p:nvPr/>
        </p:nvSpPr>
        <p:spPr bwMode="gray">
          <a:xfrm>
            <a:off x="495299" y="3448894"/>
            <a:ext cx="3218830" cy="430887"/>
          </a:xfrm>
          <a:prstGeom prst="rect">
            <a:avLst/>
          </a:prstGeom>
          <a:noFill/>
        </p:spPr>
        <p:txBody>
          <a:bodyPr wrap="none" lIns="0" tIns="0" rIns="0" bIns="0" rtlCol="0">
            <a:spAutoFit/>
          </a:bodyPr>
          <a:lstStyle/>
          <a:p>
            <a:r>
              <a:rPr lang="en-US" sz="2800" dirty="0"/>
              <a:t>Contact information:</a:t>
            </a:r>
          </a:p>
        </p:txBody>
      </p:sp>
      <p:sp>
        <p:nvSpPr>
          <p:cNvPr id="23" name="Rectangle 22">
            <a:extLst>
              <a:ext uri="{FF2B5EF4-FFF2-40B4-BE49-F238E27FC236}">
                <a16:creationId xmlns="" xmlns:a16="http://schemas.microsoft.com/office/drawing/2014/main" id="{ECF35A84-66E1-4F72-848D-DB6EF4825F09}"/>
              </a:ext>
            </a:extLst>
          </p:cNvPr>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TextBox 19">
            <a:extLst>
              <a:ext uri="{FF2B5EF4-FFF2-40B4-BE49-F238E27FC236}">
                <a16:creationId xmlns="" xmlns:a16="http://schemas.microsoft.com/office/drawing/2014/main" id="{9B5C631F-7697-4F1B-8714-C0FB92455C90}"/>
              </a:ext>
            </a:extLst>
          </p:cNvPr>
          <p:cNvSpPr txBox="1"/>
          <p:nvPr userDrawn="1"/>
        </p:nvSpPr>
        <p:spPr bwMode="gray">
          <a:xfrm>
            <a:off x="495299" y="2535053"/>
            <a:ext cx="3050515" cy="738664"/>
          </a:xfrm>
          <a:prstGeom prst="rect">
            <a:avLst/>
          </a:prstGeom>
          <a:noFill/>
        </p:spPr>
        <p:txBody>
          <a:bodyPr wrap="none" lIns="0" tIns="0" rIns="0" bIns="0" rtlCol="0">
            <a:spAutoFit/>
          </a:bodyPr>
          <a:lstStyle/>
          <a:p>
            <a:r>
              <a:rPr lang="en-US" sz="4800" dirty="0"/>
              <a:t>Thank you.</a:t>
            </a:r>
          </a:p>
        </p:txBody>
      </p:sp>
      <p:sp>
        <p:nvSpPr>
          <p:cNvPr id="24" name="TextBox 23">
            <a:extLst>
              <a:ext uri="{FF2B5EF4-FFF2-40B4-BE49-F238E27FC236}">
                <a16:creationId xmlns="" xmlns:a16="http://schemas.microsoft.com/office/drawing/2014/main" id="{27064FA5-4491-4A03-9A51-22D3BD408E7B}"/>
              </a:ext>
            </a:extLst>
          </p:cNvPr>
          <p:cNvSpPr txBox="1"/>
          <p:nvPr userDrawn="1"/>
        </p:nvSpPr>
        <p:spPr bwMode="gray">
          <a:xfrm>
            <a:off x="495299" y="3448894"/>
            <a:ext cx="3218830" cy="430887"/>
          </a:xfrm>
          <a:prstGeom prst="rect">
            <a:avLst/>
          </a:prstGeom>
          <a:noFill/>
        </p:spPr>
        <p:txBody>
          <a:bodyPr wrap="none" lIns="0" tIns="0" rIns="0" bIns="0" rtlCol="0">
            <a:spAutoFit/>
          </a:bodyPr>
          <a:lstStyle/>
          <a:p>
            <a:r>
              <a:rPr lang="en-US" sz="2800" dirty="0"/>
              <a:t>Contact information:</a:t>
            </a:r>
          </a:p>
        </p:txBody>
      </p:sp>
      <p:sp>
        <p:nvSpPr>
          <p:cNvPr id="25" name="Rectangle 24">
            <a:extLst>
              <a:ext uri="{FF2B5EF4-FFF2-40B4-BE49-F238E27FC236}">
                <a16:creationId xmlns="" xmlns:a16="http://schemas.microsoft.com/office/drawing/2014/main" id="{C3AAB011-BE67-4CF8-9EF1-35D61D12B95A}"/>
              </a:ext>
            </a:extLst>
          </p:cNvPr>
          <p:cNvSpPr/>
          <p:nvPr userDrawn="1"/>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 xmlns:a16="http://schemas.microsoft.com/office/drawing/2014/main" id="{575566DA-C2EA-4020-A279-586AEBF51D51}"/>
              </a:ext>
            </a:extLst>
          </p:cNvPr>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 xmlns:p14="http://schemas.microsoft.com/office/powerpoint/2010/main" val="18028948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Box 1"/>
          <p:cNvSpPr txBox="1"/>
          <p:nvPr userDrawn="1"/>
        </p:nvSpPr>
        <p:spPr>
          <a:xfrm>
            <a:off x="6103899" y="1127797"/>
            <a:ext cx="1219200" cy="914400"/>
          </a:xfrm>
          <a:prstGeom prst="rect">
            <a:avLst/>
          </a:prstGeom>
          <a:noFill/>
        </p:spPr>
        <p:txBody>
          <a:bodyPr wrap="none" lIns="0" tIns="0" rIns="0" bIns="0" rtlCol="0">
            <a:noAutofit/>
          </a:bodyPr>
          <a:lstStyle/>
          <a:p>
            <a:endParaRPr lang="en-US" dirty="0" err="1">
              <a:latin typeface="Arial" pitchFamily="34" charset="0"/>
              <a:cs typeface="Arial" pitchFamily="34" charset="0"/>
            </a:endParaRPr>
          </a:p>
        </p:txBody>
      </p:sp>
      <p:sp>
        <p:nvSpPr>
          <p:cNvPr id="4" name="TextBox 3"/>
          <p:cNvSpPr txBox="1"/>
          <p:nvPr userDrawn="1"/>
        </p:nvSpPr>
        <p:spPr>
          <a:xfrm>
            <a:off x="1352209" y="1146751"/>
            <a:ext cx="1219200" cy="914400"/>
          </a:xfrm>
          <a:prstGeom prst="rect">
            <a:avLst/>
          </a:prstGeom>
          <a:noFill/>
        </p:spPr>
        <p:txBody>
          <a:bodyPr wrap="none" lIns="0" tIns="0" rIns="0" bIns="0" rtlCol="0">
            <a:noAutofit/>
          </a:bodyPr>
          <a:lstStyle/>
          <a:p>
            <a:endParaRPr lang="en-US" dirty="0" err="1">
              <a:latin typeface="Arial" pitchFamily="34" charset="0"/>
              <a:cs typeface="Arial" pitchFamily="34" charset="0"/>
            </a:endParaRPr>
          </a:p>
        </p:txBody>
      </p:sp>
      <p:sp>
        <p:nvSpPr>
          <p:cNvPr id="6" name="Title 1"/>
          <p:cNvSpPr>
            <a:spLocks noGrp="1"/>
          </p:cNvSpPr>
          <p:nvPr>
            <p:ph type="title"/>
          </p:nvPr>
        </p:nvSpPr>
        <p:spPr>
          <a:xfrm>
            <a:off x="609600" y="274639"/>
            <a:ext cx="10972800" cy="434975"/>
          </a:xfrm>
        </p:spPr>
        <p:txBody>
          <a:bodyPr/>
          <a:lstStyle/>
          <a:p>
            <a:r>
              <a:rPr lang="en-US" dirty="0"/>
              <a:t>Click to edit Master title style</a:t>
            </a:r>
          </a:p>
        </p:txBody>
      </p:sp>
    </p:spTree>
    <p:extLst>
      <p:ext uri="{BB962C8B-B14F-4D97-AF65-F5344CB8AC3E}">
        <p14:creationId xmlns="" xmlns:p14="http://schemas.microsoft.com/office/powerpoint/2010/main" val="288750105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a:t>
            </a:r>
          </a:p>
        </p:txBody>
      </p:sp>
      <p:sp>
        <p:nvSpPr>
          <p:cNvPr id="3" name="Content Placeholder 2"/>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81000" y="7386865"/>
            <a:ext cx="2743200" cy="365125"/>
          </a:xfrm>
          <a:prstGeom prst="rect">
            <a:avLst/>
          </a:prstGeom>
        </p:spPr>
        <p:txBody>
          <a:bodyPr/>
          <a:lstStyle/>
          <a:p>
            <a:fld id="{A43B22B7-E70D-5C40-876F-2AAFEE548D55}" type="datetime1">
              <a:rPr lang="en-US" smtClean="0"/>
              <a:pPr/>
              <a:t>1/22/2021</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32885" cy="492125"/>
          </a:xfrm>
        </p:spPr>
        <p:txBody>
          <a:bodyPr/>
          <a:lstStyle>
            <a:lvl1pPr>
              <a:defRPr sz="2600">
                <a:solidFill>
                  <a:schemeClr val="accent4"/>
                </a:solidFill>
              </a:defRPr>
            </a:lvl1pPr>
          </a:lstStyle>
          <a:p>
            <a:pPr lvl="0"/>
            <a:r>
              <a:rPr lang="en-US" dirty="0"/>
              <a:t>Use this space for one line subhead if needed</a:t>
            </a:r>
          </a:p>
        </p:txBody>
      </p:sp>
    </p:spTree>
    <p:extLst>
      <p:ext uri="{BB962C8B-B14F-4D97-AF65-F5344CB8AC3E}">
        <p14:creationId xmlns="" xmlns:p14="http://schemas.microsoft.com/office/powerpoint/2010/main" val="393536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a:t>
            </a:r>
          </a:p>
        </p:txBody>
      </p:sp>
      <p:sp>
        <p:nvSpPr>
          <p:cNvPr id="3" name="Content Placeholder 2"/>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81000" y="7386865"/>
            <a:ext cx="2743200" cy="365125"/>
          </a:xfrm>
          <a:prstGeom prst="rect">
            <a:avLst/>
          </a:prstGeom>
        </p:spPr>
        <p:txBody>
          <a:bodyPr/>
          <a:lstStyle/>
          <a:p>
            <a:fld id="{27F0BFFF-AA19-A248-B278-6D3F06A4B752}" type="datetime1">
              <a:rPr lang="en-US" smtClean="0"/>
              <a:pPr/>
              <a:t>1/22/2021</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pPr/>
              <a:t>‹#›</a:t>
            </a:fld>
            <a:endParaRPr lang="en-US"/>
          </a:p>
        </p:txBody>
      </p:sp>
      <p:sp>
        <p:nvSpPr>
          <p:cNvPr id="9" name="Text Placeholder 2"/>
          <p:cNvSpPr>
            <a:spLocks noGrp="1"/>
          </p:cNvSpPr>
          <p:nvPr>
            <p:ph type="body" idx="13" hasCustomPrompt="1"/>
          </p:nvPr>
        </p:nvSpPr>
        <p:spPr>
          <a:xfrm>
            <a:off x="495300" y="1118282"/>
            <a:ext cx="5502275"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
        <p:nvSpPr>
          <p:cNvPr id="10" name="Text Placeholder 4"/>
          <p:cNvSpPr>
            <a:spLocks noGrp="1"/>
          </p:cNvSpPr>
          <p:nvPr>
            <p:ph type="body" sz="quarter" idx="3" hasCustomPrompt="1"/>
          </p:nvPr>
        </p:nvSpPr>
        <p:spPr>
          <a:xfrm>
            <a:off x="6172200" y="1118282"/>
            <a:ext cx="2467708"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Tree>
    <p:extLst>
      <p:ext uri="{BB962C8B-B14F-4D97-AF65-F5344CB8AC3E}">
        <p14:creationId xmlns="" xmlns:p14="http://schemas.microsoft.com/office/powerpoint/2010/main" val="707462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66CCC73E-47F9-FC40-A96F-1496DECD9ED4}" type="datetime1">
              <a:rPr lang="en-US" smtClean="0"/>
              <a:pPr/>
              <a:t>1/22/2021</a:t>
            </a:fld>
            <a:endParaRPr lang="en-US"/>
          </a:p>
        </p:txBody>
      </p:sp>
      <p:sp>
        <p:nvSpPr>
          <p:cNvPr id="5" name="Slide Number Placeholder 4"/>
          <p:cNvSpPr>
            <a:spLocks noGrp="1"/>
          </p:cNvSpPr>
          <p:nvPr>
            <p:ph type="sldNum" sz="quarter" idx="12"/>
          </p:nvPr>
        </p:nvSpPr>
        <p:spPr>
          <a:xfrm>
            <a:off x="11220450" y="6486982"/>
            <a:ext cx="612322" cy="365125"/>
          </a:xfrm>
        </p:spPr>
        <p:txBody>
          <a:bodyPr/>
          <a:lstStyle/>
          <a:p>
            <a:fld id="{3310D8EA-3107-4873-B9AB-DD7D3E79053A}" type="slidenum">
              <a:rPr lang="en-US" smtClean="0"/>
              <a:pPr/>
              <a:t>‹#›</a:t>
            </a:fld>
            <a:endParaRPr lang="en-US"/>
          </a:p>
        </p:txBody>
      </p:sp>
      <p:sp>
        <p:nvSpPr>
          <p:cNvPr id="7" name="Footer Placeholder 4"/>
          <p:cNvSpPr>
            <a:spLocks noGrp="1"/>
          </p:cNvSpPr>
          <p:nvPr>
            <p:ph type="ftr" sz="quarter" idx="3"/>
          </p:nvPr>
        </p:nvSpPr>
        <p:spPr bwMode="gray">
          <a:xfrm>
            <a:off x="5295900" y="6486982"/>
            <a:ext cx="5924549" cy="365125"/>
          </a:xfrm>
          <a:prstGeom prst="rect">
            <a:avLst/>
          </a:prstGeom>
        </p:spPr>
        <p:txBody>
          <a:bodyPr vert="horz" lIns="0" tIns="0" rIns="0" bIns="0" rtlCol="0" anchor="ctr"/>
          <a:lstStyle>
            <a:lvl1pPr algn="ctr">
              <a:defRPr sz="900">
                <a:solidFill>
                  <a:schemeClr val="tx1">
                    <a:tint val="75000"/>
                  </a:schemeClr>
                </a:solidFill>
              </a:defRPr>
            </a:lvl1pPr>
          </a:lstStyle>
          <a:p>
            <a:r>
              <a:rPr lang="en-US" dirty="0"/>
              <a:t>Confidential property of Optum. Do not distribute or reproduce without express permission from Optum.</a:t>
            </a:r>
          </a:p>
        </p:txBody>
      </p:sp>
    </p:spTree>
    <p:extLst>
      <p:ext uri="{BB962C8B-B14F-4D97-AF65-F5344CB8AC3E}">
        <p14:creationId xmlns="" xmlns:p14="http://schemas.microsoft.com/office/powerpoint/2010/main" val="190323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362DF9DB-8334-D945-AB69-E456494DD0B0}" type="datetime1">
              <a:rPr lang="en-US" smtClean="0"/>
              <a:pPr/>
              <a:t>1/22/2021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1" y="1118282"/>
            <a:ext cx="8144608" cy="492125"/>
          </a:xfrm>
        </p:spPr>
        <p:txBody>
          <a:bodyPr/>
          <a:lstStyle>
            <a:lvl1pPr>
              <a:defRPr sz="2600">
                <a:solidFill>
                  <a:schemeClr val="accent4"/>
                </a:solidFill>
              </a:defRPr>
            </a:lvl1pPr>
          </a:lstStyle>
          <a:p>
            <a:pPr lvl="0"/>
            <a:r>
              <a:rPr lang="en-US" dirty="0"/>
              <a:t>Use this space for one line subhead if needed</a:t>
            </a:r>
          </a:p>
        </p:txBody>
      </p:sp>
    </p:spTree>
    <p:extLst>
      <p:ext uri="{BB962C8B-B14F-4D97-AF65-F5344CB8AC3E}">
        <p14:creationId xmlns="" xmlns:p14="http://schemas.microsoft.com/office/powerpoint/2010/main" val="1665846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FBE6979F-CB61-594E-83EE-7A39EC78DBD5}" type="datetime1">
              <a:rPr lang="en-US" smtClean="0"/>
              <a:pPr/>
              <a:t>1/22/2021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56331" cy="492125"/>
          </a:xfrm>
        </p:spPr>
        <p:txBody>
          <a:bodyPr/>
          <a:lstStyle>
            <a:lvl1pPr>
              <a:defRPr sz="2600">
                <a:solidFill>
                  <a:schemeClr val="accent4"/>
                </a:solidFill>
              </a:defRPr>
            </a:lvl1pPr>
          </a:lstStyle>
          <a:p>
            <a:pPr lvl="0"/>
            <a:r>
              <a:rPr lang="en-US" dirty="0"/>
              <a:t>Use this space for one line subhead if needed</a:t>
            </a:r>
          </a:p>
        </p:txBody>
      </p:sp>
      <p:sp>
        <p:nvSpPr>
          <p:cNvPr id="10" name="Text Placeholder 9"/>
          <p:cNvSpPr>
            <a:spLocks noGrp="1"/>
          </p:cNvSpPr>
          <p:nvPr>
            <p:ph type="body" sz="quarter" idx="14" hasCustomPrompt="1"/>
          </p:nvPr>
        </p:nvSpPr>
        <p:spPr>
          <a:xfrm>
            <a:off x="151956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517189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8910814"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784513"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dirty="0"/>
              <a:t>Type 16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 xmlns:a16="http://schemas.microsoft.com/office/drawing/2014/main" id="{91B99C12-BC4B-42D3-9852-1F9B4101E133}"/>
              </a:ext>
            </a:extLst>
          </p:cNvPr>
          <p:cNvSpPr>
            <a:spLocks noGrp="1"/>
          </p:cNvSpPr>
          <p:nvPr>
            <p:ph sz="half" idx="17" hasCustomPrompt="1"/>
          </p:nvPr>
        </p:nvSpPr>
        <p:spPr>
          <a:xfrm>
            <a:off x="4436843"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 xmlns:a16="http://schemas.microsoft.com/office/drawing/2014/main" id="{D9004B96-D94C-4153-B36B-4355853060EA}"/>
              </a:ext>
            </a:extLst>
          </p:cNvPr>
          <p:cNvSpPr>
            <a:spLocks noGrp="1"/>
          </p:cNvSpPr>
          <p:nvPr>
            <p:ph sz="half" idx="18" hasCustomPrompt="1"/>
          </p:nvPr>
        </p:nvSpPr>
        <p:spPr>
          <a:xfrm>
            <a:off x="8175761"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 xmlns:a16="http://schemas.microsoft.com/office/drawing/2014/main" id="{4736416D-EB4F-4346-8783-FC896DC0CA68}"/>
              </a:ext>
            </a:extLst>
          </p:cNvPr>
          <p:cNvSpPr>
            <a:spLocks noGrp="1"/>
          </p:cNvSpPr>
          <p:nvPr>
            <p:ph type="body" sz="quarter" idx="19" hasCustomPrompt="1"/>
          </p:nvPr>
        </p:nvSpPr>
        <p:spPr>
          <a:xfrm>
            <a:off x="784514" y="3868738"/>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8" name="Text Placeholder 7">
            <a:extLst>
              <a:ext uri="{FF2B5EF4-FFF2-40B4-BE49-F238E27FC236}">
                <a16:creationId xmlns="" xmlns:a16="http://schemas.microsoft.com/office/drawing/2014/main" id="{5BAB981D-A627-42CC-B2DE-02C26E3DF946}"/>
              </a:ext>
            </a:extLst>
          </p:cNvPr>
          <p:cNvSpPr>
            <a:spLocks noGrp="1"/>
          </p:cNvSpPr>
          <p:nvPr>
            <p:ph type="body" sz="quarter" idx="20" hasCustomPrompt="1"/>
          </p:nvPr>
        </p:nvSpPr>
        <p:spPr>
          <a:xfrm>
            <a:off x="4436843" y="3865340"/>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9" name="Text Placeholder 7">
            <a:extLst>
              <a:ext uri="{FF2B5EF4-FFF2-40B4-BE49-F238E27FC236}">
                <a16:creationId xmlns="" xmlns:a16="http://schemas.microsoft.com/office/drawing/2014/main" id="{E65F5722-9D51-4EC9-BA8C-FDC59DB84633}"/>
              </a:ext>
            </a:extLst>
          </p:cNvPr>
          <p:cNvSpPr>
            <a:spLocks noGrp="1"/>
          </p:cNvSpPr>
          <p:nvPr>
            <p:ph type="body" sz="quarter" idx="21" hasCustomPrompt="1"/>
          </p:nvPr>
        </p:nvSpPr>
        <p:spPr>
          <a:xfrm>
            <a:off x="8175761" y="3865340"/>
            <a:ext cx="3335482" cy="457200"/>
          </a:xfrm>
        </p:spPr>
        <p:txBody>
          <a:bodyPr/>
          <a:lstStyle>
            <a:lvl1pPr>
              <a:defRPr sz="1600">
                <a:solidFill>
                  <a:schemeClr val="accent1"/>
                </a:solidFill>
              </a:defRPr>
            </a:lvl1pPr>
          </a:lstStyle>
          <a:p>
            <a:pPr lvl="0"/>
            <a:r>
              <a:rPr lang="en-US" dirty="0"/>
              <a:t>Type subhead in 16 pt orange | Max two lines</a:t>
            </a:r>
          </a:p>
        </p:txBody>
      </p:sp>
    </p:spTree>
    <p:extLst>
      <p:ext uri="{BB962C8B-B14F-4D97-AF65-F5344CB8AC3E}">
        <p14:creationId xmlns="" xmlns:p14="http://schemas.microsoft.com/office/powerpoint/2010/main" val="3775017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A131AD87-B724-594E-98FD-35F8EA8B27DF}" type="datetime1">
              <a:rPr lang="en-US" smtClean="0"/>
              <a:pPr/>
              <a:t>1/22/2021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28797"/>
            <a:ext cx="219456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780847" y="1828798"/>
            <a:ext cx="219456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5066394" y="1828798"/>
            <a:ext cx="219456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7351941" y="1828798"/>
            <a:ext cx="2194560" cy="663575"/>
          </a:xfrm>
          <a:solidFill>
            <a:schemeClr val="accent1"/>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9637486" y="1828798"/>
            <a:ext cx="2194560" cy="663575"/>
          </a:xfrm>
          <a:solidFill>
            <a:srgbClr val="A22B38"/>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300"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780847"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5066394"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7351941"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9637488"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 xmlns:p14="http://schemas.microsoft.com/office/powerpoint/2010/main" val="3294711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17D79F98-2828-F343-AAD4-254357817DCF}" type="datetime1">
              <a:rPr lang="en-US" smtClean="0"/>
              <a:pPr/>
              <a:t>1/22/2021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56331"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28797"/>
            <a:ext cx="27432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356581" y="1828798"/>
            <a:ext cx="27432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217862" y="1828798"/>
            <a:ext cx="274320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9079143" y="1828798"/>
            <a:ext cx="2743200" cy="663575"/>
          </a:xfrm>
          <a:solidFill>
            <a:schemeClr val="accent1"/>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30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356581"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217862"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9079143"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 xmlns:p14="http://schemas.microsoft.com/office/powerpoint/2010/main" val="805682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364D087D-EF83-4A62-AD98-E31A422A9423}"/>
              </a:ext>
            </a:extLst>
          </p:cNvPr>
          <p:cNvPicPr>
            <a:picLocks noChangeAspect="1"/>
          </p:cNvPicPr>
          <p:nvPr userDrawn="1"/>
        </p:nvPicPr>
        <p:blipFill rotWithShape="1">
          <a:blip r:embed="rId30" cstate="print">
            <a:extLst>
              <a:ext uri="{28A0092B-C50C-407E-A947-70E740481C1C}">
                <a14:useLocalDpi xmlns="" xmlns:a14="http://schemas.microsoft.com/office/drawing/2010/main" val="0"/>
              </a:ext>
            </a:extLst>
          </a:blip>
          <a:srcRect l="7994" t="18631" r="7973" b="19012"/>
          <a:stretch/>
        </p:blipFill>
        <p:spPr>
          <a:xfrm>
            <a:off x="392613" y="6263366"/>
            <a:ext cx="1425757" cy="444533"/>
          </a:xfrm>
          <a:prstGeom prst="rect">
            <a:avLst/>
          </a:prstGeom>
        </p:spPr>
      </p:pic>
      <p:sp>
        <p:nvSpPr>
          <p:cNvPr id="2" name="Title Placeholder 1"/>
          <p:cNvSpPr>
            <a:spLocks noGrp="1"/>
          </p:cNvSpPr>
          <p:nvPr>
            <p:ph type="title"/>
          </p:nvPr>
        </p:nvSpPr>
        <p:spPr bwMode="gray">
          <a:xfrm>
            <a:off x="495300" y="0"/>
            <a:ext cx="8132885" cy="1074058"/>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bwMode="gray">
          <a:xfrm>
            <a:off x="495300" y="1825625"/>
            <a:ext cx="11315700"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Footer Placeholder 4"/>
          <p:cNvSpPr>
            <a:spLocks noGrp="1"/>
          </p:cNvSpPr>
          <p:nvPr>
            <p:ph type="ftr" sz="quarter" idx="3"/>
          </p:nvPr>
        </p:nvSpPr>
        <p:spPr bwMode="gray">
          <a:xfrm>
            <a:off x="5295900" y="6486982"/>
            <a:ext cx="5924549" cy="365125"/>
          </a:xfrm>
          <a:prstGeom prst="rect">
            <a:avLst/>
          </a:prstGeom>
        </p:spPr>
        <p:txBody>
          <a:bodyPr vert="horz" lIns="0" tIns="0" rIns="0" bIns="0" rtlCol="0" anchor="ctr"/>
          <a:lstStyle>
            <a:lvl1pPr algn="ctr">
              <a:defRPr sz="900">
                <a:solidFill>
                  <a:schemeClr val="tx1">
                    <a:tint val="75000"/>
                  </a:schemeClr>
                </a:solidFill>
              </a:defRPr>
            </a:lvl1pPr>
          </a:lstStyle>
          <a:p>
            <a:r>
              <a:rPr lang="en-US" dirty="0"/>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11264900" y="6486982"/>
            <a:ext cx="542472" cy="365125"/>
          </a:xfrm>
          <a:prstGeom prst="rect">
            <a:avLst/>
          </a:prstGeom>
        </p:spPr>
        <p:txBody>
          <a:bodyPr vert="horz" lIns="0" tIns="0" rIns="0" bIns="0" rtlCol="0" anchor="ctr"/>
          <a:lstStyle>
            <a:lvl1pPr algn="r">
              <a:defRPr sz="1200">
                <a:solidFill>
                  <a:schemeClr val="tx1">
                    <a:tint val="75000"/>
                  </a:schemeClr>
                </a:solidFill>
              </a:defRPr>
            </a:lvl1pPr>
          </a:lstStyle>
          <a:p>
            <a:fld id="{3310D8EA-3107-4873-B9AB-DD7D3E79053A}" type="slidenum">
              <a:rPr lang="en-US" smtClean="0"/>
              <a:pPr/>
              <a:t>‹#›</a:t>
            </a:fld>
            <a:endParaRPr lang="en-US" dirty="0"/>
          </a:p>
        </p:txBody>
      </p:sp>
      <p:cxnSp>
        <p:nvCxnSpPr>
          <p:cNvPr id="8" name="Straight Connector 7"/>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EDB2CE75-020D-45A1-B141-8BC43E0F6356}"/>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A4E70631-2200-435E-8B78-C15380687CB2}"/>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0EB69FDF-A621-430B-ADCC-6492A766DF3E}"/>
              </a:ext>
            </a:extLst>
          </p:cNvPr>
          <p:cNvCxnSpPr>
            <a:cxnSpLocks/>
          </p:cNvCxnSpPr>
          <p:nvPr userDrawn="1"/>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 xmlns:a16="http://schemas.microsoft.com/office/drawing/2014/main" id="{16BB688D-E130-6B4B-B95F-999C95E08F8A}"/>
              </a:ext>
            </a:extLst>
          </p:cNvPr>
          <p:cNvPicPr>
            <a:picLocks noChangeAspect="1"/>
          </p:cNvPicPr>
          <p:nvPr userDrawn="1"/>
        </p:nvPicPr>
        <p:blipFill>
          <a:blip r:embed="rId31" cstate="print">
            <a:extLst>
              <a:ext uri="{28A0092B-C50C-407E-A947-70E740481C1C}">
                <a14:useLocalDpi xmlns="" xmlns:a14="http://schemas.microsoft.com/office/drawing/2010/main" val="0"/>
              </a:ext>
            </a:extLst>
          </a:blip>
          <a:stretch>
            <a:fillRect/>
          </a:stretch>
        </p:blipFill>
        <p:spPr>
          <a:xfrm>
            <a:off x="9942197" y="453391"/>
            <a:ext cx="1960241" cy="560069"/>
          </a:xfrm>
          <a:prstGeom prst="rect">
            <a:avLst/>
          </a:prstGeom>
        </p:spPr>
      </p:pic>
    </p:spTree>
    <p:extLst>
      <p:ext uri="{BB962C8B-B14F-4D97-AF65-F5344CB8AC3E}">
        <p14:creationId xmlns="" xmlns:p14="http://schemas.microsoft.com/office/powerpoint/2010/main" val="3129217218"/>
      </p:ext>
    </p:extLst>
  </p:cSld>
  <p:clrMap bg1="lt1" tx1="dk1" bg2="lt2" tx2="dk2" accent1="accent1" accent2="accent2" accent3="accent3" accent4="accent4" accent5="accent5" accent6="accent6" hlink="hlink" folHlink="folHlink"/>
  <p:sldLayoutIdLst>
    <p:sldLayoutId id="2147483846"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6" r:id="rId20"/>
    <p:sldLayoutId id="2147483883" r:id="rId21"/>
    <p:sldLayoutId id="2147483872" r:id="rId22"/>
    <p:sldLayoutId id="2147483873" r:id="rId23"/>
    <p:sldLayoutId id="2147483874" r:id="rId24"/>
    <p:sldLayoutId id="2147483875" r:id="rId25"/>
    <p:sldLayoutId id="2147483877" r:id="rId26"/>
    <p:sldLayoutId id="2147483878" r:id="rId27"/>
    <p:sldLayoutId id="2147483885" r:id="rId28"/>
  </p:sldLayoutIdLst>
  <p:hf hdr="0" dt="0"/>
  <p:txStyles>
    <p:title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p:titleStyle>
    <p:body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72" pos="3816" userDrawn="1">
          <p15:clr>
            <a:srgbClr val="FDE53C"/>
          </p15:clr>
        </p15:guide>
        <p15:guide id="73" orient="horz" pos="3720" userDrawn="1">
          <p15:clr>
            <a:srgbClr val="F26B43"/>
          </p15:clr>
        </p15:guide>
        <p15:guide id="74" userDrawn="1">
          <p15:clr>
            <a:srgbClr val="F26B43"/>
          </p15:clr>
        </p15:guide>
        <p15:guide id="75" pos="7440" userDrawn="1">
          <p15:clr>
            <a:srgbClr val="F26B43"/>
          </p15:clr>
        </p15:guide>
        <p15:guide id="76" pos="264" userDrawn="1">
          <p15:clr>
            <a:srgbClr val="F26B43"/>
          </p15:clr>
        </p15:guide>
        <p15:guide id="77" orient="horz" pos="4080" userDrawn="1">
          <p15:clr>
            <a:srgbClr val="F26B43"/>
          </p15:clr>
        </p15:guide>
        <p15:guide id="78" pos="312"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7392" userDrawn="1">
          <p15:clr>
            <a:srgbClr val="F26B43"/>
          </p15:clr>
        </p15:guide>
        <p15:guide id="85" pos="3864" userDrawn="1">
          <p15:clr>
            <a:srgbClr val="FDE53C"/>
          </p15:clr>
        </p15:guide>
        <p15:guide id="86" pos="2688" userDrawn="1">
          <p15:clr>
            <a:srgbClr val="F26B43"/>
          </p15:clr>
        </p15:guide>
        <p15:guide id="87" pos="4992" userDrawn="1">
          <p15:clr>
            <a:srgbClr val="F26B43"/>
          </p15:clr>
        </p15:guide>
        <p15:guide id="88" pos="2640" userDrawn="1">
          <p15:clr>
            <a:srgbClr val="F26B43"/>
          </p15:clr>
        </p15:guide>
        <p15:guide id="89" pos="504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8.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41.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 xmlns:a16="http://schemas.microsoft.com/office/drawing/2014/main" id="{1AC4B311-9745-6448-8F79-E19DF6705D7B}"/>
              </a:ext>
            </a:extLst>
          </p:cNvPr>
          <p:cNvSpPr>
            <a:spLocks noGrp="1"/>
          </p:cNvSpPr>
          <p:nvPr>
            <p:ph type="ctrTitle"/>
          </p:nvPr>
        </p:nvSpPr>
        <p:spPr>
          <a:xfrm>
            <a:off x="492972" y="1930765"/>
            <a:ext cx="8343020" cy="735433"/>
          </a:xfrm>
        </p:spPr>
        <p:txBody>
          <a:bodyPr/>
          <a:lstStyle/>
          <a:p>
            <a:r>
              <a:rPr lang="en-US" sz="4000" b="1" dirty="0" smtClean="0">
                <a:solidFill>
                  <a:srgbClr val="0070C0"/>
                </a:solidFill>
              </a:rPr>
              <a:t>SOAR</a:t>
            </a:r>
            <a:r>
              <a:rPr lang="en-US" sz="4000" dirty="0" smtClean="0">
                <a:solidFill>
                  <a:schemeClr val="tx1"/>
                </a:solidFill>
              </a:rPr>
              <a:t>: Fundamentals Augmentation </a:t>
            </a:r>
            <a:endParaRPr lang="en-US" sz="4000" dirty="0">
              <a:solidFill>
                <a:schemeClr val="tx1"/>
              </a:solidFill>
            </a:endParaRPr>
          </a:p>
        </p:txBody>
      </p:sp>
      <p:sp>
        <p:nvSpPr>
          <p:cNvPr id="12" name="Subtitle 2">
            <a:extLst>
              <a:ext uri="{FF2B5EF4-FFF2-40B4-BE49-F238E27FC236}">
                <a16:creationId xmlns="" xmlns:a16="http://schemas.microsoft.com/office/drawing/2014/main" id="{2906FAD4-CE0C-A146-9FAA-F74CBCA48666}"/>
              </a:ext>
            </a:extLst>
          </p:cNvPr>
          <p:cNvSpPr>
            <a:spLocks noGrp="1"/>
          </p:cNvSpPr>
          <p:nvPr>
            <p:ph type="subTitle" idx="1"/>
          </p:nvPr>
        </p:nvSpPr>
        <p:spPr>
          <a:xfrm>
            <a:off x="436254" y="4839286"/>
            <a:ext cx="3373746" cy="1165223"/>
          </a:xfrm>
        </p:spPr>
        <p:txBody>
          <a:bodyPr/>
          <a:lstStyle/>
          <a:p>
            <a:r>
              <a:rPr lang="en-US" dirty="0"/>
              <a:t>Matthew R. </a:t>
            </a:r>
            <a:r>
              <a:rPr lang="en-US" dirty="0" err="1"/>
              <a:t>Versaggi</a:t>
            </a:r>
            <a:endParaRPr lang="en-US" dirty="0"/>
          </a:p>
          <a:p>
            <a:pPr>
              <a:spcAft>
                <a:spcPts val="0"/>
              </a:spcAft>
              <a:buFont typeface="Arial" pitchFamily="34" charset="0"/>
              <a:buChar char="•"/>
            </a:pPr>
            <a:r>
              <a:rPr lang="en-US" sz="1400" dirty="0"/>
              <a:t> Sr. Dir of AI, ML, and CT for the ATC</a:t>
            </a:r>
          </a:p>
          <a:p>
            <a:pPr>
              <a:spcAft>
                <a:spcPts val="0"/>
              </a:spcAft>
              <a:buFont typeface="Arial" pitchFamily="34" charset="0"/>
              <a:buChar char="•"/>
            </a:pPr>
            <a:r>
              <a:rPr lang="en-US" sz="1400" dirty="0"/>
              <a:t> Distinguished Engineer</a:t>
            </a:r>
          </a:p>
        </p:txBody>
      </p:sp>
      <p:pic>
        <p:nvPicPr>
          <p:cNvPr id="1031" name="Picture 7"/>
          <p:cNvPicPr>
            <a:picLocks noChangeAspect="1" noChangeArrowheads="1"/>
          </p:cNvPicPr>
          <p:nvPr/>
        </p:nvPicPr>
        <p:blipFill>
          <a:blip r:embed="rId2" cstate="print"/>
          <a:srcRect/>
          <a:stretch>
            <a:fillRect/>
          </a:stretch>
        </p:blipFill>
        <p:spPr bwMode="auto">
          <a:xfrm>
            <a:off x="4602480" y="2870708"/>
            <a:ext cx="4927600" cy="3689542"/>
          </a:xfrm>
          <a:prstGeom prst="rect">
            <a:avLst/>
          </a:prstGeom>
          <a:noFill/>
          <a:ln w="9525">
            <a:noFill/>
            <a:miter lim="800000"/>
            <a:headEnd/>
            <a:tailEnd/>
          </a:ln>
          <a:effectLst>
            <a:outerShdw blurRad="50800" dist="38100" dir="10800000" algn="r" rotWithShape="0">
              <a:prstClr val="black">
                <a:alpha val="40000"/>
              </a:prstClr>
            </a:outerShdw>
          </a:effectLst>
          <a:scene3d>
            <a:camera prst="orthographicFront"/>
            <a:lightRig rig="threePt" dir="t"/>
          </a:scene3d>
          <a:sp3d>
            <a:bevelT/>
            <a:bevelB/>
          </a:sp3d>
        </p:spPr>
      </p:pic>
    </p:spTree>
    <p:extLst>
      <p:ext uri="{BB962C8B-B14F-4D97-AF65-F5344CB8AC3E}">
        <p14:creationId xmlns="" xmlns:p14="http://schemas.microsoft.com/office/powerpoint/2010/main" val="10505426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0BF908-D337-4124-B475-D825EF7C7711}"/>
              </a:ext>
            </a:extLst>
          </p:cNvPr>
          <p:cNvSpPr>
            <a:spLocks noGrp="1"/>
          </p:cNvSpPr>
          <p:nvPr>
            <p:ph type="title"/>
          </p:nvPr>
        </p:nvSpPr>
        <p:spPr>
          <a:xfrm>
            <a:off x="495300" y="410546"/>
            <a:ext cx="8132885" cy="663511"/>
          </a:xfrm>
        </p:spPr>
        <p:txBody>
          <a:bodyPr/>
          <a:lstStyle/>
          <a:p>
            <a:r>
              <a:rPr lang="en-US" dirty="0" smtClean="0"/>
              <a:t>Deep Dive: SOAR Cognitive Architecture</a:t>
            </a:r>
            <a:endParaRPr lang="en-US" dirty="0"/>
          </a:p>
        </p:txBody>
      </p:sp>
      <p:sp>
        <p:nvSpPr>
          <p:cNvPr id="22" name="Footer Placeholder 21"/>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4" name="Slide Number Placeholder 3"/>
          <p:cNvSpPr>
            <a:spLocks noGrp="1"/>
          </p:cNvSpPr>
          <p:nvPr>
            <p:ph type="sldNum" sz="quarter" idx="12"/>
          </p:nvPr>
        </p:nvSpPr>
        <p:spPr/>
        <p:txBody>
          <a:bodyPr/>
          <a:lstStyle/>
          <a:p>
            <a:fld id="{3310D8EA-3107-4873-B9AB-DD7D3E79053A}" type="slidenum">
              <a:rPr lang="en-US" smtClean="0"/>
              <a:pPr/>
              <a:t>10</a:t>
            </a:fld>
            <a:endParaRPr lang="en-US"/>
          </a:p>
        </p:txBody>
      </p:sp>
      <p:sp>
        <p:nvSpPr>
          <p:cNvPr id="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80681" y="1153769"/>
            <a:ext cx="5077723" cy="1104235"/>
          </a:xfrm>
          <a:prstGeom prst="rect">
            <a:avLst/>
          </a:prstGeom>
        </p:spPr>
        <p:txBody>
          <a:bodyPr vert="horz" lIns="0" tIns="0" rIns="0" bIns="0" rtlCol="0">
            <a:noAutofit/>
          </a:bodyPr>
          <a:lstStyle/>
          <a:p>
            <a:pPr lvl="0">
              <a:lnSpc>
                <a:spcPct val="95000"/>
              </a:lnSpc>
              <a:defRPr/>
            </a:pPr>
            <a:r>
              <a:rPr lang="en-US" sz="2800" dirty="0" smtClean="0">
                <a:solidFill>
                  <a:schemeClr val="tx2"/>
                </a:solidFill>
              </a:rPr>
              <a:t> </a:t>
            </a:r>
            <a:r>
              <a:rPr lang="en-US" sz="2800" b="1" dirty="0" smtClean="0">
                <a:solidFill>
                  <a:schemeClr val="tx2"/>
                </a:solidFill>
              </a:rPr>
              <a:t>Decision Making Procedure</a:t>
            </a:r>
            <a:r>
              <a:rPr lang="en-US" sz="2800" dirty="0" smtClean="0">
                <a:solidFill>
                  <a:schemeClr val="tx2"/>
                </a:solidFill>
              </a:rPr>
              <a:t>: </a:t>
            </a:r>
          </a:p>
          <a:p>
            <a:pPr lvl="1">
              <a:lnSpc>
                <a:spcPct val="95000"/>
              </a:lnSpc>
              <a:buFont typeface="Arial" pitchFamily="34" charset="0"/>
              <a:buChar char="•"/>
              <a:defRPr/>
            </a:pPr>
            <a:r>
              <a:rPr lang="en-US" sz="1400" dirty="0" smtClean="0">
                <a:solidFill>
                  <a:schemeClr val="tx2"/>
                </a:solidFill>
              </a:rPr>
              <a:t> </a:t>
            </a:r>
            <a:r>
              <a:rPr lang="en-US" dirty="0" smtClean="0">
                <a:solidFill>
                  <a:schemeClr val="tx2"/>
                </a:solidFill>
              </a:rPr>
              <a:t>(</a:t>
            </a:r>
            <a:r>
              <a:rPr lang="en-US" dirty="0" smtClean="0">
                <a:solidFill>
                  <a:srgbClr val="FF0000"/>
                </a:solidFill>
              </a:rPr>
              <a:t>Deciding </a:t>
            </a:r>
            <a:r>
              <a:rPr lang="en-US" dirty="0" smtClean="0">
                <a:solidFill>
                  <a:srgbClr val="0070C0"/>
                </a:solidFill>
              </a:rPr>
              <a:t>what to do next</a:t>
            </a:r>
            <a:r>
              <a:rPr lang="en-US" dirty="0" smtClean="0">
                <a:solidFill>
                  <a:schemeClr val="tx2"/>
                </a:solidFill>
              </a:rPr>
              <a:t>)</a:t>
            </a:r>
          </a:p>
          <a:p>
            <a:pPr lvl="1">
              <a:lnSpc>
                <a:spcPct val="95000"/>
              </a:lnSpc>
              <a:buFont typeface="Arial" pitchFamily="34" charset="0"/>
              <a:buChar char="•"/>
              <a:defRPr/>
            </a:pPr>
            <a:r>
              <a:rPr lang="en-US" sz="1400" i="1" dirty="0" smtClean="0">
                <a:solidFill>
                  <a:schemeClr val="tx2"/>
                </a:solidFill>
              </a:rPr>
              <a:t> Basic decision making processes</a:t>
            </a:r>
          </a:p>
          <a:p>
            <a:pPr lvl="0">
              <a:lnSpc>
                <a:spcPct val="95000"/>
              </a:lnSpc>
              <a:defRPr/>
            </a:pPr>
            <a:endParaRPr lang="en-US" sz="1400" dirty="0" smtClean="0">
              <a:solidFill>
                <a:schemeClr val="tx2"/>
              </a:solidFill>
            </a:endParaRPr>
          </a:p>
          <a:p>
            <a:pPr>
              <a:lnSpc>
                <a:spcPct val="95000"/>
              </a:lnSpc>
              <a:defRPr/>
            </a:pPr>
            <a:endParaRPr lang="en-US" sz="1400" i="1" dirty="0" smtClean="0">
              <a:solidFill>
                <a:schemeClr val="tx2"/>
              </a:solidFill>
            </a:endParaRPr>
          </a:p>
          <a:p>
            <a:pPr>
              <a:lnSpc>
                <a:spcPct val="95000"/>
              </a:lnSpc>
              <a:defRPr/>
            </a:pPr>
            <a:endParaRPr lang="en-US" sz="1600" dirty="0" smtClean="0">
              <a:solidFill>
                <a:schemeClr val="tx2"/>
              </a:solidFill>
            </a:endParaRPr>
          </a:p>
          <a:p>
            <a:pPr lvl="0">
              <a:lnSpc>
                <a:spcPct val="95000"/>
              </a:lnSpc>
              <a:defRPr/>
            </a:pPr>
            <a:endParaRPr kumimoji="0" lang="en-US" sz="1600" b="0" i="0" u="none" strike="noStrike" kern="1200" cap="none" spc="0" normalizeH="0" baseline="0" noProof="0" dirty="0" smtClean="0">
              <a:ln>
                <a:noFill/>
              </a:ln>
              <a:solidFill>
                <a:schemeClr val="tx2"/>
              </a:solidFill>
              <a:effectLst/>
              <a:uLnTx/>
              <a:uFillTx/>
              <a:latin typeface="+mn-lt"/>
              <a:ea typeface="+mn-ea"/>
              <a:cs typeface="+mn-cs"/>
            </a:endParaRPr>
          </a:p>
          <a:p>
            <a:pPr lvl="0">
              <a:lnSpc>
                <a:spcPct val="95000"/>
              </a:lnSpc>
              <a:defRPr/>
            </a:pPr>
            <a:endParaRPr lang="en-US" sz="1600" dirty="0" smtClean="0">
              <a:solidFill>
                <a:schemeClr val="tx2"/>
              </a:solidFill>
            </a:endParaRPr>
          </a:p>
          <a:p>
            <a:pPr lvl="0">
              <a:lnSpc>
                <a:spcPct val="95000"/>
              </a:lnSpc>
              <a:defRPr/>
            </a:pPr>
            <a:endParaRPr kumimoji="0" lang="en-US" sz="10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p:txBody>
      </p:sp>
      <p:pic>
        <p:nvPicPr>
          <p:cNvPr id="3075" name="Picture 3"/>
          <p:cNvPicPr>
            <a:picLocks noChangeAspect="1" noChangeArrowheads="1"/>
          </p:cNvPicPr>
          <p:nvPr/>
        </p:nvPicPr>
        <p:blipFill>
          <a:blip r:embed="rId3" cstate="print"/>
          <a:srcRect/>
          <a:stretch>
            <a:fillRect/>
          </a:stretch>
        </p:blipFill>
        <p:spPr bwMode="auto">
          <a:xfrm>
            <a:off x="3960305" y="2855184"/>
            <a:ext cx="4078536" cy="3252633"/>
          </a:xfrm>
          <a:prstGeom prst="rect">
            <a:avLst/>
          </a:prstGeom>
          <a:noFill/>
          <a:ln w="9525">
            <a:noFill/>
            <a:miter lim="800000"/>
            <a:headEnd/>
            <a:tailEnd/>
          </a:ln>
        </p:spPr>
      </p:pic>
      <p:sp>
        <p:nvSpPr>
          <p:cNvPr id="14"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393090" y="1241475"/>
            <a:ext cx="3974841" cy="363385"/>
          </a:xfrm>
          <a:prstGeom prst="rect">
            <a:avLst/>
          </a:prstGeom>
        </p:spPr>
        <p:txBody>
          <a:bodyPr vert="horz" lIns="0" tIns="0" rIns="0" bIns="0" rtlCol="0">
            <a:noAutofit/>
          </a:bodyPr>
          <a:lstStyle/>
          <a:p>
            <a:pPr lvl="0">
              <a:lnSpc>
                <a:spcPct val="95000"/>
              </a:lnSpc>
              <a:defRPr/>
            </a:pPr>
            <a:r>
              <a:rPr lang="en-US" sz="2000" b="1" dirty="0" smtClean="0">
                <a:solidFill>
                  <a:srgbClr val="0070C0"/>
                </a:solidFill>
              </a:rPr>
              <a:t>Everyday Example – “</a:t>
            </a:r>
            <a:r>
              <a:rPr lang="en-US" sz="2000" b="1" dirty="0" smtClean="0">
                <a:solidFill>
                  <a:srgbClr val="FF0000"/>
                </a:solidFill>
              </a:rPr>
              <a:t>Cooking</a:t>
            </a:r>
            <a:r>
              <a:rPr lang="en-US" sz="2000" b="1" dirty="0" smtClean="0">
                <a:solidFill>
                  <a:srgbClr val="0070C0"/>
                </a:solidFill>
              </a:rPr>
              <a:t>”</a:t>
            </a:r>
            <a:endParaRPr lang="en-US" sz="2000" dirty="0" smtClean="0">
              <a:solidFill>
                <a:srgbClr val="0070C0"/>
              </a:solidFill>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buFont typeface="Arial" pitchFamily="34" charset="0"/>
              <a:buChar char="•"/>
              <a:defRPr/>
            </a:pPr>
            <a:endParaRPr lang="en-US" sz="1100" baseline="0" dirty="0" smtClean="0">
              <a:solidFill>
                <a:schemeClr val="tx2"/>
              </a:solidFill>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chemeClr val="tx2"/>
              </a:solidFill>
              <a:effectLst/>
              <a:uLnTx/>
              <a:uFillTx/>
              <a:latin typeface="+mn-lt"/>
              <a:ea typeface="+mn-ea"/>
              <a:cs typeface="+mn-cs"/>
            </a:endParaRPr>
          </a:p>
        </p:txBody>
      </p:sp>
      <p:sp>
        <p:nvSpPr>
          <p:cNvPr id="1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4631097" y="2466918"/>
            <a:ext cx="2553476" cy="360274"/>
          </a:xfrm>
          <a:prstGeom prst="rect">
            <a:avLst/>
          </a:prstGeom>
        </p:spPr>
        <p:txBody>
          <a:bodyPr vert="horz" lIns="0" tIns="0" rIns="0" bIns="0" rtlCol="0">
            <a:noAutofit/>
          </a:bodyPr>
          <a:lstStyle/>
          <a:p>
            <a:pPr lvl="0">
              <a:lnSpc>
                <a:spcPct val="95000"/>
              </a:lnSpc>
              <a:defRPr/>
            </a:pPr>
            <a:r>
              <a:rPr lang="en-US" sz="2000" b="1" dirty="0" smtClean="0">
                <a:solidFill>
                  <a:srgbClr val="000000"/>
                </a:solidFill>
              </a:rPr>
              <a:t>Goal – Make Dinner</a:t>
            </a:r>
            <a:r>
              <a:rPr lang="en-US" sz="2000" dirty="0" smtClean="0">
                <a:solidFill>
                  <a:srgbClr val="000000"/>
                </a:solidFill>
              </a:rPr>
              <a:t> </a:t>
            </a: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buFont typeface="Arial" pitchFamily="34" charset="0"/>
              <a:buChar char="•"/>
              <a:defRPr/>
            </a:pPr>
            <a:endParaRPr lang="en-US" sz="1100" baseline="0" dirty="0" smtClean="0">
              <a:solidFill>
                <a:schemeClr val="tx2"/>
              </a:solidFill>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chemeClr val="tx2"/>
              </a:solidFill>
              <a:effectLst/>
              <a:uLnTx/>
              <a:uFillTx/>
              <a:latin typeface="+mn-lt"/>
              <a:ea typeface="+mn-ea"/>
              <a:cs typeface="+mn-cs"/>
            </a:endParaRPr>
          </a:p>
        </p:txBody>
      </p:sp>
      <p:sp>
        <p:nvSpPr>
          <p:cNvPr id="17"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40379" y="2804836"/>
            <a:ext cx="3559823" cy="3297401"/>
          </a:xfrm>
          <a:prstGeom prst="rect">
            <a:avLst/>
          </a:prstGeom>
          <a:solidFill>
            <a:schemeClr val="accent1">
              <a:alpha val="10000"/>
            </a:schemeClr>
          </a:solidFill>
        </p:spPr>
        <p:txBody>
          <a:bodyPr vert="horz" lIns="0" tIns="0" rIns="0" bIns="0" rtlCol="0">
            <a:noAutofit/>
          </a:bodyPr>
          <a:lstStyle/>
          <a:p>
            <a:pPr marL="0" marR="0" lvl="0" indent="0" algn="ctr" defTabSz="914400" rtl="0" eaLnBrk="1" fontAlgn="auto" latinLnBrk="0" hangingPunct="1">
              <a:lnSpc>
                <a:spcPct val="120000"/>
              </a:lnSpc>
              <a:buClrTx/>
              <a:buSzTx/>
              <a:tabLst/>
              <a:defRPr/>
            </a:pPr>
            <a:r>
              <a:rPr lang="en-US" sz="1200" b="1" dirty="0" smtClean="0">
                <a:solidFill>
                  <a:srgbClr val="C00000"/>
                </a:solidFill>
                <a:latin typeface="Arial" pitchFamily="34" charset="0"/>
                <a:cs typeface="Arial" pitchFamily="34" charset="0"/>
              </a:rPr>
              <a:t>HUMAN </a:t>
            </a:r>
            <a:r>
              <a:rPr lang="en-US" sz="1200" b="1" dirty="0" smtClean="0">
                <a:solidFill>
                  <a:srgbClr val="0070C0"/>
                </a:solidFill>
                <a:latin typeface="Arial" pitchFamily="34" charset="0"/>
                <a:cs typeface="Arial" pitchFamily="34" charset="0"/>
              </a:rPr>
              <a:t>Decision Making Process</a:t>
            </a:r>
          </a:p>
          <a:p>
            <a:pPr marL="0" marR="0" lvl="0" indent="0" algn="l" defTabSz="914400" rtl="0" eaLnBrk="1" fontAlgn="auto" latinLnBrk="0" hangingPunct="1">
              <a:lnSpc>
                <a:spcPct val="120000"/>
              </a:lnSpc>
              <a:buClrTx/>
              <a:buSzTx/>
              <a:tabLst/>
              <a:defRPr/>
            </a:pPr>
            <a:endParaRPr lang="en-US" sz="1000" dirty="0" smtClean="0">
              <a:solidFill>
                <a:srgbClr val="0070C0"/>
              </a:solidFill>
              <a:latin typeface="Arial" pitchFamily="34" charset="0"/>
              <a:cs typeface="Arial" pitchFamily="34" charset="0"/>
            </a:endParaRPr>
          </a:p>
          <a:p>
            <a:pPr marL="228600" indent="-228600">
              <a:lnSpc>
                <a:spcPct val="120000"/>
              </a:lnSpc>
              <a:buFont typeface="+mj-lt"/>
              <a:buAutoNum type="arabicPeriod"/>
              <a:defRPr/>
            </a:pPr>
            <a:r>
              <a:rPr lang="en-US" sz="1000" b="1" dirty="0" smtClean="0">
                <a:solidFill>
                  <a:schemeClr val="tx2"/>
                </a:solidFill>
                <a:latin typeface="Arial" pitchFamily="34" charset="0"/>
                <a:cs typeface="Arial" pitchFamily="34" charset="0"/>
              </a:rPr>
              <a:t>Account for situation</a:t>
            </a:r>
            <a:r>
              <a:rPr lang="en-US" sz="1000" dirty="0" smtClean="0">
                <a:solidFill>
                  <a:schemeClr val="tx2"/>
                </a:solidFill>
                <a:latin typeface="Arial" pitchFamily="34" charset="0"/>
                <a:cs typeface="Arial" pitchFamily="34" charset="0"/>
              </a:rPr>
              <a:t> </a:t>
            </a:r>
            <a:r>
              <a:rPr lang="en-US" sz="1000" b="1" dirty="0" smtClean="0">
                <a:solidFill>
                  <a:schemeClr val="tx2"/>
                </a:solidFill>
                <a:latin typeface="Arial" pitchFamily="34" charset="0"/>
                <a:cs typeface="Arial" pitchFamily="34" charset="0"/>
              </a:rPr>
              <a:t>-</a:t>
            </a:r>
            <a:r>
              <a:rPr lang="en-US" sz="1000" dirty="0" smtClean="0">
                <a:solidFill>
                  <a:schemeClr val="tx2"/>
                </a:solidFill>
                <a:latin typeface="Arial" pitchFamily="34" charset="0"/>
                <a:cs typeface="Arial" pitchFamily="34" charset="0"/>
              </a:rPr>
              <a:t> raw materials, fresh/frozen, timeframe, taste preferences, weekend/weekday, family/guests, casual/formal, bake/broil/stovetop/grill, wine parings, etc.</a:t>
            </a:r>
          </a:p>
          <a:p>
            <a:pPr marL="228600" marR="0" lvl="0" indent="-228600" algn="l" defTabSz="914400" rtl="0" eaLnBrk="1" fontAlgn="auto" latinLnBrk="0" hangingPunct="1">
              <a:lnSpc>
                <a:spcPct val="120000"/>
              </a:lnSpc>
              <a:buClrTx/>
              <a:buSzTx/>
              <a:buFont typeface="+mj-lt"/>
              <a:buAutoNum type="arabicPeriod"/>
              <a:tabLst/>
              <a:defRPr/>
            </a:pPr>
            <a:endParaRPr lang="en-US" sz="1000" dirty="0" smtClean="0">
              <a:solidFill>
                <a:schemeClr val="tx2"/>
              </a:solidFill>
              <a:latin typeface="Arial" pitchFamily="34" charset="0"/>
              <a:cs typeface="Arial" pitchFamily="34" charset="0"/>
            </a:endParaRPr>
          </a:p>
          <a:p>
            <a:pPr marL="228600" indent="-228600">
              <a:lnSpc>
                <a:spcPct val="120000"/>
              </a:lnSpc>
              <a:buFont typeface="+mj-lt"/>
              <a:buAutoNum type="arabicPeriod"/>
              <a:defRPr/>
            </a:pPr>
            <a:r>
              <a:rPr lang="en-US" sz="1000" b="1" dirty="0" smtClean="0">
                <a:solidFill>
                  <a:schemeClr val="tx2"/>
                </a:solidFill>
                <a:latin typeface="Arial" pitchFamily="34" charset="0"/>
                <a:cs typeface="Arial" pitchFamily="34" charset="0"/>
              </a:rPr>
              <a:t>Consider</a:t>
            </a:r>
            <a:r>
              <a:rPr lang="en-US" sz="1000" b="1" i="1" dirty="0" smtClean="0">
                <a:solidFill>
                  <a:schemeClr val="tx2"/>
                </a:solidFill>
                <a:latin typeface="Arial" pitchFamily="34" charset="0"/>
                <a:cs typeface="Arial" pitchFamily="34" charset="0"/>
              </a:rPr>
              <a:t>  - </a:t>
            </a:r>
            <a:r>
              <a:rPr lang="en-US" sz="1000" dirty="0" smtClean="0">
                <a:solidFill>
                  <a:schemeClr val="tx2"/>
                </a:solidFill>
                <a:latin typeface="Arial" pitchFamily="34" charset="0"/>
                <a:cs typeface="Arial" pitchFamily="34" charset="0"/>
              </a:rPr>
              <a:t>all possible dinner </a:t>
            </a:r>
            <a:r>
              <a:rPr lang="en-US" sz="1000" i="1" dirty="0" smtClean="0">
                <a:solidFill>
                  <a:schemeClr val="tx2"/>
                </a:solidFill>
                <a:latin typeface="Arial" pitchFamily="34" charset="0"/>
                <a:cs typeface="Arial" pitchFamily="34" charset="0"/>
              </a:rPr>
              <a:t>options </a:t>
            </a:r>
            <a:r>
              <a:rPr lang="en-US" sz="1000" dirty="0" smtClean="0">
                <a:solidFill>
                  <a:schemeClr val="tx2"/>
                </a:solidFill>
                <a:latin typeface="Arial" pitchFamily="34" charset="0"/>
                <a:cs typeface="Arial" pitchFamily="34" charset="0"/>
              </a:rPr>
              <a:t>given the information garnered from the </a:t>
            </a:r>
            <a:r>
              <a:rPr lang="en-US" sz="1000" b="1" i="1" dirty="0" smtClean="0">
                <a:solidFill>
                  <a:schemeClr val="tx2"/>
                </a:solidFill>
                <a:latin typeface="Arial" pitchFamily="34" charset="0"/>
                <a:cs typeface="Arial" pitchFamily="34" charset="0"/>
              </a:rPr>
              <a:t>above</a:t>
            </a:r>
            <a:r>
              <a:rPr lang="en-US" sz="1000" dirty="0" smtClean="0">
                <a:solidFill>
                  <a:schemeClr val="tx2"/>
                </a:solidFill>
                <a:latin typeface="Arial" pitchFamily="34" charset="0"/>
                <a:cs typeface="Arial" pitchFamily="34" charset="0"/>
              </a:rPr>
              <a:t> accounting.</a:t>
            </a:r>
          </a:p>
          <a:p>
            <a:pPr marL="228600" marR="0" lvl="0" indent="-228600" algn="l" defTabSz="914400" rtl="0" eaLnBrk="1" fontAlgn="auto" latinLnBrk="0" hangingPunct="1">
              <a:lnSpc>
                <a:spcPct val="120000"/>
              </a:lnSpc>
              <a:buClrTx/>
              <a:buSzTx/>
              <a:buFont typeface="+mj-lt"/>
              <a:buAutoNum type="arabicPeriod"/>
              <a:tabLst/>
              <a:defRPr/>
            </a:pPr>
            <a:endParaRPr kumimoji="0" lang="en-US" sz="1000" b="0" i="0" u="none" strike="noStrike" kern="1200" cap="none" spc="0" normalizeH="0" noProof="0" dirty="0" smtClean="0">
              <a:ln>
                <a:noFill/>
              </a:ln>
              <a:solidFill>
                <a:srgbClr val="0070C0"/>
              </a:solidFill>
              <a:effectLst/>
              <a:uLnTx/>
              <a:uFillTx/>
              <a:latin typeface="Arial" pitchFamily="34" charset="0"/>
              <a:cs typeface="Arial" pitchFamily="34" charset="0"/>
            </a:endParaRPr>
          </a:p>
          <a:p>
            <a:pPr marL="228600" indent="-228600">
              <a:lnSpc>
                <a:spcPct val="120000"/>
              </a:lnSpc>
              <a:buFont typeface="+mj-lt"/>
              <a:buAutoNum type="arabicPeriod"/>
              <a:defRPr/>
            </a:pPr>
            <a:r>
              <a:rPr lang="en-US" sz="1000" b="1" dirty="0" smtClean="0">
                <a:solidFill>
                  <a:schemeClr val="tx2"/>
                </a:solidFill>
                <a:latin typeface="Arial" pitchFamily="34" charset="0"/>
                <a:cs typeface="Arial" pitchFamily="34" charset="0"/>
              </a:rPr>
              <a:t>Rank</a:t>
            </a:r>
            <a:r>
              <a:rPr lang="en-US" sz="1000" dirty="0" smtClean="0">
                <a:solidFill>
                  <a:schemeClr val="tx2"/>
                </a:solidFill>
                <a:latin typeface="Arial" pitchFamily="34" charset="0"/>
                <a:cs typeface="Arial" pitchFamily="34" charset="0"/>
              </a:rPr>
              <a:t> </a:t>
            </a:r>
            <a:r>
              <a:rPr lang="en-US" sz="1000" b="1" dirty="0" smtClean="0">
                <a:solidFill>
                  <a:schemeClr val="tx2"/>
                </a:solidFill>
                <a:latin typeface="Arial" pitchFamily="34" charset="0"/>
                <a:cs typeface="Arial" pitchFamily="34" charset="0"/>
              </a:rPr>
              <a:t>-</a:t>
            </a:r>
            <a:r>
              <a:rPr lang="en-US" sz="1000" dirty="0" smtClean="0">
                <a:solidFill>
                  <a:schemeClr val="tx2"/>
                </a:solidFill>
                <a:latin typeface="Arial" pitchFamily="34" charset="0"/>
                <a:cs typeface="Arial" pitchFamily="34" charset="0"/>
              </a:rPr>
              <a:t> all dinner options based upon “some criteria” – </a:t>
            </a:r>
            <a:r>
              <a:rPr lang="en-US" sz="1000" i="1" dirty="0" smtClean="0">
                <a:solidFill>
                  <a:schemeClr val="tx2"/>
                </a:solidFill>
                <a:latin typeface="Arial" pitchFamily="34" charset="0"/>
                <a:cs typeface="Arial" pitchFamily="34" charset="0"/>
              </a:rPr>
              <a:t>like social entertaining, formal event, avoid allergies, etc.</a:t>
            </a:r>
          </a:p>
          <a:p>
            <a:pPr marL="228600" indent="-228600">
              <a:lnSpc>
                <a:spcPct val="120000"/>
              </a:lnSpc>
              <a:buFont typeface="+mj-lt"/>
              <a:buAutoNum type="arabicPeriod"/>
              <a:defRPr/>
            </a:pPr>
            <a:endParaRPr lang="en-US" sz="1000" i="1" baseline="0" dirty="0" smtClean="0">
              <a:solidFill>
                <a:schemeClr val="tx2"/>
              </a:solidFill>
              <a:latin typeface="Arial" pitchFamily="34" charset="0"/>
              <a:cs typeface="Arial" pitchFamily="34" charset="0"/>
            </a:endParaRPr>
          </a:p>
          <a:p>
            <a:pPr marL="228600" indent="-228600">
              <a:lnSpc>
                <a:spcPct val="120000"/>
              </a:lnSpc>
              <a:buFont typeface="+mj-lt"/>
              <a:buAutoNum type="arabicPeriod"/>
              <a:defRPr/>
            </a:pPr>
            <a:r>
              <a:rPr lang="en-US" sz="1000" b="1" dirty="0" smtClean="0">
                <a:solidFill>
                  <a:schemeClr val="tx2"/>
                </a:solidFill>
                <a:latin typeface="Arial" pitchFamily="34" charset="0"/>
                <a:cs typeface="Arial" pitchFamily="34" charset="0"/>
              </a:rPr>
              <a:t>Make a decision - </a:t>
            </a:r>
            <a:r>
              <a:rPr lang="en-US" sz="1000" dirty="0" smtClean="0">
                <a:solidFill>
                  <a:schemeClr val="tx2"/>
                </a:solidFill>
                <a:latin typeface="Arial" pitchFamily="34" charset="0"/>
                <a:cs typeface="Arial" pitchFamily="34" charset="0"/>
              </a:rPr>
              <a:t>to prepare a </a:t>
            </a:r>
            <a:r>
              <a:rPr lang="en-US" sz="1000" b="1" dirty="0" smtClean="0">
                <a:solidFill>
                  <a:srgbClr val="FF0000"/>
                </a:solidFill>
                <a:latin typeface="Arial" pitchFamily="34" charset="0"/>
                <a:cs typeface="Arial" pitchFamily="34" charset="0"/>
              </a:rPr>
              <a:t>steak dinner</a:t>
            </a:r>
            <a:r>
              <a:rPr lang="en-US" sz="1000" dirty="0" smtClean="0">
                <a:solidFill>
                  <a:schemeClr val="tx2"/>
                </a:solidFill>
                <a:latin typeface="Arial" pitchFamily="34" charset="0"/>
                <a:cs typeface="Arial" pitchFamily="34" charset="0"/>
              </a:rPr>
              <a:t>, for example.</a:t>
            </a:r>
            <a:endParaRPr lang="en-US" sz="1000" baseline="0" dirty="0" smtClean="0">
              <a:solidFill>
                <a:schemeClr val="tx2"/>
              </a:solidFill>
              <a:latin typeface="Arial" pitchFamily="34" charset="0"/>
              <a:cs typeface="Arial" pitchFamily="34" charset="0"/>
            </a:endParaRPr>
          </a:p>
          <a:p>
            <a:pPr marL="228600" marR="0" lvl="0" indent="-228600" algn="l" defTabSz="914400" rtl="0" eaLnBrk="1" fontAlgn="auto" latinLnBrk="0" hangingPunct="1">
              <a:lnSpc>
                <a:spcPct val="120000"/>
              </a:lnSpc>
              <a:buClrTx/>
              <a:buSzTx/>
              <a:buFont typeface="+mj-lt"/>
              <a:buAutoNum type="arabicPeriod"/>
              <a:tabLst/>
              <a:defRPr/>
            </a:pPr>
            <a:endParaRPr kumimoji="0" lang="en-US" sz="1000" b="0" i="0" u="none" strike="noStrike" kern="1200" cap="none" spc="0" normalizeH="0" noProof="0" dirty="0" smtClean="0">
              <a:ln>
                <a:noFill/>
              </a:ln>
              <a:solidFill>
                <a:schemeClr val="tx2"/>
              </a:solidFill>
              <a:effectLst/>
              <a:uLnTx/>
              <a:uFillTx/>
              <a:latin typeface="Arial" pitchFamily="34" charset="0"/>
              <a:cs typeface="Arial" pitchFamily="34" charset="0"/>
            </a:endParaRPr>
          </a:p>
          <a:p>
            <a:pPr marL="228600" lvl="0" indent="-228600">
              <a:lnSpc>
                <a:spcPct val="120000"/>
              </a:lnSpc>
              <a:buFont typeface="+mj-lt"/>
              <a:buAutoNum type="arabicPeriod"/>
              <a:defRPr/>
            </a:pPr>
            <a:r>
              <a:rPr lang="en-US" sz="1000" b="1" dirty="0" smtClean="0">
                <a:solidFill>
                  <a:schemeClr val="tx2"/>
                </a:solidFill>
                <a:latin typeface="Arial" pitchFamily="34" charset="0"/>
                <a:cs typeface="Arial" pitchFamily="34" charset="0"/>
              </a:rPr>
              <a:t>Do something - </a:t>
            </a:r>
            <a:r>
              <a:rPr lang="en-US" sz="1000" dirty="0" smtClean="0">
                <a:solidFill>
                  <a:schemeClr val="tx2"/>
                </a:solidFill>
                <a:latin typeface="Arial" pitchFamily="34" charset="0"/>
                <a:cs typeface="Arial" pitchFamily="34" charset="0"/>
              </a:rPr>
              <a:t>Begin the actual process of making a steak dinner.</a:t>
            </a:r>
            <a:endParaRPr kumimoji="0" lang="en-US" sz="1000" b="0" i="0" u="none" strike="noStrike" kern="1200" cap="none" spc="0" normalizeH="0" baseline="0" noProof="0" dirty="0">
              <a:ln>
                <a:noFill/>
              </a:ln>
              <a:solidFill>
                <a:schemeClr val="tx2"/>
              </a:solidFill>
              <a:effectLst/>
              <a:uLnTx/>
              <a:uFillTx/>
              <a:latin typeface="Arial" pitchFamily="34" charset="0"/>
              <a:cs typeface="Arial" pitchFamily="34" charset="0"/>
            </a:endParaRPr>
          </a:p>
        </p:txBody>
      </p:sp>
      <p:sp>
        <p:nvSpPr>
          <p:cNvPr id="19"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8237178" y="2770628"/>
            <a:ext cx="3668680" cy="3527547"/>
          </a:xfrm>
          <a:prstGeom prst="rect">
            <a:avLst/>
          </a:prstGeom>
          <a:solidFill>
            <a:schemeClr val="accent1">
              <a:alpha val="10000"/>
            </a:schemeClr>
          </a:solidFill>
        </p:spPr>
        <p:txBody>
          <a:bodyPr vert="horz" lIns="0" tIns="0" rIns="0" bIns="0" rtlCol="0">
            <a:noAutofit/>
          </a:bodyPr>
          <a:lstStyle/>
          <a:p>
            <a:pPr marL="0" marR="0" lvl="0" indent="0" algn="ctr" defTabSz="914400" rtl="0" eaLnBrk="1" fontAlgn="auto" latinLnBrk="0" hangingPunct="1">
              <a:lnSpc>
                <a:spcPct val="120000"/>
              </a:lnSpc>
              <a:buClrTx/>
              <a:buSzTx/>
              <a:tabLst/>
              <a:defRPr/>
            </a:pPr>
            <a:r>
              <a:rPr lang="en-US" sz="1200" b="1" dirty="0" smtClean="0">
                <a:solidFill>
                  <a:srgbClr val="C00000"/>
                </a:solidFill>
                <a:latin typeface="Arial" pitchFamily="34" charset="0"/>
                <a:cs typeface="Arial" pitchFamily="34" charset="0"/>
              </a:rPr>
              <a:t>SOAR</a:t>
            </a:r>
            <a:r>
              <a:rPr lang="en-US" sz="1200" b="1" dirty="0" smtClean="0">
                <a:solidFill>
                  <a:srgbClr val="0070C0"/>
                </a:solidFill>
                <a:latin typeface="Arial" pitchFamily="34" charset="0"/>
                <a:cs typeface="Arial" pitchFamily="34" charset="0"/>
              </a:rPr>
              <a:t> Decision Making Process</a:t>
            </a:r>
          </a:p>
          <a:p>
            <a:pPr marL="0" marR="0" lvl="0" indent="0" algn="l" defTabSz="914400" rtl="0" eaLnBrk="1" fontAlgn="auto" latinLnBrk="0" hangingPunct="1">
              <a:lnSpc>
                <a:spcPct val="120000"/>
              </a:lnSpc>
              <a:buClrTx/>
              <a:buSzTx/>
              <a:tabLst/>
              <a:defRPr/>
            </a:pPr>
            <a:endParaRPr lang="en-US" sz="1000" dirty="0" smtClean="0">
              <a:solidFill>
                <a:srgbClr val="0070C0"/>
              </a:solidFill>
              <a:latin typeface="Arial" pitchFamily="34" charset="0"/>
              <a:cs typeface="Arial" pitchFamily="34" charset="0"/>
            </a:endParaRPr>
          </a:p>
          <a:p>
            <a:pPr marL="228600" indent="-228600">
              <a:lnSpc>
                <a:spcPct val="120000"/>
              </a:lnSpc>
              <a:buFont typeface="+mj-lt"/>
              <a:buAutoNum type="arabicPeriod"/>
              <a:defRPr/>
            </a:pPr>
            <a:r>
              <a:rPr lang="en-US" sz="1000" b="1" dirty="0" smtClean="0">
                <a:solidFill>
                  <a:schemeClr val="tx2"/>
                </a:solidFill>
                <a:latin typeface="Arial" pitchFamily="34" charset="0"/>
                <a:cs typeface="Arial" pitchFamily="34" charset="0"/>
              </a:rPr>
              <a:t>State Elaborations </a:t>
            </a:r>
            <a:r>
              <a:rPr lang="en-US" sz="1000" dirty="0" smtClean="0">
                <a:solidFill>
                  <a:schemeClr val="tx2"/>
                </a:solidFill>
                <a:latin typeface="Arial" pitchFamily="34" charset="0"/>
                <a:cs typeface="Arial" pitchFamily="34" charset="0"/>
              </a:rPr>
              <a:t>- </a:t>
            </a:r>
            <a:r>
              <a:rPr lang="en-US" sz="1000" dirty="0" smtClean="0">
                <a:solidFill>
                  <a:srgbClr val="C00000"/>
                </a:solidFill>
                <a:latin typeface="Arial" pitchFamily="34" charset="0"/>
                <a:cs typeface="Arial" pitchFamily="34" charset="0"/>
              </a:rPr>
              <a:t>take stock </a:t>
            </a:r>
            <a:r>
              <a:rPr lang="en-US" sz="1000" dirty="0" smtClean="0">
                <a:solidFill>
                  <a:srgbClr val="0070C0"/>
                </a:solidFill>
                <a:latin typeface="Arial" pitchFamily="34" charset="0"/>
                <a:cs typeface="Arial" pitchFamily="34" charset="0"/>
              </a:rPr>
              <a:t>of the immediate situation given the context</a:t>
            </a:r>
            <a:endParaRPr lang="en-US" sz="1000" dirty="0" smtClean="0">
              <a:solidFill>
                <a:schemeClr val="tx2"/>
              </a:solidFill>
              <a:latin typeface="Arial" pitchFamily="34" charset="0"/>
              <a:cs typeface="Arial" pitchFamily="34" charset="0"/>
            </a:endParaRPr>
          </a:p>
          <a:p>
            <a:pPr marL="228600" marR="0" lvl="0" indent="-228600" algn="l" defTabSz="914400" rtl="0" eaLnBrk="1" fontAlgn="auto" latinLnBrk="0" hangingPunct="1">
              <a:lnSpc>
                <a:spcPct val="120000"/>
              </a:lnSpc>
              <a:buClrTx/>
              <a:buSzTx/>
              <a:buFont typeface="+mj-lt"/>
              <a:buAutoNum type="arabicPeriod"/>
              <a:tabLst/>
              <a:defRPr/>
            </a:pPr>
            <a:endParaRPr lang="en-US" sz="1000" dirty="0" smtClean="0">
              <a:solidFill>
                <a:schemeClr val="tx2"/>
              </a:solidFill>
              <a:latin typeface="Arial" pitchFamily="34" charset="0"/>
              <a:cs typeface="Arial" pitchFamily="34" charset="0"/>
            </a:endParaRPr>
          </a:p>
          <a:p>
            <a:pPr marL="228600" marR="0" lvl="0" indent="-228600" algn="l" defTabSz="914400" rtl="0" eaLnBrk="1" fontAlgn="auto" latinLnBrk="0" hangingPunct="1">
              <a:lnSpc>
                <a:spcPct val="120000"/>
              </a:lnSpc>
              <a:buClrTx/>
              <a:buSzTx/>
              <a:buFont typeface="+mj-lt"/>
              <a:buAutoNum type="arabicPeriod"/>
              <a:tabLst/>
              <a:defRPr/>
            </a:pPr>
            <a:endParaRPr lang="en-US" sz="1000" dirty="0" smtClean="0">
              <a:solidFill>
                <a:schemeClr val="tx2"/>
              </a:solidFill>
              <a:latin typeface="Arial" pitchFamily="34" charset="0"/>
              <a:cs typeface="Arial" pitchFamily="34" charset="0"/>
            </a:endParaRPr>
          </a:p>
          <a:p>
            <a:pPr marL="228600" marR="0" lvl="0" indent="-228600" algn="l" defTabSz="914400" rtl="0" eaLnBrk="1" fontAlgn="auto" latinLnBrk="0" hangingPunct="1">
              <a:lnSpc>
                <a:spcPct val="120000"/>
              </a:lnSpc>
              <a:buClrTx/>
              <a:buSzTx/>
              <a:buFont typeface="+mj-lt"/>
              <a:buAutoNum type="arabicPeriod"/>
              <a:tabLst/>
              <a:defRPr/>
            </a:pPr>
            <a:endParaRPr lang="en-US" sz="1000" dirty="0" smtClean="0">
              <a:solidFill>
                <a:schemeClr val="tx2"/>
              </a:solidFill>
              <a:latin typeface="Arial" pitchFamily="34" charset="0"/>
              <a:cs typeface="Arial" pitchFamily="34" charset="0"/>
            </a:endParaRPr>
          </a:p>
          <a:p>
            <a:pPr marL="228600" indent="-228600">
              <a:lnSpc>
                <a:spcPct val="120000"/>
              </a:lnSpc>
              <a:buFont typeface="+mj-lt"/>
              <a:buAutoNum type="arabicPeriod"/>
              <a:defRPr/>
            </a:pPr>
            <a:r>
              <a:rPr lang="en-US" sz="1000" b="1" dirty="0" smtClean="0">
                <a:solidFill>
                  <a:schemeClr val="tx2"/>
                </a:solidFill>
                <a:latin typeface="Arial" pitchFamily="34" charset="0"/>
                <a:cs typeface="Arial" pitchFamily="34" charset="0"/>
              </a:rPr>
              <a:t>Operator Proposal </a:t>
            </a:r>
            <a:r>
              <a:rPr lang="en-US" sz="1000" dirty="0" smtClean="0">
                <a:solidFill>
                  <a:schemeClr val="tx2"/>
                </a:solidFill>
                <a:latin typeface="Arial" pitchFamily="34" charset="0"/>
                <a:cs typeface="Arial" pitchFamily="34" charset="0"/>
              </a:rPr>
              <a:t> - </a:t>
            </a:r>
            <a:r>
              <a:rPr lang="en-US" sz="1000" dirty="0" smtClean="0">
                <a:solidFill>
                  <a:srgbClr val="C00000"/>
                </a:solidFill>
                <a:latin typeface="Arial" pitchFamily="34" charset="0"/>
                <a:cs typeface="Arial" pitchFamily="34" charset="0"/>
              </a:rPr>
              <a:t>propose</a:t>
            </a:r>
            <a:r>
              <a:rPr lang="en-US" sz="1000" dirty="0" smtClean="0">
                <a:solidFill>
                  <a:srgbClr val="0070C0"/>
                </a:solidFill>
                <a:latin typeface="Arial" pitchFamily="34" charset="0"/>
                <a:cs typeface="Arial" pitchFamily="34" charset="0"/>
              </a:rPr>
              <a:t> all plausible </a:t>
            </a:r>
            <a:r>
              <a:rPr lang="en-US" sz="1000" dirty="0" smtClean="0">
                <a:solidFill>
                  <a:srgbClr val="C00000"/>
                </a:solidFill>
                <a:latin typeface="Arial" pitchFamily="34" charset="0"/>
                <a:cs typeface="Arial" pitchFamily="34" charset="0"/>
              </a:rPr>
              <a:t>options</a:t>
            </a:r>
            <a:r>
              <a:rPr lang="en-US" sz="1000" dirty="0" smtClean="0">
                <a:solidFill>
                  <a:srgbClr val="0070C0"/>
                </a:solidFill>
                <a:latin typeface="Arial" pitchFamily="34" charset="0"/>
                <a:cs typeface="Arial" pitchFamily="34" charset="0"/>
              </a:rPr>
              <a:t> given the current situation </a:t>
            </a:r>
            <a:r>
              <a:rPr lang="en-US" sz="1000" dirty="0" smtClean="0">
                <a:solidFill>
                  <a:schemeClr val="tx2"/>
                </a:solidFill>
                <a:latin typeface="Arial" pitchFamily="34" charset="0"/>
                <a:cs typeface="Arial" pitchFamily="34" charset="0"/>
              </a:rPr>
              <a:t>.</a:t>
            </a:r>
            <a:endParaRPr kumimoji="0" lang="en-US" sz="1000" b="0" u="none" strike="noStrike" kern="1200" cap="none" spc="0" normalizeH="0" noProof="0" dirty="0" smtClean="0">
              <a:ln>
                <a:noFill/>
              </a:ln>
              <a:solidFill>
                <a:srgbClr val="0070C0"/>
              </a:solidFill>
              <a:effectLst/>
              <a:uLnTx/>
              <a:uFillTx/>
              <a:latin typeface="Arial" pitchFamily="34" charset="0"/>
              <a:cs typeface="Arial" pitchFamily="34" charset="0"/>
            </a:endParaRPr>
          </a:p>
          <a:p>
            <a:pPr marL="228600" marR="0" lvl="0" indent="-228600" algn="l" defTabSz="914400" rtl="0" eaLnBrk="1" fontAlgn="auto" latinLnBrk="0" hangingPunct="1">
              <a:lnSpc>
                <a:spcPct val="120000"/>
              </a:lnSpc>
              <a:buClrTx/>
              <a:buSzTx/>
              <a:buFont typeface="+mj-lt"/>
              <a:buAutoNum type="arabicPeriod"/>
              <a:tabLst/>
              <a:defRPr/>
            </a:pPr>
            <a:endParaRPr kumimoji="0" lang="en-US" sz="1000" b="0" u="none" strike="noStrike" kern="1200" cap="none" spc="0" normalizeH="0" noProof="0" dirty="0" smtClean="0">
              <a:ln>
                <a:noFill/>
              </a:ln>
              <a:solidFill>
                <a:srgbClr val="0070C0"/>
              </a:solidFill>
              <a:effectLst/>
              <a:uLnTx/>
              <a:uFillTx/>
              <a:latin typeface="Arial" pitchFamily="34" charset="0"/>
              <a:cs typeface="Arial" pitchFamily="34" charset="0"/>
            </a:endParaRPr>
          </a:p>
          <a:p>
            <a:pPr marL="228600" indent="-228600">
              <a:lnSpc>
                <a:spcPct val="120000"/>
              </a:lnSpc>
              <a:buFont typeface="+mj-lt"/>
              <a:buAutoNum type="arabicPeriod"/>
              <a:defRPr/>
            </a:pPr>
            <a:r>
              <a:rPr lang="en-US" sz="1000" b="1" dirty="0" smtClean="0">
                <a:solidFill>
                  <a:schemeClr val="tx2"/>
                </a:solidFill>
                <a:latin typeface="Arial" pitchFamily="34" charset="0"/>
                <a:cs typeface="Arial" pitchFamily="34" charset="0"/>
              </a:rPr>
              <a:t>Operator Evaluation</a:t>
            </a:r>
            <a:r>
              <a:rPr lang="en-US" sz="1000" dirty="0" smtClean="0">
                <a:solidFill>
                  <a:schemeClr val="tx2"/>
                </a:solidFill>
                <a:latin typeface="Arial" pitchFamily="34" charset="0"/>
                <a:cs typeface="Arial" pitchFamily="34" charset="0"/>
              </a:rPr>
              <a:t> - </a:t>
            </a:r>
            <a:r>
              <a:rPr lang="en-US" sz="1000" dirty="0" smtClean="0">
                <a:solidFill>
                  <a:srgbClr val="FF0000"/>
                </a:solidFill>
                <a:latin typeface="Arial" pitchFamily="34" charset="0"/>
                <a:cs typeface="Arial" pitchFamily="34" charset="0"/>
              </a:rPr>
              <a:t>evaluate</a:t>
            </a:r>
            <a:r>
              <a:rPr lang="en-US" sz="1000" dirty="0" smtClean="0">
                <a:solidFill>
                  <a:srgbClr val="0070C0"/>
                </a:solidFill>
                <a:latin typeface="Arial" pitchFamily="34" charset="0"/>
                <a:cs typeface="Arial" pitchFamily="34" charset="0"/>
              </a:rPr>
              <a:t> all proposals against each other and the goal</a:t>
            </a:r>
            <a:r>
              <a:rPr lang="en-US" sz="1000" dirty="0" smtClean="0">
                <a:solidFill>
                  <a:schemeClr val="tx2"/>
                </a:solidFill>
                <a:latin typeface="Arial" pitchFamily="34" charset="0"/>
                <a:cs typeface="Arial" pitchFamily="34" charset="0"/>
              </a:rPr>
              <a:t>.</a:t>
            </a:r>
          </a:p>
          <a:p>
            <a:pPr marL="228600" indent="-228600">
              <a:lnSpc>
                <a:spcPct val="120000"/>
              </a:lnSpc>
              <a:buFont typeface="+mj-lt"/>
              <a:buAutoNum type="arabicPeriod"/>
              <a:defRPr/>
            </a:pPr>
            <a:endParaRPr lang="en-US" sz="1000" baseline="0" dirty="0" smtClean="0">
              <a:solidFill>
                <a:schemeClr val="tx2"/>
              </a:solidFill>
              <a:latin typeface="Arial" pitchFamily="34" charset="0"/>
              <a:cs typeface="Arial" pitchFamily="34" charset="0"/>
            </a:endParaRPr>
          </a:p>
          <a:p>
            <a:pPr marL="228600" indent="-228600">
              <a:lnSpc>
                <a:spcPct val="120000"/>
              </a:lnSpc>
              <a:buFont typeface="+mj-lt"/>
              <a:buAutoNum type="arabicPeriod"/>
              <a:defRPr/>
            </a:pPr>
            <a:r>
              <a:rPr lang="en-US" sz="1000" b="1" dirty="0" smtClean="0">
                <a:solidFill>
                  <a:schemeClr val="tx2"/>
                </a:solidFill>
                <a:latin typeface="Arial" pitchFamily="34" charset="0"/>
                <a:cs typeface="Arial" pitchFamily="34" charset="0"/>
              </a:rPr>
              <a:t>Operator Decision</a:t>
            </a:r>
            <a:r>
              <a:rPr lang="en-US" sz="1000" dirty="0" smtClean="0">
                <a:solidFill>
                  <a:schemeClr val="tx2"/>
                </a:solidFill>
                <a:latin typeface="Arial" pitchFamily="34" charset="0"/>
                <a:cs typeface="Arial" pitchFamily="34" charset="0"/>
              </a:rPr>
              <a:t> - the </a:t>
            </a:r>
            <a:r>
              <a:rPr lang="en-US" sz="1000" dirty="0" smtClean="0">
                <a:solidFill>
                  <a:srgbClr val="FF0000"/>
                </a:solidFill>
                <a:latin typeface="Arial" pitchFamily="34" charset="0"/>
                <a:cs typeface="Arial" pitchFamily="34" charset="0"/>
              </a:rPr>
              <a:t>decision to select one proposal </a:t>
            </a:r>
            <a:r>
              <a:rPr lang="en-US" sz="1000" dirty="0" smtClean="0">
                <a:solidFill>
                  <a:schemeClr val="tx2"/>
                </a:solidFill>
                <a:latin typeface="Arial" pitchFamily="34" charset="0"/>
                <a:cs typeface="Arial" pitchFamily="34" charset="0"/>
              </a:rPr>
              <a:t>is made by the system. </a:t>
            </a:r>
            <a:endParaRPr lang="en-US" sz="1000" baseline="0" dirty="0" smtClean="0">
              <a:solidFill>
                <a:schemeClr val="tx2"/>
              </a:solidFill>
              <a:latin typeface="Arial" pitchFamily="34" charset="0"/>
              <a:cs typeface="Arial" pitchFamily="34" charset="0"/>
            </a:endParaRPr>
          </a:p>
          <a:p>
            <a:pPr marL="228600" marR="0" lvl="0" indent="-228600" algn="l" defTabSz="914400" rtl="0" eaLnBrk="1" fontAlgn="auto" latinLnBrk="0" hangingPunct="1">
              <a:lnSpc>
                <a:spcPct val="120000"/>
              </a:lnSpc>
              <a:buClrTx/>
              <a:buSzTx/>
              <a:buFont typeface="+mj-lt"/>
              <a:buAutoNum type="arabicPeriod"/>
              <a:tabLst/>
              <a:defRPr/>
            </a:pPr>
            <a:endParaRPr kumimoji="0" lang="en-US" sz="1000" b="0" u="none" strike="noStrike" kern="1200" cap="none" spc="0" normalizeH="0" noProof="0" dirty="0" smtClean="0">
              <a:ln>
                <a:noFill/>
              </a:ln>
              <a:solidFill>
                <a:schemeClr val="tx2"/>
              </a:solidFill>
              <a:effectLst/>
              <a:uLnTx/>
              <a:uFillTx/>
              <a:latin typeface="Arial" pitchFamily="34" charset="0"/>
              <a:cs typeface="Arial" pitchFamily="34" charset="0"/>
            </a:endParaRPr>
          </a:p>
          <a:p>
            <a:pPr marL="228600" lvl="0" indent="-228600">
              <a:lnSpc>
                <a:spcPct val="120000"/>
              </a:lnSpc>
              <a:buFont typeface="+mj-lt"/>
              <a:buAutoNum type="arabicPeriod"/>
              <a:defRPr/>
            </a:pPr>
            <a:r>
              <a:rPr lang="en-US" sz="1000" b="1" dirty="0" smtClean="0">
                <a:solidFill>
                  <a:schemeClr val="tx2"/>
                </a:solidFill>
                <a:latin typeface="Arial" pitchFamily="34" charset="0"/>
                <a:cs typeface="Arial" pitchFamily="34" charset="0"/>
              </a:rPr>
              <a:t>Operator Application</a:t>
            </a:r>
            <a:r>
              <a:rPr lang="en-US" sz="1000" dirty="0" smtClean="0">
                <a:solidFill>
                  <a:schemeClr val="tx2"/>
                </a:solidFill>
                <a:latin typeface="Arial" pitchFamily="34" charset="0"/>
                <a:cs typeface="Arial" pitchFamily="34" charset="0"/>
              </a:rPr>
              <a:t> – </a:t>
            </a:r>
            <a:r>
              <a:rPr lang="en-US" sz="1000" dirty="0" smtClean="0">
                <a:solidFill>
                  <a:srgbClr val="0070C0"/>
                </a:solidFill>
                <a:latin typeface="Arial" pitchFamily="34" charset="0"/>
                <a:cs typeface="Arial" pitchFamily="34" charset="0"/>
              </a:rPr>
              <a:t>behavior</a:t>
            </a:r>
            <a:r>
              <a:rPr lang="en-US" sz="1000" dirty="0" smtClean="0">
                <a:solidFill>
                  <a:schemeClr val="tx2"/>
                </a:solidFill>
                <a:latin typeface="Arial" pitchFamily="34" charset="0"/>
                <a:cs typeface="Arial" pitchFamily="34" charset="0"/>
              </a:rPr>
              <a:t>: </a:t>
            </a:r>
            <a:r>
              <a:rPr lang="en-US" sz="1000" dirty="0" smtClean="0">
                <a:solidFill>
                  <a:srgbClr val="0070C0"/>
                </a:solidFill>
                <a:latin typeface="Arial" pitchFamily="34" charset="0"/>
                <a:cs typeface="Arial" pitchFamily="34" charset="0"/>
              </a:rPr>
              <a:t>actually “</a:t>
            </a:r>
            <a:r>
              <a:rPr lang="en-US" sz="1000" dirty="0" smtClean="0">
                <a:solidFill>
                  <a:srgbClr val="FF0000"/>
                </a:solidFill>
                <a:latin typeface="Arial" pitchFamily="34" charset="0"/>
                <a:cs typeface="Arial" pitchFamily="34" charset="0"/>
              </a:rPr>
              <a:t>do</a:t>
            </a:r>
            <a:r>
              <a:rPr lang="en-US" sz="1000" dirty="0" smtClean="0">
                <a:solidFill>
                  <a:srgbClr val="0070C0"/>
                </a:solidFill>
                <a:latin typeface="Arial" pitchFamily="34" charset="0"/>
                <a:cs typeface="Arial" pitchFamily="34" charset="0"/>
              </a:rPr>
              <a:t>” that action which was decided upon.</a:t>
            </a:r>
            <a:endParaRPr kumimoji="0" lang="en-US" sz="1000" b="0" u="none" strike="noStrike" kern="1200" cap="none" spc="0" normalizeH="0" baseline="0" noProof="0" dirty="0">
              <a:ln>
                <a:noFill/>
              </a:ln>
              <a:solidFill>
                <a:schemeClr val="tx2"/>
              </a:solidFill>
              <a:effectLst/>
              <a:uLnTx/>
              <a:uFillTx/>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xmlns="" val="29981752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0BF908-D337-4124-B475-D825EF7C7711}"/>
              </a:ext>
            </a:extLst>
          </p:cNvPr>
          <p:cNvSpPr>
            <a:spLocks noGrp="1"/>
          </p:cNvSpPr>
          <p:nvPr>
            <p:ph type="title"/>
          </p:nvPr>
        </p:nvSpPr>
        <p:spPr>
          <a:xfrm>
            <a:off x="495300" y="410546"/>
            <a:ext cx="8132885" cy="663511"/>
          </a:xfrm>
        </p:spPr>
        <p:txBody>
          <a:bodyPr/>
          <a:lstStyle/>
          <a:p>
            <a:r>
              <a:rPr lang="en-US" dirty="0" smtClean="0"/>
              <a:t>Deep Dive: SOAR Cognitive Architecture</a:t>
            </a:r>
            <a:endParaRPr lang="en-US" dirty="0"/>
          </a:p>
        </p:txBody>
      </p:sp>
      <p:sp>
        <p:nvSpPr>
          <p:cNvPr id="22" name="Footer Placeholder 21"/>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4" name="Slide Number Placeholder 3"/>
          <p:cNvSpPr>
            <a:spLocks noGrp="1"/>
          </p:cNvSpPr>
          <p:nvPr>
            <p:ph type="sldNum" sz="quarter" idx="12"/>
          </p:nvPr>
        </p:nvSpPr>
        <p:spPr/>
        <p:txBody>
          <a:bodyPr/>
          <a:lstStyle/>
          <a:p>
            <a:fld id="{3310D8EA-3107-4873-B9AB-DD7D3E79053A}" type="slidenum">
              <a:rPr lang="en-US" smtClean="0"/>
              <a:pPr/>
              <a:t>11</a:t>
            </a:fld>
            <a:endParaRPr lang="en-US"/>
          </a:p>
        </p:txBody>
      </p:sp>
      <p:sp>
        <p:nvSpPr>
          <p:cNvPr id="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90013" y="1125776"/>
            <a:ext cx="5152372" cy="992273"/>
          </a:xfrm>
          <a:prstGeom prst="rect">
            <a:avLst/>
          </a:prstGeom>
        </p:spPr>
        <p:txBody>
          <a:bodyPr vert="horz" lIns="0" tIns="0" rIns="0" bIns="0" rtlCol="0">
            <a:noAutofit/>
          </a:bodyPr>
          <a:lstStyle/>
          <a:p>
            <a:pPr lvl="0">
              <a:lnSpc>
                <a:spcPct val="95000"/>
              </a:lnSpc>
              <a:defRPr/>
            </a:pPr>
            <a:r>
              <a:rPr lang="en-US" sz="2800" dirty="0" smtClean="0">
                <a:solidFill>
                  <a:schemeClr val="tx2"/>
                </a:solidFill>
              </a:rPr>
              <a:t> </a:t>
            </a:r>
            <a:r>
              <a:rPr lang="en-US" sz="2800" b="1" dirty="0" smtClean="0">
                <a:solidFill>
                  <a:schemeClr val="tx2"/>
                </a:solidFill>
              </a:rPr>
              <a:t>Decision Making Procedure</a:t>
            </a:r>
            <a:r>
              <a:rPr lang="en-US" sz="2800" dirty="0" smtClean="0">
                <a:solidFill>
                  <a:schemeClr val="tx2"/>
                </a:solidFill>
              </a:rPr>
              <a:t>: </a:t>
            </a:r>
          </a:p>
          <a:p>
            <a:pPr lvl="1">
              <a:lnSpc>
                <a:spcPct val="95000"/>
              </a:lnSpc>
              <a:buFont typeface="Arial" pitchFamily="34" charset="0"/>
              <a:buChar char="•"/>
              <a:defRPr/>
            </a:pPr>
            <a:r>
              <a:rPr lang="en-US" sz="1400" dirty="0" smtClean="0">
                <a:solidFill>
                  <a:schemeClr val="tx2"/>
                </a:solidFill>
              </a:rPr>
              <a:t> </a:t>
            </a:r>
            <a:r>
              <a:rPr lang="en-US" dirty="0" smtClean="0">
                <a:solidFill>
                  <a:schemeClr val="tx2"/>
                </a:solidFill>
              </a:rPr>
              <a:t>(</a:t>
            </a:r>
            <a:r>
              <a:rPr lang="en-US" dirty="0" smtClean="0">
                <a:solidFill>
                  <a:srgbClr val="FF0000"/>
                </a:solidFill>
              </a:rPr>
              <a:t>Deciding </a:t>
            </a:r>
            <a:r>
              <a:rPr lang="en-US" dirty="0" smtClean="0">
                <a:solidFill>
                  <a:srgbClr val="0070C0"/>
                </a:solidFill>
              </a:rPr>
              <a:t>what to do next</a:t>
            </a:r>
            <a:r>
              <a:rPr lang="en-US" dirty="0" smtClean="0">
                <a:solidFill>
                  <a:schemeClr val="tx2"/>
                </a:solidFill>
              </a:rPr>
              <a:t>)</a:t>
            </a:r>
          </a:p>
          <a:p>
            <a:pPr lvl="1">
              <a:lnSpc>
                <a:spcPct val="95000"/>
              </a:lnSpc>
              <a:buFont typeface="Arial" pitchFamily="34" charset="0"/>
              <a:buChar char="•"/>
              <a:defRPr/>
            </a:pPr>
            <a:r>
              <a:rPr lang="en-US" sz="1400" i="1" dirty="0" smtClean="0">
                <a:solidFill>
                  <a:schemeClr val="tx2"/>
                </a:solidFill>
              </a:rPr>
              <a:t> Basic decision making processes</a:t>
            </a:r>
          </a:p>
          <a:p>
            <a:pPr lvl="0">
              <a:lnSpc>
                <a:spcPct val="95000"/>
              </a:lnSpc>
              <a:defRPr/>
            </a:pPr>
            <a:endParaRPr lang="en-US" sz="1400" dirty="0" smtClean="0">
              <a:solidFill>
                <a:schemeClr val="tx2"/>
              </a:solidFill>
            </a:endParaRPr>
          </a:p>
          <a:p>
            <a:pPr>
              <a:lnSpc>
                <a:spcPct val="95000"/>
              </a:lnSpc>
              <a:defRPr/>
            </a:pPr>
            <a:endParaRPr lang="en-US" sz="1400" i="1" dirty="0" smtClean="0">
              <a:solidFill>
                <a:schemeClr val="tx2"/>
              </a:solidFill>
            </a:endParaRPr>
          </a:p>
          <a:p>
            <a:pPr>
              <a:lnSpc>
                <a:spcPct val="95000"/>
              </a:lnSpc>
              <a:defRPr/>
            </a:pPr>
            <a:endParaRPr lang="en-US" sz="1600" dirty="0" smtClean="0">
              <a:solidFill>
                <a:schemeClr val="tx2"/>
              </a:solidFill>
            </a:endParaRPr>
          </a:p>
          <a:p>
            <a:pPr lvl="0">
              <a:lnSpc>
                <a:spcPct val="95000"/>
              </a:lnSpc>
              <a:defRPr/>
            </a:pPr>
            <a:endParaRPr kumimoji="0" lang="en-US" sz="1600" b="0" i="0" u="none" strike="noStrike" kern="1200" cap="none" spc="0" normalizeH="0" baseline="0" noProof="0" dirty="0" smtClean="0">
              <a:ln>
                <a:noFill/>
              </a:ln>
              <a:solidFill>
                <a:schemeClr val="tx2"/>
              </a:solidFill>
              <a:effectLst/>
              <a:uLnTx/>
              <a:uFillTx/>
              <a:latin typeface="+mn-lt"/>
              <a:ea typeface="+mn-ea"/>
              <a:cs typeface="+mn-cs"/>
            </a:endParaRPr>
          </a:p>
          <a:p>
            <a:pPr lvl="0">
              <a:lnSpc>
                <a:spcPct val="95000"/>
              </a:lnSpc>
              <a:defRPr/>
            </a:pPr>
            <a:endParaRPr lang="en-US" sz="1600" dirty="0" smtClean="0">
              <a:solidFill>
                <a:schemeClr val="tx2"/>
              </a:solidFill>
            </a:endParaRPr>
          </a:p>
          <a:p>
            <a:pPr lvl="0">
              <a:lnSpc>
                <a:spcPct val="95000"/>
              </a:lnSpc>
              <a:defRPr/>
            </a:pPr>
            <a:endParaRPr kumimoji="0" lang="en-US" sz="10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p:txBody>
      </p:sp>
      <p:pic>
        <p:nvPicPr>
          <p:cNvPr id="2050" name="Picture 2"/>
          <p:cNvPicPr>
            <a:picLocks noChangeAspect="1" noChangeArrowheads="1"/>
          </p:cNvPicPr>
          <p:nvPr/>
        </p:nvPicPr>
        <p:blipFill>
          <a:blip r:embed="rId3" cstate="print"/>
          <a:srcRect/>
          <a:stretch>
            <a:fillRect/>
          </a:stretch>
        </p:blipFill>
        <p:spPr bwMode="auto">
          <a:xfrm>
            <a:off x="494529" y="2432579"/>
            <a:ext cx="8462868" cy="1871584"/>
          </a:xfrm>
          <a:prstGeom prst="rect">
            <a:avLst/>
          </a:prstGeom>
          <a:noFill/>
          <a:ln w="9525">
            <a:noFill/>
            <a:miter lim="800000"/>
            <a:headEnd/>
            <a:tailEnd/>
          </a:ln>
        </p:spPr>
      </p:pic>
      <p:sp>
        <p:nvSpPr>
          <p:cNvPr id="8"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9187727" y="1285006"/>
            <a:ext cx="2652820" cy="2717827"/>
          </a:xfrm>
          <a:prstGeom prst="rect">
            <a:avLst/>
          </a:prstGeom>
          <a:solidFill>
            <a:schemeClr val="accent1">
              <a:alpha val="10000"/>
            </a:schemeClr>
          </a:solidFill>
        </p:spPr>
        <p:txBody>
          <a:bodyPr vert="horz" lIns="0" tIns="0" rIns="0" bIns="0" rtlCol="0">
            <a:noAutofit/>
          </a:bodyPr>
          <a:lstStyle/>
          <a:p>
            <a:pPr lvl="0">
              <a:lnSpc>
                <a:spcPct val="95000"/>
              </a:lnSpc>
              <a:defRPr/>
            </a:pPr>
            <a:r>
              <a:rPr lang="en-US" sz="1200" dirty="0" smtClean="0">
                <a:solidFill>
                  <a:schemeClr val="tx2"/>
                </a:solidFill>
              </a:rPr>
              <a:t> At an abstract level, the decision cycle consists of </a:t>
            </a:r>
            <a:r>
              <a:rPr lang="en-US" sz="1200" b="1" dirty="0" smtClean="0">
                <a:solidFill>
                  <a:srgbClr val="C00000"/>
                </a:solidFill>
              </a:rPr>
              <a:t>four</a:t>
            </a:r>
            <a:r>
              <a:rPr lang="en-US" sz="1200" b="1" dirty="0" smtClean="0">
                <a:solidFill>
                  <a:schemeClr val="tx2"/>
                </a:solidFill>
              </a:rPr>
              <a:t> phases</a:t>
            </a:r>
            <a:r>
              <a:rPr lang="en-US" sz="1200" dirty="0" smtClean="0">
                <a:solidFill>
                  <a:schemeClr val="tx2"/>
                </a:solidFill>
              </a:rPr>
              <a:t>: </a:t>
            </a:r>
          </a:p>
          <a:p>
            <a:pPr lvl="0">
              <a:lnSpc>
                <a:spcPct val="95000"/>
              </a:lnSpc>
              <a:buFont typeface="Arial" pitchFamily="34" charset="0"/>
              <a:buChar char="•"/>
              <a:defRPr/>
            </a:pPr>
            <a:endParaRPr lang="en-US" sz="1200" dirty="0" smtClean="0">
              <a:solidFill>
                <a:schemeClr val="tx2"/>
              </a:solidFill>
            </a:endParaRPr>
          </a:p>
          <a:p>
            <a:pPr marL="228600" lvl="0" indent="-228600">
              <a:lnSpc>
                <a:spcPct val="95000"/>
              </a:lnSpc>
              <a:buFont typeface="+mj-lt"/>
              <a:buAutoNum type="arabicPeriod"/>
              <a:defRPr/>
            </a:pPr>
            <a:r>
              <a:rPr lang="en-US" sz="1200" dirty="0" smtClean="0">
                <a:solidFill>
                  <a:srgbClr val="0070C0"/>
                </a:solidFill>
              </a:rPr>
              <a:t> Input, </a:t>
            </a:r>
          </a:p>
          <a:p>
            <a:pPr marL="228600" lvl="0" indent="-228600">
              <a:lnSpc>
                <a:spcPct val="95000"/>
              </a:lnSpc>
              <a:buFont typeface="+mj-lt"/>
              <a:buAutoNum type="arabicPeriod"/>
              <a:defRPr/>
            </a:pPr>
            <a:r>
              <a:rPr lang="en-US" sz="1200" dirty="0" smtClean="0">
                <a:solidFill>
                  <a:srgbClr val="0070C0"/>
                </a:solidFill>
              </a:rPr>
              <a:t> Decision </a:t>
            </a:r>
            <a:r>
              <a:rPr lang="en-US" sz="1200" b="1" i="1" dirty="0" smtClean="0">
                <a:solidFill>
                  <a:srgbClr val="C00000"/>
                </a:solidFill>
              </a:rPr>
              <a:t>Selection</a:t>
            </a:r>
            <a:r>
              <a:rPr lang="en-US" sz="1200" dirty="0" smtClean="0">
                <a:solidFill>
                  <a:srgbClr val="0070C0"/>
                </a:solidFill>
              </a:rPr>
              <a:t>, </a:t>
            </a:r>
          </a:p>
          <a:p>
            <a:pPr marL="228600" lvl="0" indent="-228600">
              <a:lnSpc>
                <a:spcPct val="95000"/>
              </a:lnSpc>
              <a:buFont typeface="+mj-lt"/>
              <a:buAutoNum type="arabicPeriod"/>
              <a:defRPr/>
            </a:pPr>
            <a:r>
              <a:rPr lang="en-US" sz="1200" dirty="0" smtClean="0">
                <a:solidFill>
                  <a:srgbClr val="0070C0"/>
                </a:solidFill>
              </a:rPr>
              <a:t> Decision </a:t>
            </a:r>
            <a:r>
              <a:rPr lang="en-US" sz="1200" b="1" i="1" dirty="0" smtClean="0">
                <a:solidFill>
                  <a:srgbClr val="C00000"/>
                </a:solidFill>
              </a:rPr>
              <a:t>Application</a:t>
            </a:r>
            <a:r>
              <a:rPr lang="en-US" sz="1200" dirty="0" smtClean="0">
                <a:solidFill>
                  <a:srgbClr val="0070C0"/>
                </a:solidFill>
              </a:rPr>
              <a:t>,</a:t>
            </a:r>
          </a:p>
          <a:p>
            <a:pPr marL="228600" lvl="0" indent="-228600">
              <a:lnSpc>
                <a:spcPct val="95000"/>
              </a:lnSpc>
              <a:buFont typeface="+mj-lt"/>
              <a:buAutoNum type="arabicPeriod"/>
              <a:defRPr/>
            </a:pPr>
            <a:r>
              <a:rPr lang="en-US" sz="1200" dirty="0" smtClean="0">
                <a:solidFill>
                  <a:srgbClr val="0070C0"/>
                </a:solidFill>
              </a:rPr>
              <a:t> Output.</a:t>
            </a:r>
          </a:p>
          <a:p>
            <a:pPr lvl="0">
              <a:lnSpc>
                <a:spcPct val="95000"/>
              </a:lnSpc>
              <a:buFont typeface="Arial" pitchFamily="34" charset="0"/>
              <a:buChar char="•"/>
              <a:defRPr/>
            </a:pPr>
            <a:endParaRPr kumimoji="0" lang="en-US" sz="1200" b="0" i="0" u="none" strike="noStrike" kern="1200" cap="none" spc="0" normalizeH="0" baseline="0" noProof="0" dirty="0" smtClean="0">
              <a:ln>
                <a:noFill/>
              </a:ln>
              <a:solidFill>
                <a:schemeClr val="tx2"/>
              </a:solidFill>
              <a:effectLst/>
              <a:uLnTx/>
              <a:uFillTx/>
              <a:latin typeface="+mn-lt"/>
              <a:ea typeface="+mn-ea"/>
              <a:cs typeface="+mn-cs"/>
            </a:endParaRPr>
          </a:p>
          <a:p>
            <a:pPr lvl="0">
              <a:lnSpc>
                <a:spcPct val="95000"/>
              </a:lnSpc>
              <a:buFont typeface="Arial" pitchFamily="34" charset="0"/>
              <a:buChar char="•"/>
              <a:defRPr/>
            </a:pPr>
            <a:r>
              <a:rPr kumimoji="0" lang="en-US" sz="1200" b="0" i="0" u="none" strike="noStrike" kern="1200" cap="none" spc="0" normalizeH="0" baseline="0" noProof="0" dirty="0" smtClean="0">
                <a:ln>
                  <a:noFill/>
                </a:ln>
                <a:solidFill>
                  <a:schemeClr val="tx2"/>
                </a:solidFill>
                <a:effectLst/>
                <a:uLnTx/>
                <a:uFillTx/>
                <a:latin typeface="+mn-lt"/>
                <a:ea typeface="+mn-ea"/>
                <a:cs typeface="+mn-cs"/>
              </a:rPr>
              <a:t> </a:t>
            </a:r>
            <a:r>
              <a:rPr kumimoji="0" lang="en-US" sz="1200" b="1" i="0" u="none" strike="noStrike" kern="1200" cap="none" spc="0" normalizeH="0" baseline="0" noProof="0" dirty="0" smtClean="0">
                <a:ln>
                  <a:noFill/>
                </a:ln>
                <a:solidFill>
                  <a:schemeClr val="tx2"/>
                </a:solidFill>
                <a:effectLst/>
                <a:uLnTx/>
                <a:uFillTx/>
                <a:latin typeface="+mn-lt"/>
                <a:ea typeface="+mn-ea"/>
                <a:cs typeface="+mn-cs"/>
              </a:rPr>
              <a:t>Elaborations</a:t>
            </a:r>
            <a:r>
              <a:rPr kumimoji="0" lang="en-US" sz="1200" b="0" i="0" u="none" strike="noStrike" kern="1200" cap="none" spc="0" normalizeH="0" baseline="0" noProof="0" dirty="0" smtClean="0">
                <a:ln>
                  <a:noFill/>
                </a:ln>
                <a:solidFill>
                  <a:schemeClr val="tx2"/>
                </a:solidFill>
                <a:effectLst/>
                <a:uLnTx/>
                <a:uFillTx/>
                <a:latin typeface="+mn-lt"/>
                <a:ea typeface="+mn-ea"/>
                <a:cs typeface="+mn-cs"/>
              </a:rPr>
              <a:t> are </a:t>
            </a:r>
            <a:r>
              <a:rPr kumimoji="0" lang="en-US" sz="1200" b="0" i="1" u="none" strike="noStrike" kern="1200" cap="none" spc="0" normalizeH="0" baseline="0" noProof="0" dirty="0" smtClean="0">
                <a:ln>
                  <a:noFill/>
                </a:ln>
                <a:solidFill>
                  <a:schemeClr val="tx2"/>
                </a:solidFill>
                <a:effectLst/>
                <a:uLnTx/>
                <a:uFillTx/>
                <a:latin typeface="+mn-lt"/>
                <a:ea typeface="+mn-ea"/>
                <a:cs typeface="+mn-cs"/>
              </a:rPr>
              <a:t>a reasoning process</a:t>
            </a:r>
            <a:r>
              <a:rPr kumimoji="0" lang="en-US" sz="1200" b="0" i="1" u="none" strike="noStrike" kern="1200" cap="none" spc="0" normalizeH="0" noProof="0" dirty="0" smtClean="0">
                <a:ln>
                  <a:noFill/>
                </a:ln>
                <a:solidFill>
                  <a:schemeClr val="tx2"/>
                </a:solidFill>
                <a:effectLst/>
                <a:uLnTx/>
                <a:uFillTx/>
                <a:latin typeface="+mn-lt"/>
                <a:ea typeface="+mn-ea"/>
                <a:cs typeface="+mn-cs"/>
              </a:rPr>
              <a:t> </a:t>
            </a:r>
            <a:r>
              <a:rPr kumimoji="0" lang="en-US" sz="1200" b="0" i="0" u="none" strike="noStrike" kern="1200" cap="none" spc="0" normalizeH="0" noProof="0" dirty="0" smtClean="0">
                <a:ln>
                  <a:noFill/>
                </a:ln>
                <a:solidFill>
                  <a:schemeClr val="tx2"/>
                </a:solidFill>
                <a:effectLst/>
                <a:uLnTx/>
                <a:uFillTx/>
                <a:latin typeface="+mn-lt"/>
                <a:ea typeface="+mn-ea"/>
                <a:cs typeface="+mn-cs"/>
              </a:rPr>
              <a:t>that helps make a decision or perform an action.</a:t>
            </a:r>
          </a:p>
          <a:p>
            <a:pPr lvl="0">
              <a:lnSpc>
                <a:spcPct val="95000"/>
              </a:lnSpc>
              <a:buFont typeface="Arial" pitchFamily="34" charset="0"/>
              <a:buChar char="•"/>
              <a:defRPr/>
            </a:pPr>
            <a:endParaRPr lang="en-US" sz="1200" baseline="0" dirty="0" smtClean="0">
              <a:solidFill>
                <a:schemeClr val="tx2"/>
              </a:solidFill>
            </a:endParaRPr>
          </a:p>
          <a:p>
            <a:pPr lvl="0">
              <a:lnSpc>
                <a:spcPct val="95000"/>
              </a:lnSpc>
              <a:buFont typeface="Arial" pitchFamily="34" charset="0"/>
              <a:buChar char="•"/>
              <a:defRPr/>
            </a:pPr>
            <a:r>
              <a:rPr lang="en-US" sz="1200" dirty="0" smtClean="0">
                <a:solidFill>
                  <a:schemeClr val="tx2"/>
                </a:solidFill>
              </a:rPr>
              <a:t> </a:t>
            </a:r>
            <a:r>
              <a:rPr lang="en-US" sz="1200" b="1" dirty="0" smtClean="0">
                <a:solidFill>
                  <a:srgbClr val="C00000"/>
                </a:solidFill>
              </a:rPr>
              <a:t>Behavior</a:t>
            </a:r>
            <a:r>
              <a:rPr lang="en-US" sz="1200" dirty="0" smtClean="0">
                <a:solidFill>
                  <a:schemeClr val="tx2"/>
                </a:solidFill>
              </a:rPr>
              <a:t> arises from a </a:t>
            </a:r>
            <a:r>
              <a:rPr lang="en-US" sz="1200" i="1" u="sng" dirty="0" smtClean="0">
                <a:solidFill>
                  <a:schemeClr val="tx2"/>
                </a:solidFill>
              </a:rPr>
              <a:t>series</a:t>
            </a:r>
            <a:r>
              <a:rPr lang="en-US" sz="1200" i="1" dirty="0" smtClean="0">
                <a:solidFill>
                  <a:schemeClr val="tx2"/>
                </a:solidFill>
              </a:rPr>
              <a:t> of decisions</a:t>
            </a:r>
            <a:r>
              <a:rPr lang="en-US" sz="1200" dirty="0" smtClean="0">
                <a:solidFill>
                  <a:schemeClr val="tx2"/>
                </a:solidFill>
              </a:rPr>
              <a:t> </a:t>
            </a:r>
            <a:r>
              <a:rPr lang="en-US" sz="1200" b="1" i="1" dirty="0" smtClean="0">
                <a:solidFill>
                  <a:schemeClr val="tx2"/>
                </a:solidFill>
              </a:rPr>
              <a:t>– </a:t>
            </a:r>
            <a:r>
              <a:rPr lang="en-US" sz="1200" b="1" i="1" dirty="0" smtClean="0">
                <a:solidFill>
                  <a:srgbClr val="0070C0"/>
                </a:solidFill>
              </a:rPr>
              <a:t>the continuous process of deciding what to do </a:t>
            </a:r>
            <a:r>
              <a:rPr lang="en-US" sz="1200" b="1" i="1" dirty="0" smtClean="0">
                <a:solidFill>
                  <a:srgbClr val="C00000"/>
                </a:solidFill>
              </a:rPr>
              <a:t>next</a:t>
            </a:r>
            <a:r>
              <a:rPr lang="en-US" sz="1200" dirty="0" smtClean="0">
                <a:solidFill>
                  <a:schemeClr val="tx2"/>
                </a:solidFill>
              </a:rPr>
              <a:t>.</a:t>
            </a:r>
          </a:p>
          <a:p>
            <a:pPr lvl="0">
              <a:lnSpc>
                <a:spcPct val="95000"/>
              </a:lnSpc>
              <a:buFont typeface="Arial" pitchFamily="34" charset="0"/>
              <a:buChar char="•"/>
              <a:defRPr/>
            </a:pPr>
            <a:endParaRPr lang="en-US" sz="1100" dirty="0" smtClean="0">
              <a:solidFill>
                <a:schemeClr val="tx2"/>
              </a:solidFill>
            </a:endParaRPr>
          </a:p>
          <a:p>
            <a:pPr lvl="0">
              <a:lnSpc>
                <a:spcPct val="95000"/>
              </a:lnSpc>
              <a:buFont typeface="Arial" pitchFamily="34" charset="0"/>
              <a:buChar char="•"/>
              <a:defRPr/>
            </a:pPr>
            <a:endParaRPr lang="en-US" sz="1100" dirty="0" smtClean="0">
              <a:solidFill>
                <a:schemeClr val="tx2"/>
              </a:solidFill>
            </a:endParaRPr>
          </a:p>
          <a:p>
            <a:pPr marL="0" marR="0" lvl="0" indent="0" algn="l" defTabSz="914400" rtl="0" eaLnBrk="1" fontAlgn="auto" latinLnBrk="0" hangingPunct="1">
              <a:lnSpc>
                <a:spcPct val="120000"/>
              </a:lnSpc>
              <a:spcBef>
                <a:spcPts val="800"/>
              </a:spcBef>
              <a:spcAft>
                <a:spcPts val="600"/>
              </a:spcAft>
              <a:buClrTx/>
              <a:buSzTx/>
              <a:tabLst/>
              <a:defRPr/>
            </a:pPr>
            <a:endParaRPr kumimoji="0" lang="en-US" sz="1100" b="0" i="0" u="none" strike="noStrike" kern="1200" cap="none" spc="0" normalizeH="0" baseline="0" noProof="0" dirty="0">
              <a:ln>
                <a:noFill/>
              </a:ln>
              <a:solidFill>
                <a:schemeClr val="tx2"/>
              </a:solidFill>
              <a:effectLst/>
              <a:uLnTx/>
              <a:uFillTx/>
              <a:latin typeface="+mn-lt"/>
              <a:ea typeface="+mn-ea"/>
              <a:cs typeface="+mn-cs"/>
            </a:endParaRPr>
          </a:p>
        </p:txBody>
      </p:sp>
      <p:sp>
        <p:nvSpPr>
          <p:cNvPr id="9"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13190" y="4357410"/>
            <a:ext cx="4385388" cy="2118048"/>
          </a:xfrm>
          <a:prstGeom prst="rect">
            <a:avLst/>
          </a:prstGeom>
          <a:solidFill>
            <a:schemeClr val="accent1">
              <a:alpha val="10000"/>
            </a:schemeClr>
          </a:solidFill>
        </p:spPr>
        <p:txBody>
          <a:bodyPr vert="horz" lIns="0" tIns="0" rIns="0" bIns="0" rtlCol="0">
            <a:noAutofit/>
          </a:bodyPr>
          <a:lstStyle/>
          <a:p>
            <a:pPr marL="0" marR="0" lvl="0" indent="0" algn="l" defTabSz="914400" rtl="0" eaLnBrk="1" fontAlgn="auto" latinLnBrk="0" hangingPunct="1">
              <a:lnSpc>
                <a:spcPct val="120000"/>
              </a:lnSpc>
              <a:buClrTx/>
              <a:buSzTx/>
              <a:buFont typeface="Arial" pitchFamily="34" charset="0"/>
              <a:buChar char="•"/>
              <a:tabLst/>
              <a:defRPr/>
            </a:pPr>
            <a:r>
              <a:rPr lang="en-US" sz="900" dirty="0" smtClean="0">
                <a:solidFill>
                  <a:schemeClr val="tx2"/>
                </a:solidFill>
                <a:latin typeface="Arial" pitchFamily="34" charset="0"/>
                <a:cs typeface="Arial" pitchFamily="34" charset="0"/>
              </a:rPr>
              <a:t> </a:t>
            </a:r>
            <a:r>
              <a:rPr lang="en-US" sz="900" b="1" dirty="0" smtClean="0">
                <a:solidFill>
                  <a:srgbClr val="000000"/>
                </a:solidFill>
                <a:latin typeface="Arial" pitchFamily="34" charset="0"/>
                <a:cs typeface="Arial" pitchFamily="34" charset="0"/>
              </a:rPr>
              <a:t>State Elaborations </a:t>
            </a:r>
            <a:r>
              <a:rPr lang="en-US" sz="900" dirty="0" smtClean="0">
                <a:solidFill>
                  <a:schemeClr val="tx2"/>
                </a:solidFill>
                <a:latin typeface="Arial" pitchFamily="34" charset="0"/>
                <a:cs typeface="Arial" pitchFamily="34" charset="0"/>
              </a:rPr>
              <a:t>– </a:t>
            </a:r>
            <a:r>
              <a:rPr lang="en-US" sz="900" dirty="0" smtClean="0">
                <a:solidFill>
                  <a:srgbClr val="C00000"/>
                </a:solidFill>
                <a:latin typeface="Arial" pitchFamily="34" charset="0"/>
                <a:cs typeface="Arial" pitchFamily="34" charset="0"/>
              </a:rPr>
              <a:t>take stock </a:t>
            </a:r>
            <a:r>
              <a:rPr lang="en-US" sz="900" dirty="0" smtClean="0">
                <a:solidFill>
                  <a:srgbClr val="0070C0"/>
                </a:solidFill>
                <a:latin typeface="Arial" pitchFamily="34" charset="0"/>
                <a:cs typeface="Arial" pitchFamily="34" charset="0"/>
              </a:rPr>
              <a:t>of the immediate situation given the context</a:t>
            </a:r>
          </a:p>
          <a:p>
            <a:pPr lvl="1">
              <a:lnSpc>
                <a:spcPct val="120000"/>
              </a:lnSpc>
              <a:buFont typeface="Arial" pitchFamily="34" charset="0"/>
              <a:buChar char="•"/>
              <a:defRPr/>
            </a:pPr>
            <a:r>
              <a:rPr lang="en-US" sz="900" dirty="0" smtClean="0">
                <a:solidFill>
                  <a:schemeClr val="tx2"/>
                </a:solidFill>
                <a:latin typeface="Arial" pitchFamily="34" charset="0"/>
                <a:cs typeface="Arial" pitchFamily="34" charset="0"/>
              </a:rPr>
              <a:t> </a:t>
            </a:r>
            <a:r>
              <a:rPr lang="en-US" sz="900" u="sng" dirty="0" smtClean="0">
                <a:solidFill>
                  <a:schemeClr val="tx2"/>
                </a:solidFill>
                <a:latin typeface="Arial" pitchFamily="34" charset="0"/>
                <a:cs typeface="Arial" pitchFamily="34" charset="0"/>
              </a:rPr>
              <a:t>Example</a:t>
            </a:r>
            <a:r>
              <a:rPr lang="en-US" sz="900" dirty="0" smtClean="0">
                <a:solidFill>
                  <a:schemeClr val="tx2"/>
                </a:solidFill>
                <a:latin typeface="Arial" pitchFamily="34" charset="0"/>
                <a:cs typeface="Arial" pitchFamily="34" charset="0"/>
              </a:rPr>
              <a:t>: </a:t>
            </a:r>
            <a:r>
              <a:rPr lang="en-US" sz="900" b="1" i="1" dirty="0" smtClean="0">
                <a:solidFill>
                  <a:schemeClr val="tx2"/>
                </a:solidFill>
                <a:latin typeface="Arial" pitchFamily="34" charset="0"/>
                <a:cs typeface="Arial" pitchFamily="34" charset="0"/>
              </a:rPr>
              <a:t>Making Dinner </a:t>
            </a:r>
            <a:r>
              <a:rPr lang="en-US" sz="900" dirty="0" smtClean="0">
                <a:solidFill>
                  <a:schemeClr val="tx2"/>
                </a:solidFill>
                <a:latin typeface="Arial" pitchFamily="34" charset="0"/>
                <a:cs typeface="Arial" pitchFamily="34" charset="0"/>
              </a:rPr>
              <a:t>– (</a:t>
            </a:r>
            <a:r>
              <a:rPr lang="en-US" sz="900" b="1" dirty="0" smtClean="0">
                <a:solidFill>
                  <a:schemeClr val="tx2"/>
                </a:solidFill>
                <a:latin typeface="Arial" pitchFamily="34" charset="0"/>
                <a:cs typeface="Arial" pitchFamily="34" charset="0"/>
              </a:rPr>
              <a:t>Accounting for</a:t>
            </a:r>
            <a:r>
              <a:rPr lang="en-US" sz="900" dirty="0" smtClean="0">
                <a:solidFill>
                  <a:schemeClr val="tx2"/>
                </a:solidFill>
                <a:latin typeface="Arial" pitchFamily="34" charset="0"/>
                <a:cs typeface="Arial" pitchFamily="34" charset="0"/>
              </a:rPr>
              <a:t>: raw materials, fresh/frozen, timeframe, taste preferences, weekend/weekday, family/guests, casual/formal, bake/broil/stovetop/grill)</a:t>
            </a:r>
          </a:p>
          <a:p>
            <a:pPr marL="0" marR="0" lvl="0" indent="0" algn="l" defTabSz="914400" rtl="0" eaLnBrk="1" fontAlgn="auto" latinLnBrk="0" hangingPunct="1">
              <a:lnSpc>
                <a:spcPct val="120000"/>
              </a:lnSpc>
              <a:buClrTx/>
              <a:buSzTx/>
              <a:buFont typeface="Arial" pitchFamily="34" charset="0"/>
              <a:buChar char="•"/>
              <a:tabLst/>
              <a:defRPr/>
            </a:pPr>
            <a:endParaRPr lang="en-US" sz="900" dirty="0" smtClean="0">
              <a:solidFill>
                <a:schemeClr val="tx2"/>
              </a:solidFill>
              <a:latin typeface="Arial" pitchFamily="34" charset="0"/>
              <a:cs typeface="Arial" pitchFamily="34" charset="0"/>
            </a:endParaRPr>
          </a:p>
          <a:p>
            <a:pPr marL="0" marR="0" lvl="0" indent="0" algn="l" defTabSz="914400" rtl="0" eaLnBrk="1" fontAlgn="auto" latinLnBrk="0" hangingPunct="1">
              <a:lnSpc>
                <a:spcPct val="120000"/>
              </a:lnSpc>
              <a:buClrTx/>
              <a:buSzTx/>
              <a:buFont typeface="Arial" pitchFamily="34" charset="0"/>
              <a:buChar char="•"/>
              <a:tabLst/>
              <a:defRPr/>
            </a:pPr>
            <a:r>
              <a:rPr lang="en-US" sz="900" b="1" dirty="0" smtClean="0">
                <a:solidFill>
                  <a:schemeClr val="tx2"/>
                </a:solidFill>
                <a:latin typeface="Arial" pitchFamily="34" charset="0"/>
                <a:cs typeface="Arial" pitchFamily="34" charset="0"/>
              </a:rPr>
              <a:t> </a:t>
            </a:r>
            <a:r>
              <a:rPr lang="en-US" sz="900" b="1" dirty="0" smtClean="0">
                <a:solidFill>
                  <a:srgbClr val="000000"/>
                </a:solidFill>
                <a:latin typeface="Arial" pitchFamily="34" charset="0"/>
                <a:cs typeface="Arial" pitchFamily="34" charset="0"/>
              </a:rPr>
              <a:t>Operator Proposal </a:t>
            </a:r>
            <a:r>
              <a:rPr lang="en-US" sz="900" dirty="0" smtClean="0">
                <a:solidFill>
                  <a:schemeClr val="tx2"/>
                </a:solidFill>
                <a:latin typeface="Arial" pitchFamily="34" charset="0"/>
                <a:cs typeface="Arial" pitchFamily="34" charset="0"/>
              </a:rPr>
              <a:t>– </a:t>
            </a:r>
            <a:r>
              <a:rPr lang="en-US" sz="900" dirty="0" smtClean="0">
                <a:solidFill>
                  <a:srgbClr val="C00000"/>
                </a:solidFill>
                <a:latin typeface="Arial" pitchFamily="34" charset="0"/>
                <a:cs typeface="Arial" pitchFamily="34" charset="0"/>
              </a:rPr>
              <a:t>propose</a:t>
            </a:r>
            <a:r>
              <a:rPr lang="en-US" sz="900" dirty="0" smtClean="0">
                <a:solidFill>
                  <a:srgbClr val="0070C0"/>
                </a:solidFill>
                <a:latin typeface="Arial" pitchFamily="34" charset="0"/>
                <a:cs typeface="Arial" pitchFamily="34" charset="0"/>
              </a:rPr>
              <a:t> all plausible </a:t>
            </a:r>
            <a:r>
              <a:rPr lang="en-US" sz="900" dirty="0" smtClean="0">
                <a:solidFill>
                  <a:srgbClr val="C00000"/>
                </a:solidFill>
                <a:latin typeface="Arial" pitchFamily="34" charset="0"/>
                <a:cs typeface="Arial" pitchFamily="34" charset="0"/>
              </a:rPr>
              <a:t>options</a:t>
            </a:r>
            <a:r>
              <a:rPr lang="en-US" sz="900" dirty="0" smtClean="0">
                <a:solidFill>
                  <a:srgbClr val="0070C0"/>
                </a:solidFill>
                <a:latin typeface="Arial" pitchFamily="34" charset="0"/>
                <a:cs typeface="Arial" pitchFamily="34" charset="0"/>
              </a:rPr>
              <a:t> given the current situation </a:t>
            </a:r>
          </a:p>
          <a:p>
            <a:pPr lvl="1">
              <a:lnSpc>
                <a:spcPct val="120000"/>
              </a:lnSpc>
              <a:buFont typeface="Arial" pitchFamily="34" charset="0"/>
              <a:buChar char="•"/>
              <a:defRPr/>
            </a:pPr>
            <a:r>
              <a:rPr lang="en-US" sz="900" dirty="0" smtClean="0">
                <a:solidFill>
                  <a:schemeClr val="tx2"/>
                </a:solidFill>
                <a:latin typeface="Arial" pitchFamily="34" charset="0"/>
                <a:cs typeface="Arial" pitchFamily="34" charset="0"/>
              </a:rPr>
              <a:t> </a:t>
            </a:r>
            <a:r>
              <a:rPr lang="en-US" sz="900" u="sng" dirty="0" smtClean="0">
                <a:solidFill>
                  <a:schemeClr val="tx2"/>
                </a:solidFill>
                <a:latin typeface="Arial" pitchFamily="34" charset="0"/>
                <a:cs typeface="Arial" pitchFamily="34" charset="0"/>
              </a:rPr>
              <a:t>Example</a:t>
            </a:r>
            <a:r>
              <a:rPr lang="en-US" sz="900" dirty="0" smtClean="0">
                <a:solidFill>
                  <a:schemeClr val="tx2"/>
                </a:solidFill>
                <a:latin typeface="Arial" pitchFamily="34" charset="0"/>
                <a:cs typeface="Arial" pitchFamily="34" charset="0"/>
              </a:rPr>
              <a:t>: </a:t>
            </a:r>
            <a:r>
              <a:rPr lang="en-US" sz="900" b="1" i="1" dirty="0" smtClean="0">
                <a:solidFill>
                  <a:schemeClr val="tx2"/>
                </a:solidFill>
                <a:latin typeface="Arial" pitchFamily="34" charset="0"/>
                <a:cs typeface="Arial" pitchFamily="34" charset="0"/>
              </a:rPr>
              <a:t>Making Dinner </a:t>
            </a:r>
            <a:r>
              <a:rPr lang="en-US" sz="900" dirty="0" smtClean="0">
                <a:solidFill>
                  <a:schemeClr val="tx2"/>
                </a:solidFill>
                <a:latin typeface="Arial" pitchFamily="34" charset="0"/>
                <a:cs typeface="Arial" pitchFamily="34" charset="0"/>
              </a:rPr>
              <a:t>– (</a:t>
            </a:r>
            <a:r>
              <a:rPr lang="en-US" sz="900" b="1" i="1" dirty="0" smtClean="0">
                <a:solidFill>
                  <a:schemeClr val="tx2"/>
                </a:solidFill>
                <a:latin typeface="Arial" pitchFamily="34" charset="0"/>
                <a:cs typeface="Arial" pitchFamily="34" charset="0"/>
              </a:rPr>
              <a:t>Consider </a:t>
            </a:r>
            <a:r>
              <a:rPr lang="en-US" sz="900" dirty="0" smtClean="0">
                <a:solidFill>
                  <a:schemeClr val="tx2"/>
                </a:solidFill>
                <a:latin typeface="Arial" pitchFamily="34" charset="0"/>
                <a:cs typeface="Arial" pitchFamily="34" charset="0"/>
              </a:rPr>
              <a:t>all viable dinner options/choices</a:t>
            </a:r>
            <a:r>
              <a:rPr lang="en-US" sz="900" b="1" i="1" dirty="0" smtClean="0">
                <a:solidFill>
                  <a:schemeClr val="tx2"/>
                </a:solidFill>
                <a:latin typeface="Arial" pitchFamily="34" charset="0"/>
                <a:cs typeface="Arial" pitchFamily="34" charset="0"/>
              </a:rPr>
              <a:t>: </a:t>
            </a:r>
            <a:r>
              <a:rPr lang="en-US" sz="900" dirty="0" smtClean="0">
                <a:solidFill>
                  <a:schemeClr val="tx2"/>
                </a:solidFill>
                <a:latin typeface="Arial" pitchFamily="34" charset="0"/>
                <a:cs typeface="Arial" pitchFamily="34" charset="0"/>
              </a:rPr>
              <a:t>given the information garnered from the </a:t>
            </a:r>
            <a:r>
              <a:rPr lang="en-US" sz="900" b="1" i="1" dirty="0" smtClean="0">
                <a:solidFill>
                  <a:schemeClr val="tx2"/>
                </a:solidFill>
                <a:latin typeface="Arial" pitchFamily="34" charset="0"/>
                <a:cs typeface="Arial" pitchFamily="34" charset="0"/>
              </a:rPr>
              <a:t>above</a:t>
            </a:r>
            <a:r>
              <a:rPr lang="en-US" sz="900" dirty="0" smtClean="0">
                <a:solidFill>
                  <a:schemeClr val="tx2"/>
                </a:solidFill>
                <a:latin typeface="Arial" pitchFamily="34" charset="0"/>
                <a:cs typeface="Arial" pitchFamily="34" charset="0"/>
              </a:rPr>
              <a:t> actions and elsewhere)</a:t>
            </a:r>
          </a:p>
          <a:p>
            <a:pPr marL="0" marR="0" lvl="0" indent="0" algn="l" defTabSz="914400" rtl="0" eaLnBrk="1" fontAlgn="auto" latinLnBrk="0" hangingPunct="1">
              <a:lnSpc>
                <a:spcPct val="120000"/>
              </a:lnSpc>
              <a:buClrTx/>
              <a:buSzTx/>
              <a:buFont typeface="Arial" pitchFamily="34" charset="0"/>
              <a:buChar char="•"/>
              <a:tabLst/>
              <a:defRPr/>
            </a:pPr>
            <a:endParaRPr lang="en-US" sz="900" dirty="0" smtClean="0">
              <a:solidFill>
                <a:schemeClr val="tx2"/>
              </a:solidFill>
              <a:latin typeface="Arial" pitchFamily="34" charset="0"/>
              <a:cs typeface="Arial" pitchFamily="34" charset="0"/>
            </a:endParaRPr>
          </a:p>
          <a:p>
            <a:pPr marL="0" marR="0" lvl="0" indent="0" algn="l" defTabSz="914400" rtl="0" eaLnBrk="1" fontAlgn="auto" latinLnBrk="0" hangingPunct="1">
              <a:lnSpc>
                <a:spcPct val="120000"/>
              </a:lnSpc>
              <a:buClrTx/>
              <a:buSzTx/>
              <a:buFont typeface="Arial"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Arial" pitchFamily="34" charset="0"/>
                <a:cs typeface="Arial" pitchFamily="34" charset="0"/>
              </a:rPr>
              <a:t> </a:t>
            </a:r>
            <a:r>
              <a:rPr kumimoji="0" lang="en-US" sz="900" b="1" i="0" u="none" strike="noStrike" kern="1200" cap="none" spc="0" normalizeH="0" baseline="0" noProof="0" dirty="0" smtClean="0">
                <a:ln>
                  <a:noFill/>
                </a:ln>
                <a:solidFill>
                  <a:srgbClr val="000000"/>
                </a:solidFill>
                <a:effectLst/>
                <a:uLnTx/>
                <a:uFillTx/>
                <a:latin typeface="Arial" pitchFamily="34" charset="0"/>
                <a:cs typeface="Arial" pitchFamily="34" charset="0"/>
              </a:rPr>
              <a:t>Operator</a:t>
            </a:r>
            <a:r>
              <a:rPr kumimoji="0" lang="en-US" sz="900" b="1" i="0" u="none" strike="noStrike" kern="1200" cap="none" spc="0" normalizeH="0" noProof="0" dirty="0" smtClean="0">
                <a:ln>
                  <a:noFill/>
                </a:ln>
                <a:solidFill>
                  <a:srgbClr val="000000"/>
                </a:solidFill>
                <a:effectLst/>
                <a:uLnTx/>
                <a:uFillTx/>
                <a:latin typeface="Arial" pitchFamily="34" charset="0"/>
                <a:cs typeface="Arial" pitchFamily="34" charset="0"/>
              </a:rPr>
              <a:t> Evaluation </a:t>
            </a:r>
            <a:r>
              <a:rPr kumimoji="0" lang="en-US" sz="900" b="0" i="0" u="none" strike="noStrike" kern="1200" cap="none" spc="0" normalizeH="0" noProof="0" dirty="0" smtClean="0">
                <a:ln>
                  <a:noFill/>
                </a:ln>
                <a:solidFill>
                  <a:schemeClr val="tx2"/>
                </a:solidFill>
                <a:effectLst/>
                <a:uLnTx/>
                <a:uFillTx/>
                <a:latin typeface="Arial" pitchFamily="34" charset="0"/>
                <a:cs typeface="Arial" pitchFamily="34" charset="0"/>
              </a:rPr>
              <a:t>– </a:t>
            </a:r>
            <a:r>
              <a:rPr kumimoji="0" lang="en-US" sz="900" b="0" i="0" u="none" strike="noStrike" kern="1200" cap="none" spc="0" normalizeH="0" noProof="0" dirty="0" smtClean="0">
                <a:ln>
                  <a:noFill/>
                </a:ln>
                <a:solidFill>
                  <a:srgbClr val="FF0000"/>
                </a:solidFill>
                <a:effectLst/>
                <a:uLnTx/>
                <a:uFillTx/>
                <a:latin typeface="Arial" pitchFamily="34" charset="0"/>
                <a:cs typeface="Arial" pitchFamily="34" charset="0"/>
              </a:rPr>
              <a:t>evaluate</a:t>
            </a:r>
            <a:r>
              <a:rPr kumimoji="0" lang="en-US" sz="900" b="0" i="0" u="none" strike="noStrike" kern="1200" cap="none" spc="0" normalizeH="0" noProof="0" dirty="0" smtClean="0">
                <a:ln>
                  <a:noFill/>
                </a:ln>
                <a:solidFill>
                  <a:srgbClr val="0070C0"/>
                </a:solidFill>
                <a:effectLst/>
                <a:uLnTx/>
                <a:uFillTx/>
                <a:latin typeface="Arial" pitchFamily="34" charset="0"/>
                <a:cs typeface="Arial" pitchFamily="34" charset="0"/>
              </a:rPr>
              <a:t> all proposals against each other and the goal</a:t>
            </a:r>
          </a:p>
          <a:p>
            <a:pPr lvl="1">
              <a:lnSpc>
                <a:spcPct val="120000"/>
              </a:lnSpc>
              <a:buFont typeface="Arial" pitchFamily="34" charset="0"/>
              <a:buChar char="•"/>
              <a:defRPr/>
            </a:pPr>
            <a:r>
              <a:rPr lang="en-US" sz="900" dirty="0" smtClean="0">
                <a:solidFill>
                  <a:schemeClr val="tx2"/>
                </a:solidFill>
                <a:latin typeface="Arial" pitchFamily="34" charset="0"/>
                <a:cs typeface="Arial" pitchFamily="34" charset="0"/>
              </a:rPr>
              <a:t> </a:t>
            </a:r>
            <a:r>
              <a:rPr lang="en-US" sz="900" u="sng" dirty="0" smtClean="0">
                <a:solidFill>
                  <a:schemeClr val="tx2"/>
                </a:solidFill>
                <a:latin typeface="Arial" pitchFamily="34" charset="0"/>
                <a:cs typeface="Arial" pitchFamily="34" charset="0"/>
              </a:rPr>
              <a:t>Example</a:t>
            </a:r>
            <a:r>
              <a:rPr lang="en-US" sz="900" dirty="0" smtClean="0">
                <a:solidFill>
                  <a:schemeClr val="tx2"/>
                </a:solidFill>
                <a:latin typeface="Arial" pitchFamily="34" charset="0"/>
                <a:cs typeface="Arial" pitchFamily="34" charset="0"/>
              </a:rPr>
              <a:t>: </a:t>
            </a:r>
            <a:r>
              <a:rPr lang="en-US" sz="900" b="1" i="1" dirty="0" smtClean="0">
                <a:solidFill>
                  <a:schemeClr val="tx2"/>
                </a:solidFill>
                <a:latin typeface="Arial" pitchFamily="34" charset="0"/>
                <a:cs typeface="Arial" pitchFamily="34" charset="0"/>
              </a:rPr>
              <a:t>Making Dinner </a:t>
            </a:r>
            <a:r>
              <a:rPr lang="en-US" sz="900" dirty="0" smtClean="0">
                <a:solidFill>
                  <a:schemeClr val="tx2"/>
                </a:solidFill>
                <a:latin typeface="Arial" pitchFamily="34" charset="0"/>
                <a:cs typeface="Arial" pitchFamily="34" charset="0"/>
              </a:rPr>
              <a:t>– (</a:t>
            </a:r>
            <a:r>
              <a:rPr lang="en-US" sz="900" b="1" i="1" dirty="0" smtClean="0">
                <a:solidFill>
                  <a:schemeClr val="tx2"/>
                </a:solidFill>
                <a:latin typeface="Arial" pitchFamily="34" charset="0"/>
                <a:cs typeface="Arial" pitchFamily="34" charset="0"/>
              </a:rPr>
              <a:t>Rank</a:t>
            </a:r>
            <a:r>
              <a:rPr lang="en-US" sz="900" dirty="0" smtClean="0">
                <a:solidFill>
                  <a:schemeClr val="tx2"/>
                </a:solidFill>
                <a:latin typeface="Arial" pitchFamily="34" charset="0"/>
                <a:cs typeface="Arial" pitchFamily="34" charset="0"/>
              </a:rPr>
              <a:t> all dinner proposals  based upon some criteria – </a:t>
            </a:r>
            <a:r>
              <a:rPr lang="en-US" sz="900" i="1" dirty="0" smtClean="0">
                <a:solidFill>
                  <a:schemeClr val="tx2"/>
                </a:solidFill>
                <a:latin typeface="Arial" pitchFamily="34" charset="0"/>
                <a:cs typeface="Arial" pitchFamily="34" charset="0"/>
              </a:rPr>
              <a:t>like social entertaining</a:t>
            </a:r>
            <a:r>
              <a:rPr lang="en-US" sz="900" dirty="0" smtClean="0">
                <a:solidFill>
                  <a:schemeClr val="tx2"/>
                </a:solidFill>
                <a:latin typeface="Arial" pitchFamily="34" charset="0"/>
                <a:cs typeface="Arial" pitchFamily="34" charset="0"/>
              </a:rPr>
              <a:t>)</a:t>
            </a:r>
            <a:endParaRPr lang="en-US" sz="900" baseline="0" dirty="0" smtClean="0">
              <a:solidFill>
                <a:schemeClr val="tx2"/>
              </a:solidFill>
              <a:latin typeface="Arial" pitchFamily="34" charset="0"/>
              <a:cs typeface="Arial" pitchFamily="34" charset="0"/>
            </a:endParaRPr>
          </a:p>
          <a:p>
            <a:pPr marL="0" marR="0" lvl="0" indent="0" algn="l" defTabSz="914400" rtl="0" eaLnBrk="1" fontAlgn="auto" latinLnBrk="0" hangingPunct="1">
              <a:lnSpc>
                <a:spcPct val="120000"/>
              </a:lnSpc>
              <a:buClrTx/>
              <a:buSzTx/>
              <a:buFont typeface="Arial" pitchFamily="34" charset="0"/>
              <a:buChar char="•"/>
              <a:tabLst/>
              <a:defRPr/>
            </a:pPr>
            <a:endParaRPr kumimoji="0" lang="en-US" sz="1000" b="0" i="0" u="none" strike="noStrike" kern="1200" cap="none" spc="0" normalizeH="0" noProof="0" dirty="0" smtClean="0">
              <a:ln>
                <a:noFill/>
              </a:ln>
              <a:solidFill>
                <a:schemeClr val="tx2"/>
              </a:solidFill>
              <a:effectLst/>
              <a:uLnTx/>
              <a:uFillTx/>
              <a:latin typeface="Arial" pitchFamily="34" charset="0"/>
              <a:cs typeface="Arial" pitchFamily="34" charset="0"/>
            </a:endParaRPr>
          </a:p>
          <a:p>
            <a:pPr marL="0" marR="0" lvl="0" indent="0" algn="l" defTabSz="914400" rtl="0" eaLnBrk="1" fontAlgn="auto" latinLnBrk="0" hangingPunct="1">
              <a:lnSpc>
                <a:spcPct val="120000"/>
              </a:lnSpc>
              <a:buClrTx/>
              <a:buSzTx/>
              <a:buFont typeface="Arial"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Arial" pitchFamily="34" charset="0"/>
              <a:cs typeface="Arial" pitchFamily="34" charset="0"/>
            </a:endParaRPr>
          </a:p>
        </p:txBody>
      </p:sp>
      <p:sp>
        <p:nvSpPr>
          <p:cNvPr id="1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321566" y="4369844"/>
            <a:ext cx="4400938" cy="2118048"/>
          </a:xfrm>
          <a:prstGeom prst="rect">
            <a:avLst/>
          </a:prstGeom>
          <a:solidFill>
            <a:schemeClr val="accent1">
              <a:alpha val="10000"/>
            </a:schemeClr>
          </a:solidFill>
        </p:spPr>
        <p:txBody>
          <a:bodyPr vert="horz" lIns="0" tIns="0" rIns="0" bIns="0" rtlCol="0">
            <a:noAutofit/>
          </a:bodyPr>
          <a:lstStyle/>
          <a:p>
            <a:pPr marL="0" marR="0" lvl="0" indent="0" algn="l" defTabSz="914400" rtl="0" eaLnBrk="1" fontAlgn="auto" latinLnBrk="0" hangingPunct="1">
              <a:lnSpc>
                <a:spcPct val="120000"/>
              </a:lnSpc>
              <a:buClrTx/>
              <a:buSzTx/>
              <a:buFont typeface="Arial" pitchFamily="34" charset="0"/>
              <a:buChar char="•"/>
              <a:tabLst/>
              <a:defRPr/>
            </a:pPr>
            <a:r>
              <a:rPr lang="en-US" sz="900" dirty="0" smtClean="0">
                <a:solidFill>
                  <a:schemeClr val="tx2"/>
                </a:solidFill>
                <a:latin typeface="Arial" pitchFamily="34" charset="0"/>
                <a:cs typeface="Arial" pitchFamily="34" charset="0"/>
              </a:rPr>
              <a:t> </a:t>
            </a:r>
            <a:r>
              <a:rPr lang="en-US" sz="900" b="1" dirty="0" smtClean="0">
                <a:solidFill>
                  <a:srgbClr val="000000"/>
                </a:solidFill>
                <a:latin typeface="Arial" pitchFamily="34" charset="0"/>
                <a:cs typeface="Arial" pitchFamily="34" charset="0"/>
              </a:rPr>
              <a:t>Operator Decision </a:t>
            </a:r>
            <a:r>
              <a:rPr lang="en-US" sz="900" dirty="0" smtClean="0">
                <a:solidFill>
                  <a:schemeClr val="tx2"/>
                </a:solidFill>
                <a:latin typeface="Arial" pitchFamily="34" charset="0"/>
                <a:cs typeface="Arial" pitchFamily="34" charset="0"/>
              </a:rPr>
              <a:t>– the </a:t>
            </a:r>
            <a:r>
              <a:rPr lang="en-US" sz="900" dirty="0" smtClean="0">
                <a:solidFill>
                  <a:srgbClr val="FF0000"/>
                </a:solidFill>
                <a:latin typeface="Arial" pitchFamily="34" charset="0"/>
                <a:cs typeface="Arial" pitchFamily="34" charset="0"/>
              </a:rPr>
              <a:t>decision to select one proposal </a:t>
            </a:r>
            <a:r>
              <a:rPr lang="en-US" sz="900" dirty="0" smtClean="0">
                <a:solidFill>
                  <a:schemeClr val="tx2"/>
                </a:solidFill>
                <a:latin typeface="Arial" pitchFamily="34" charset="0"/>
                <a:cs typeface="Arial" pitchFamily="34" charset="0"/>
              </a:rPr>
              <a:t>is made by the systems </a:t>
            </a:r>
            <a:r>
              <a:rPr lang="en-US" sz="900" i="1" dirty="0" smtClean="0">
                <a:solidFill>
                  <a:schemeClr val="tx2"/>
                </a:solidFill>
                <a:latin typeface="Arial" pitchFamily="34" charset="0"/>
                <a:cs typeface="Arial" pitchFamily="34" charset="0"/>
              </a:rPr>
              <a:t>stock internal method </a:t>
            </a:r>
            <a:r>
              <a:rPr lang="en-US" sz="900" dirty="0" smtClean="0">
                <a:solidFill>
                  <a:schemeClr val="tx2"/>
                </a:solidFill>
                <a:latin typeface="Arial" pitchFamily="34" charset="0"/>
                <a:cs typeface="Arial" pitchFamily="34" charset="0"/>
              </a:rPr>
              <a:t>(invisible to the developer)</a:t>
            </a:r>
          </a:p>
          <a:p>
            <a:pPr lvl="1">
              <a:lnSpc>
                <a:spcPct val="120000"/>
              </a:lnSpc>
              <a:defRPr/>
            </a:pPr>
            <a:r>
              <a:rPr lang="en-US" sz="900" dirty="0" smtClean="0">
                <a:solidFill>
                  <a:schemeClr val="tx2"/>
                </a:solidFill>
                <a:latin typeface="Arial" pitchFamily="34" charset="0"/>
                <a:cs typeface="Arial" pitchFamily="34" charset="0"/>
              </a:rPr>
              <a:t> </a:t>
            </a:r>
            <a:r>
              <a:rPr lang="en-US" sz="900" u="sng" dirty="0" smtClean="0">
                <a:solidFill>
                  <a:schemeClr val="tx2"/>
                </a:solidFill>
                <a:latin typeface="Arial" pitchFamily="34" charset="0"/>
                <a:cs typeface="Arial" pitchFamily="34" charset="0"/>
              </a:rPr>
              <a:t>Example</a:t>
            </a:r>
            <a:r>
              <a:rPr lang="en-US" sz="900" dirty="0" smtClean="0">
                <a:solidFill>
                  <a:schemeClr val="tx2"/>
                </a:solidFill>
                <a:latin typeface="Arial" pitchFamily="34" charset="0"/>
                <a:cs typeface="Arial" pitchFamily="34" charset="0"/>
              </a:rPr>
              <a:t>: </a:t>
            </a:r>
            <a:r>
              <a:rPr lang="en-US" sz="900" b="1" i="1" dirty="0" smtClean="0">
                <a:solidFill>
                  <a:schemeClr val="tx2"/>
                </a:solidFill>
                <a:latin typeface="Arial" pitchFamily="34" charset="0"/>
                <a:cs typeface="Arial" pitchFamily="34" charset="0"/>
              </a:rPr>
              <a:t>Making Dinner </a:t>
            </a:r>
            <a:r>
              <a:rPr lang="en-US" sz="900" dirty="0" smtClean="0">
                <a:solidFill>
                  <a:schemeClr val="tx2"/>
                </a:solidFill>
                <a:latin typeface="Arial" pitchFamily="34" charset="0"/>
                <a:cs typeface="Arial" pitchFamily="34" charset="0"/>
              </a:rPr>
              <a:t>– (</a:t>
            </a:r>
            <a:r>
              <a:rPr lang="en-US" sz="900" b="1" i="1" dirty="0" smtClean="0">
                <a:solidFill>
                  <a:schemeClr val="tx2"/>
                </a:solidFill>
                <a:latin typeface="Arial" pitchFamily="34" charset="0"/>
                <a:cs typeface="Arial" pitchFamily="34" charset="0"/>
              </a:rPr>
              <a:t>Decide </a:t>
            </a:r>
            <a:r>
              <a:rPr lang="en-US" sz="900" dirty="0" smtClean="0">
                <a:solidFill>
                  <a:schemeClr val="tx2"/>
                </a:solidFill>
                <a:latin typeface="Arial" pitchFamily="34" charset="0"/>
                <a:cs typeface="Arial" pitchFamily="34" charset="0"/>
              </a:rPr>
              <a:t>to prepare a steak dinner)</a:t>
            </a:r>
          </a:p>
          <a:p>
            <a:pPr marL="0" marR="0" lvl="0" indent="0" algn="l" defTabSz="914400" rtl="0" eaLnBrk="1" fontAlgn="auto" latinLnBrk="0" hangingPunct="1">
              <a:lnSpc>
                <a:spcPct val="120000"/>
              </a:lnSpc>
              <a:buClrTx/>
              <a:buSzTx/>
              <a:tabLst/>
              <a:defRPr/>
            </a:pPr>
            <a:endParaRPr lang="en-US" sz="900" dirty="0" smtClean="0">
              <a:solidFill>
                <a:schemeClr val="tx2"/>
              </a:solidFill>
              <a:latin typeface="Arial" pitchFamily="34" charset="0"/>
              <a:cs typeface="Arial" pitchFamily="34" charset="0"/>
            </a:endParaRPr>
          </a:p>
          <a:p>
            <a:pPr lvl="0">
              <a:lnSpc>
                <a:spcPct val="120000"/>
              </a:lnSpc>
              <a:buFont typeface="Arial" pitchFamily="34" charset="0"/>
              <a:buChar char="•"/>
              <a:defRPr/>
            </a:pPr>
            <a:r>
              <a:rPr lang="en-US" sz="900" dirty="0" smtClean="0">
                <a:solidFill>
                  <a:schemeClr val="tx2"/>
                </a:solidFill>
                <a:latin typeface="Arial" pitchFamily="34" charset="0"/>
                <a:cs typeface="Arial" pitchFamily="34" charset="0"/>
              </a:rPr>
              <a:t> </a:t>
            </a:r>
            <a:r>
              <a:rPr lang="en-US" sz="900" b="1" dirty="0" smtClean="0">
                <a:solidFill>
                  <a:srgbClr val="000000"/>
                </a:solidFill>
                <a:latin typeface="Arial" pitchFamily="34" charset="0"/>
                <a:cs typeface="Arial" pitchFamily="34" charset="0"/>
              </a:rPr>
              <a:t>Operator Elaborations </a:t>
            </a:r>
            <a:r>
              <a:rPr lang="en-US" sz="900" dirty="0" smtClean="0">
                <a:solidFill>
                  <a:schemeClr val="tx2"/>
                </a:solidFill>
                <a:latin typeface="Arial" pitchFamily="34" charset="0"/>
                <a:cs typeface="Arial" pitchFamily="34" charset="0"/>
              </a:rPr>
              <a:t>– </a:t>
            </a:r>
            <a:r>
              <a:rPr lang="en-US" sz="900" dirty="0" smtClean="0">
                <a:solidFill>
                  <a:srgbClr val="C00000"/>
                </a:solidFill>
                <a:latin typeface="Arial" pitchFamily="34" charset="0"/>
                <a:cs typeface="Arial" pitchFamily="34" charset="0"/>
              </a:rPr>
              <a:t>take stock </a:t>
            </a:r>
            <a:r>
              <a:rPr lang="en-US" sz="900" dirty="0" smtClean="0">
                <a:solidFill>
                  <a:srgbClr val="0070C0"/>
                </a:solidFill>
                <a:latin typeface="Arial" pitchFamily="34" charset="0"/>
                <a:cs typeface="Arial" pitchFamily="34" charset="0"/>
              </a:rPr>
              <a:t>of the situation </a:t>
            </a:r>
            <a:r>
              <a:rPr lang="en-US" sz="900" dirty="0" smtClean="0">
                <a:solidFill>
                  <a:srgbClr val="FF0000"/>
                </a:solidFill>
                <a:latin typeface="Arial" pitchFamily="34" charset="0"/>
                <a:cs typeface="Arial" pitchFamily="34" charset="0"/>
              </a:rPr>
              <a:t>after</a:t>
            </a:r>
            <a:r>
              <a:rPr lang="en-US" sz="900" dirty="0" smtClean="0">
                <a:solidFill>
                  <a:srgbClr val="0070C0"/>
                </a:solidFill>
                <a:latin typeface="Arial" pitchFamily="34" charset="0"/>
                <a:cs typeface="Arial" pitchFamily="34" charset="0"/>
              </a:rPr>
              <a:t> a decision has been made</a:t>
            </a:r>
          </a:p>
          <a:p>
            <a:pPr lvl="1">
              <a:lnSpc>
                <a:spcPct val="120000"/>
              </a:lnSpc>
              <a:buFont typeface="Arial" pitchFamily="34" charset="0"/>
              <a:buChar char="•"/>
              <a:defRPr/>
            </a:pPr>
            <a:r>
              <a:rPr lang="en-US" sz="900" dirty="0" smtClean="0">
                <a:solidFill>
                  <a:schemeClr val="tx2"/>
                </a:solidFill>
                <a:latin typeface="Arial" pitchFamily="34" charset="0"/>
                <a:cs typeface="Arial" pitchFamily="34" charset="0"/>
              </a:rPr>
              <a:t> </a:t>
            </a:r>
            <a:r>
              <a:rPr lang="en-US" sz="900" i="1" dirty="0" smtClean="0">
                <a:solidFill>
                  <a:schemeClr val="tx2"/>
                </a:solidFill>
                <a:latin typeface="Arial" pitchFamily="34" charset="0"/>
                <a:cs typeface="Arial" pitchFamily="34" charset="0"/>
              </a:rPr>
              <a:t>Of minimal importance practically – will ignore for now.</a:t>
            </a:r>
          </a:p>
          <a:p>
            <a:pPr marL="0" marR="0" lvl="0" indent="0" algn="l" defTabSz="914400" rtl="0" eaLnBrk="1" fontAlgn="auto" latinLnBrk="0" hangingPunct="1">
              <a:lnSpc>
                <a:spcPct val="120000"/>
              </a:lnSpc>
              <a:buClrTx/>
              <a:buSzTx/>
              <a:tabLst/>
              <a:defRPr/>
            </a:pPr>
            <a:endParaRPr lang="en-US" sz="900" dirty="0" smtClean="0">
              <a:solidFill>
                <a:schemeClr val="tx2"/>
              </a:solidFill>
              <a:latin typeface="Arial" pitchFamily="34" charset="0"/>
              <a:cs typeface="Arial" pitchFamily="34" charset="0"/>
            </a:endParaRPr>
          </a:p>
          <a:p>
            <a:pPr marL="0" marR="0" lvl="0" indent="0" algn="l" defTabSz="914400" rtl="0" eaLnBrk="1" fontAlgn="auto" latinLnBrk="0" hangingPunct="1">
              <a:lnSpc>
                <a:spcPct val="120000"/>
              </a:lnSpc>
              <a:buClrTx/>
              <a:buSzTx/>
              <a:buFont typeface="Arial"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Arial" pitchFamily="34" charset="0"/>
                <a:cs typeface="Arial" pitchFamily="34" charset="0"/>
              </a:rPr>
              <a:t> </a:t>
            </a:r>
            <a:r>
              <a:rPr kumimoji="0" lang="en-US" sz="900" b="1" i="0" u="none" strike="noStrike" kern="1200" cap="none" spc="0" normalizeH="0" baseline="0" noProof="0" dirty="0" smtClean="0">
                <a:ln>
                  <a:noFill/>
                </a:ln>
                <a:solidFill>
                  <a:srgbClr val="000000"/>
                </a:solidFill>
                <a:effectLst/>
                <a:uLnTx/>
                <a:uFillTx/>
                <a:latin typeface="Arial" pitchFamily="34" charset="0"/>
                <a:cs typeface="Arial" pitchFamily="34" charset="0"/>
              </a:rPr>
              <a:t>Operator</a:t>
            </a:r>
            <a:r>
              <a:rPr kumimoji="0" lang="en-US" sz="900" b="1" i="0" u="none" strike="noStrike" kern="1200" cap="none" spc="0" normalizeH="0" noProof="0" dirty="0" smtClean="0">
                <a:ln>
                  <a:noFill/>
                </a:ln>
                <a:solidFill>
                  <a:srgbClr val="000000"/>
                </a:solidFill>
                <a:effectLst/>
                <a:uLnTx/>
                <a:uFillTx/>
                <a:latin typeface="Arial" pitchFamily="34" charset="0"/>
                <a:cs typeface="Arial" pitchFamily="34" charset="0"/>
              </a:rPr>
              <a:t> Application </a:t>
            </a:r>
            <a:r>
              <a:rPr kumimoji="0" lang="en-US" sz="900" b="0" i="0" u="none" strike="noStrike" kern="1200" cap="none" spc="0" normalizeH="0" noProof="0" dirty="0" smtClean="0">
                <a:ln>
                  <a:noFill/>
                </a:ln>
                <a:solidFill>
                  <a:schemeClr val="tx2"/>
                </a:solidFill>
                <a:effectLst/>
                <a:uLnTx/>
                <a:uFillTx/>
                <a:latin typeface="Arial" pitchFamily="34" charset="0"/>
                <a:cs typeface="Arial" pitchFamily="34" charset="0"/>
              </a:rPr>
              <a:t>– </a:t>
            </a:r>
            <a:r>
              <a:rPr kumimoji="0" lang="en-US" sz="900" b="0" i="0" u="none" strike="noStrike" kern="1200" cap="none" spc="0" normalizeH="0" noProof="0" dirty="0" smtClean="0">
                <a:ln>
                  <a:noFill/>
                </a:ln>
                <a:solidFill>
                  <a:srgbClr val="0070C0"/>
                </a:solidFill>
                <a:effectLst/>
                <a:uLnTx/>
                <a:uFillTx/>
                <a:latin typeface="Arial" pitchFamily="34" charset="0"/>
                <a:cs typeface="Arial" pitchFamily="34" charset="0"/>
              </a:rPr>
              <a:t>actually “</a:t>
            </a:r>
            <a:r>
              <a:rPr kumimoji="0" lang="en-US" sz="900" b="0" i="0" u="none" strike="noStrike" kern="1200" cap="none" spc="0" normalizeH="0" noProof="0" dirty="0" smtClean="0">
                <a:ln>
                  <a:noFill/>
                </a:ln>
                <a:solidFill>
                  <a:srgbClr val="FF0000"/>
                </a:solidFill>
                <a:effectLst/>
                <a:uLnTx/>
                <a:uFillTx/>
                <a:latin typeface="Arial" pitchFamily="34" charset="0"/>
                <a:cs typeface="Arial" pitchFamily="34" charset="0"/>
              </a:rPr>
              <a:t>do</a:t>
            </a:r>
            <a:r>
              <a:rPr kumimoji="0" lang="en-US" sz="900" b="0" i="0" u="none" strike="noStrike" kern="1200" cap="none" spc="0" normalizeH="0" noProof="0" dirty="0" smtClean="0">
                <a:ln>
                  <a:noFill/>
                </a:ln>
                <a:solidFill>
                  <a:srgbClr val="0070C0"/>
                </a:solidFill>
                <a:effectLst/>
                <a:uLnTx/>
                <a:uFillTx/>
                <a:latin typeface="Arial" pitchFamily="34" charset="0"/>
                <a:cs typeface="Arial" pitchFamily="34" charset="0"/>
              </a:rPr>
              <a:t>” that action which was decided upon  </a:t>
            </a:r>
          </a:p>
          <a:p>
            <a:pPr lvl="1">
              <a:lnSpc>
                <a:spcPct val="120000"/>
              </a:lnSpc>
              <a:buFont typeface="Arial" pitchFamily="34" charset="0"/>
              <a:buChar char="•"/>
              <a:defRPr/>
            </a:pPr>
            <a:r>
              <a:rPr lang="en-US" sz="900" dirty="0" smtClean="0">
                <a:solidFill>
                  <a:schemeClr val="tx2"/>
                </a:solidFill>
                <a:latin typeface="Arial" pitchFamily="34" charset="0"/>
                <a:cs typeface="Arial" pitchFamily="34" charset="0"/>
              </a:rPr>
              <a:t> </a:t>
            </a:r>
            <a:r>
              <a:rPr lang="en-US" sz="900" u="sng" dirty="0" smtClean="0">
                <a:solidFill>
                  <a:schemeClr val="tx2"/>
                </a:solidFill>
                <a:latin typeface="Arial" pitchFamily="34" charset="0"/>
                <a:cs typeface="Arial" pitchFamily="34" charset="0"/>
              </a:rPr>
              <a:t>Example</a:t>
            </a:r>
            <a:r>
              <a:rPr lang="en-US" sz="900" dirty="0" smtClean="0">
                <a:solidFill>
                  <a:schemeClr val="tx2"/>
                </a:solidFill>
                <a:latin typeface="Arial" pitchFamily="34" charset="0"/>
                <a:cs typeface="Arial" pitchFamily="34" charset="0"/>
              </a:rPr>
              <a:t>: </a:t>
            </a:r>
            <a:r>
              <a:rPr lang="en-US" sz="900" b="1" i="1" dirty="0" smtClean="0">
                <a:solidFill>
                  <a:schemeClr val="tx2"/>
                </a:solidFill>
                <a:latin typeface="Arial" pitchFamily="34" charset="0"/>
                <a:cs typeface="Arial" pitchFamily="34" charset="0"/>
              </a:rPr>
              <a:t>Making Dinner </a:t>
            </a:r>
            <a:r>
              <a:rPr lang="en-US" sz="900" dirty="0" smtClean="0">
                <a:solidFill>
                  <a:schemeClr val="tx2"/>
                </a:solidFill>
                <a:latin typeface="Arial" pitchFamily="34" charset="0"/>
                <a:cs typeface="Arial" pitchFamily="34" charset="0"/>
              </a:rPr>
              <a:t>– (</a:t>
            </a:r>
            <a:r>
              <a:rPr lang="en-US" sz="900" b="1" i="1" dirty="0" smtClean="0">
                <a:solidFill>
                  <a:schemeClr val="tx2"/>
                </a:solidFill>
                <a:latin typeface="Arial" pitchFamily="34" charset="0"/>
                <a:cs typeface="Arial" pitchFamily="34" charset="0"/>
              </a:rPr>
              <a:t>Begin </a:t>
            </a:r>
            <a:r>
              <a:rPr lang="en-US" sz="900" dirty="0" smtClean="0">
                <a:solidFill>
                  <a:schemeClr val="tx2"/>
                </a:solidFill>
                <a:latin typeface="Arial" pitchFamily="34" charset="0"/>
                <a:cs typeface="Arial" pitchFamily="34" charset="0"/>
              </a:rPr>
              <a:t>the process of making a steak dinner)</a:t>
            </a:r>
            <a:endParaRPr lang="en-US" sz="900" baseline="0" dirty="0" smtClean="0">
              <a:solidFill>
                <a:schemeClr val="tx2"/>
              </a:solidFill>
              <a:latin typeface="Arial" pitchFamily="34" charset="0"/>
              <a:cs typeface="Arial" pitchFamily="34" charset="0"/>
            </a:endParaRPr>
          </a:p>
          <a:p>
            <a:pPr marL="0" marR="0" lvl="0" indent="0" algn="l" defTabSz="914400" rtl="0" eaLnBrk="1" fontAlgn="auto" latinLnBrk="0" hangingPunct="1">
              <a:lnSpc>
                <a:spcPct val="120000"/>
              </a:lnSpc>
              <a:buClrTx/>
              <a:buSzTx/>
              <a:buFont typeface="Arial" pitchFamily="34" charset="0"/>
              <a:buChar char="•"/>
              <a:tabLst/>
              <a:defRPr/>
            </a:pPr>
            <a:endParaRPr kumimoji="0" lang="en-US" sz="1000" b="0" i="0" u="none" strike="noStrike" kern="1200" cap="none" spc="0" normalizeH="0" noProof="0" dirty="0" smtClean="0">
              <a:ln>
                <a:noFill/>
              </a:ln>
              <a:solidFill>
                <a:schemeClr val="tx2"/>
              </a:solidFill>
              <a:effectLst/>
              <a:uLnTx/>
              <a:uFillTx/>
              <a:latin typeface="Arial" pitchFamily="34" charset="0"/>
              <a:cs typeface="Arial" pitchFamily="34" charset="0"/>
            </a:endParaRPr>
          </a:p>
          <a:p>
            <a:pPr marL="0" marR="0" lvl="0" indent="0" algn="l" defTabSz="914400" rtl="0" eaLnBrk="1" fontAlgn="auto" latinLnBrk="0" hangingPunct="1">
              <a:lnSpc>
                <a:spcPct val="120000"/>
              </a:lnSpc>
              <a:buClrTx/>
              <a:buSzTx/>
              <a:buFont typeface="Arial"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Arial" pitchFamily="34" charset="0"/>
              <a:cs typeface="Arial" pitchFamily="34" charset="0"/>
            </a:endParaRPr>
          </a:p>
        </p:txBody>
      </p:sp>
      <p:sp>
        <p:nvSpPr>
          <p:cNvPr id="11"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906558" y="2261645"/>
            <a:ext cx="1928324" cy="229629"/>
          </a:xfrm>
          <a:prstGeom prst="rect">
            <a:avLst/>
          </a:prstGeom>
        </p:spPr>
        <p:txBody>
          <a:bodyPr vert="horz" lIns="0" tIns="0" rIns="0" bIns="0" rtlCol="0">
            <a:noAutofit/>
          </a:bodyPr>
          <a:lstStyle/>
          <a:p>
            <a:pPr lvl="0">
              <a:lnSpc>
                <a:spcPct val="95000"/>
              </a:lnSpc>
              <a:defRPr/>
            </a:pPr>
            <a:r>
              <a:rPr lang="en-US" sz="1600" b="1" dirty="0" smtClean="0">
                <a:solidFill>
                  <a:srgbClr val="0070C0"/>
                </a:solidFill>
              </a:rPr>
              <a:t>Decision </a:t>
            </a:r>
            <a:r>
              <a:rPr lang="en-US" sz="1600" b="1" dirty="0" smtClean="0">
                <a:solidFill>
                  <a:srgbClr val="FF0000"/>
                </a:solidFill>
              </a:rPr>
              <a:t>Selection</a:t>
            </a:r>
            <a:endParaRPr lang="en-US" sz="1600" dirty="0" smtClean="0">
              <a:solidFill>
                <a:srgbClr val="FF0000"/>
              </a:solidFill>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buFont typeface="Arial" pitchFamily="34" charset="0"/>
              <a:buChar char="•"/>
              <a:defRPr/>
            </a:pPr>
            <a:endParaRPr lang="en-US" sz="1100" baseline="0" dirty="0" smtClean="0">
              <a:solidFill>
                <a:schemeClr val="tx2"/>
              </a:solidFill>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chemeClr val="tx2"/>
              </a:solidFill>
              <a:effectLst/>
              <a:uLnTx/>
              <a:uFillTx/>
              <a:latin typeface="+mn-lt"/>
              <a:ea typeface="+mn-ea"/>
              <a:cs typeface="+mn-cs"/>
            </a:endParaRPr>
          </a:p>
        </p:txBody>
      </p:sp>
      <p:sp>
        <p:nvSpPr>
          <p:cNvPr id="12"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809863" y="2208771"/>
            <a:ext cx="2139819" cy="229629"/>
          </a:xfrm>
          <a:prstGeom prst="rect">
            <a:avLst/>
          </a:prstGeom>
        </p:spPr>
        <p:txBody>
          <a:bodyPr vert="horz" lIns="0" tIns="0" rIns="0" bIns="0" rtlCol="0">
            <a:noAutofit/>
          </a:bodyPr>
          <a:lstStyle/>
          <a:p>
            <a:pPr lvl="0">
              <a:lnSpc>
                <a:spcPct val="95000"/>
              </a:lnSpc>
              <a:defRPr/>
            </a:pPr>
            <a:r>
              <a:rPr lang="en-US" sz="1600" b="1" dirty="0" smtClean="0">
                <a:solidFill>
                  <a:srgbClr val="0070C0"/>
                </a:solidFill>
              </a:rPr>
              <a:t>Decision </a:t>
            </a:r>
            <a:r>
              <a:rPr lang="en-US" sz="1600" b="1" dirty="0" smtClean="0">
                <a:solidFill>
                  <a:srgbClr val="FF0000"/>
                </a:solidFill>
              </a:rPr>
              <a:t>Application</a:t>
            </a:r>
            <a:endParaRPr lang="en-US" sz="1600" dirty="0" smtClean="0">
              <a:solidFill>
                <a:srgbClr val="FF0000"/>
              </a:solidFill>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buFont typeface="Arial" pitchFamily="34" charset="0"/>
              <a:buChar char="•"/>
              <a:defRPr/>
            </a:pPr>
            <a:endParaRPr lang="en-US" sz="1100" baseline="0" dirty="0" smtClean="0">
              <a:solidFill>
                <a:schemeClr val="tx2"/>
              </a:solidFill>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chemeClr val="tx2"/>
              </a:solidFill>
              <a:effectLst/>
              <a:uLnTx/>
              <a:uFillTx/>
              <a:latin typeface="+mn-lt"/>
              <a:ea typeface="+mn-ea"/>
              <a:cs typeface="+mn-cs"/>
            </a:endParaRPr>
          </a:p>
        </p:txBody>
      </p:sp>
      <p:sp>
        <p:nvSpPr>
          <p:cNvPr id="1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603383" y="2264754"/>
            <a:ext cx="637588" cy="229629"/>
          </a:xfrm>
          <a:prstGeom prst="rect">
            <a:avLst/>
          </a:prstGeom>
        </p:spPr>
        <p:txBody>
          <a:bodyPr vert="horz" lIns="0" tIns="0" rIns="0" bIns="0" rtlCol="0">
            <a:noAutofit/>
          </a:bodyPr>
          <a:lstStyle/>
          <a:p>
            <a:pPr lvl="0">
              <a:lnSpc>
                <a:spcPct val="95000"/>
              </a:lnSpc>
              <a:defRPr/>
            </a:pPr>
            <a:r>
              <a:rPr lang="en-US" sz="1600" b="1" dirty="0" smtClean="0">
                <a:solidFill>
                  <a:srgbClr val="0070C0"/>
                </a:solidFill>
              </a:rPr>
              <a:t>Input</a:t>
            </a:r>
            <a:endParaRPr lang="en-US" sz="1600" dirty="0" smtClean="0">
              <a:solidFill>
                <a:srgbClr val="0070C0"/>
              </a:solidFill>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buFont typeface="Arial" pitchFamily="34" charset="0"/>
              <a:buChar char="•"/>
              <a:defRPr/>
            </a:pPr>
            <a:endParaRPr lang="en-US" sz="1100" baseline="0" dirty="0" smtClean="0">
              <a:solidFill>
                <a:schemeClr val="tx2"/>
              </a:solidFill>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chemeClr val="tx2"/>
              </a:solidFill>
              <a:effectLst/>
              <a:uLnTx/>
              <a:uFillTx/>
              <a:latin typeface="+mn-lt"/>
              <a:ea typeface="+mn-ea"/>
              <a:cs typeface="+mn-cs"/>
            </a:endParaRPr>
          </a:p>
        </p:txBody>
      </p:sp>
      <p:sp>
        <p:nvSpPr>
          <p:cNvPr id="15"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8080314" y="2221211"/>
            <a:ext cx="765106" cy="229629"/>
          </a:xfrm>
          <a:prstGeom prst="rect">
            <a:avLst/>
          </a:prstGeom>
        </p:spPr>
        <p:txBody>
          <a:bodyPr vert="horz" lIns="0" tIns="0" rIns="0" bIns="0" rtlCol="0">
            <a:noAutofit/>
          </a:bodyPr>
          <a:lstStyle/>
          <a:p>
            <a:pPr lvl="0">
              <a:lnSpc>
                <a:spcPct val="95000"/>
              </a:lnSpc>
              <a:defRPr/>
            </a:pPr>
            <a:r>
              <a:rPr lang="en-US" sz="1600" b="1" dirty="0" smtClean="0">
                <a:solidFill>
                  <a:srgbClr val="0070C0"/>
                </a:solidFill>
              </a:rPr>
              <a:t>Output</a:t>
            </a:r>
            <a:endParaRPr lang="en-US" sz="1600" dirty="0" smtClean="0">
              <a:solidFill>
                <a:srgbClr val="0070C0"/>
              </a:solidFill>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buFont typeface="Arial" pitchFamily="34" charset="0"/>
              <a:buChar char="•"/>
              <a:defRPr/>
            </a:pPr>
            <a:endParaRPr lang="en-US" sz="1100" baseline="0" dirty="0" smtClean="0">
              <a:solidFill>
                <a:schemeClr val="tx2"/>
              </a:solidFill>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chemeClr val="tx2"/>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xmlns="" val="29981752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0BF908-D337-4124-B475-D825EF7C7711}"/>
              </a:ext>
            </a:extLst>
          </p:cNvPr>
          <p:cNvSpPr>
            <a:spLocks noGrp="1"/>
          </p:cNvSpPr>
          <p:nvPr>
            <p:ph type="title"/>
          </p:nvPr>
        </p:nvSpPr>
        <p:spPr>
          <a:xfrm>
            <a:off x="495300" y="410546"/>
            <a:ext cx="8132885" cy="663511"/>
          </a:xfrm>
        </p:spPr>
        <p:txBody>
          <a:bodyPr/>
          <a:lstStyle/>
          <a:p>
            <a:r>
              <a:rPr lang="en-US" dirty="0" smtClean="0"/>
              <a:t>Deep Dive: SOAR Cognitive Architecture</a:t>
            </a:r>
            <a:endParaRPr lang="en-US" dirty="0"/>
          </a:p>
        </p:txBody>
      </p:sp>
      <p:sp>
        <p:nvSpPr>
          <p:cNvPr id="22" name="Footer Placeholder 21"/>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4" name="Slide Number Placeholder 3"/>
          <p:cNvSpPr>
            <a:spLocks noGrp="1"/>
          </p:cNvSpPr>
          <p:nvPr>
            <p:ph type="sldNum" sz="quarter" idx="12"/>
          </p:nvPr>
        </p:nvSpPr>
        <p:spPr/>
        <p:txBody>
          <a:bodyPr/>
          <a:lstStyle/>
          <a:p>
            <a:fld id="{3310D8EA-3107-4873-B9AB-DD7D3E79053A}" type="slidenum">
              <a:rPr lang="en-US" smtClean="0"/>
              <a:pPr/>
              <a:t>12</a:t>
            </a:fld>
            <a:endParaRPr lang="en-US"/>
          </a:p>
        </p:txBody>
      </p:sp>
      <p:sp>
        <p:nvSpPr>
          <p:cNvPr id="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99347" y="1153773"/>
            <a:ext cx="4433909" cy="824317"/>
          </a:xfrm>
          <a:prstGeom prst="rect">
            <a:avLst/>
          </a:prstGeom>
        </p:spPr>
        <p:txBody>
          <a:bodyPr vert="horz" lIns="0" tIns="0" rIns="0" bIns="0" rtlCol="0">
            <a:noAutofit/>
          </a:bodyPr>
          <a:lstStyle/>
          <a:p>
            <a:pPr lvl="0">
              <a:lnSpc>
                <a:spcPct val="95000"/>
              </a:lnSpc>
              <a:defRPr/>
            </a:pPr>
            <a:r>
              <a:rPr lang="en-US" sz="2800" dirty="0" smtClean="0">
                <a:solidFill>
                  <a:schemeClr val="tx2"/>
                </a:solidFill>
              </a:rPr>
              <a:t> </a:t>
            </a:r>
            <a:r>
              <a:rPr lang="en-US" sz="2800" b="1" dirty="0" smtClean="0">
                <a:solidFill>
                  <a:schemeClr val="tx2"/>
                </a:solidFill>
              </a:rPr>
              <a:t>Working Memory</a:t>
            </a:r>
            <a:r>
              <a:rPr lang="en-US" sz="2800" dirty="0" smtClean="0">
                <a:solidFill>
                  <a:schemeClr val="tx2"/>
                </a:solidFill>
              </a:rPr>
              <a:t>: </a:t>
            </a:r>
          </a:p>
          <a:p>
            <a:pPr lvl="1">
              <a:lnSpc>
                <a:spcPct val="95000"/>
              </a:lnSpc>
              <a:buFont typeface="Arial" pitchFamily="34" charset="0"/>
              <a:buChar char="•"/>
              <a:defRPr/>
            </a:pPr>
            <a:r>
              <a:rPr lang="en-US" dirty="0" smtClean="0">
                <a:solidFill>
                  <a:schemeClr val="tx2"/>
                </a:solidFill>
              </a:rPr>
              <a:t> (</a:t>
            </a:r>
            <a:r>
              <a:rPr lang="en-US" dirty="0" smtClean="0">
                <a:solidFill>
                  <a:srgbClr val="0070C0"/>
                </a:solidFill>
              </a:rPr>
              <a:t>How agents "</a:t>
            </a:r>
            <a:r>
              <a:rPr lang="en-US" dirty="0" smtClean="0">
                <a:solidFill>
                  <a:srgbClr val="FF0000"/>
                </a:solidFill>
              </a:rPr>
              <a:t>think</a:t>
            </a:r>
            <a:r>
              <a:rPr lang="en-US" dirty="0" smtClean="0">
                <a:solidFill>
                  <a:srgbClr val="0070C0"/>
                </a:solidFill>
              </a:rPr>
              <a:t>" and "</a:t>
            </a:r>
            <a:r>
              <a:rPr lang="en-US" dirty="0" smtClean="0">
                <a:solidFill>
                  <a:srgbClr val="FF0000"/>
                </a:solidFill>
              </a:rPr>
              <a:t>behave</a:t>
            </a:r>
            <a:r>
              <a:rPr lang="en-US" dirty="0" smtClean="0">
                <a:solidFill>
                  <a:srgbClr val="0070C0"/>
                </a:solidFill>
              </a:rPr>
              <a:t>"</a:t>
            </a:r>
            <a:r>
              <a:rPr lang="en-US" dirty="0" smtClean="0">
                <a:solidFill>
                  <a:schemeClr val="tx2"/>
                </a:solidFill>
              </a:rPr>
              <a:t>)</a:t>
            </a:r>
            <a:endParaRPr lang="en-US" sz="1400" i="1" dirty="0" smtClean="0">
              <a:solidFill>
                <a:schemeClr val="tx2"/>
              </a:solidFill>
            </a:endParaRPr>
          </a:p>
          <a:p>
            <a:pPr lvl="0">
              <a:lnSpc>
                <a:spcPct val="95000"/>
              </a:lnSpc>
              <a:defRPr/>
            </a:pPr>
            <a:endParaRPr lang="en-US" sz="1400" dirty="0" smtClean="0">
              <a:solidFill>
                <a:schemeClr val="tx2"/>
              </a:solidFill>
            </a:endParaRPr>
          </a:p>
          <a:p>
            <a:pPr>
              <a:lnSpc>
                <a:spcPct val="95000"/>
              </a:lnSpc>
              <a:defRPr/>
            </a:pPr>
            <a:endParaRPr lang="en-US" sz="1400" i="1" dirty="0" smtClean="0">
              <a:solidFill>
                <a:schemeClr val="tx2"/>
              </a:solidFill>
            </a:endParaRPr>
          </a:p>
          <a:p>
            <a:pPr>
              <a:lnSpc>
                <a:spcPct val="95000"/>
              </a:lnSpc>
              <a:defRPr/>
            </a:pPr>
            <a:endParaRPr lang="en-US" sz="1600" dirty="0" smtClean="0">
              <a:solidFill>
                <a:schemeClr val="tx2"/>
              </a:solidFill>
            </a:endParaRPr>
          </a:p>
          <a:p>
            <a:pPr lvl="0">
              <a:lnSpc>
                <a:spcPct val="95000"/>
              </a:lnSpc>
              <a:defRPr/>
            </a:pPr>
            <a:endParaRPr kumimoji="0" lang="en-US" sz="1600" b="0" i="0" u="none" strike="noStrike" kern="1200" cap="none" spc="0" normalizeH="0" baseline="0" noProof="0" dirty="0" smtClean="0">
              <a:ln>
                <a:noFill/>
              </a:ln>
              <a:solidFill>
                <a:schemeClr val="tx2"/>
              </a:solidFill>
              <a:effectLst/>
              <a:uLnTx/>
              <a:uFillTx/>
              <a:latin typeface="+mn-lt"/>
              <a:ea typeface="+mn-ea"/>
              <a:cs typeface="+mn-cs"/>
            </a:endParaRPr>
          </a:p>
          <a:p>
            <a:pPr lvl="0">
              <a:lnSpc>
                <a:spcPct val="95000"/>
              </a:lnSpc>
              <a:defRPr/>
            </a:pPr>
            <a:endParaRPr lang="en-US" sz="1600" dirty="0" smtClean="0">
              <a:solidFill>
                <a:schemeClr val="tx2"/>
              </a:solidFill>
            </a:endParaRPr>
          </a:p>
          <a:p>
            <a:pPr lvl="0">
              <a:lnSpc>
                <a:spcPct val="95000"/>
              </a:lnSpc>
              <a:defRPr/>
            </a:pPr>
            <a:endParaRPr kumimoji="0" lang="en-US" sz="10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p:txBody>
      </p:sp>
      <p:sp>
        <p:nvSpPr>
          <p:cNvPr id="9"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8733453" y="1446245"/>
            <a:ext cx="3287486" cy="2174034"/>
          </a:xfrm>
          <a:prstGeom prst="rect">
            <a:avLst/>
          </a:prstGeom>
          <a:solidFill>
            <a:schemeClr val="accent1">
              <a:alpha val="10000"/>
            </a:schemeClr>
          </a:solidFill>
        </p:spPr>
        <p:txBody>
          <a:bodyPr vert="horz" lIns="0" tIns="0" rIns="0" bIns="0" rtlCol="0">
            <a:noAutofit/>
          </a:bodyPr>
          <a:lstStyle/>
          <a:p>
            <a:pPr lvl="0" algn="ctr">
              <a:lnSpc>
                <a:spcPct val="95000"/>
              </a:lnSpc>
              <a:defRPr/>
            </a:pPr>
            <a:r>
              <a:rPr lang="en-US" sz="1100" b="1" dirty="0" smtClean="0">
                <a:solidFill>
                  <a:srgbClr val="000000"/>
                </a:solidFill>
              </a:rPr>
              <a:t>THEORY</a:t>
            </a:r>
            <a:endParaRPr lang="en-US" sz="1100" b="1" dirty="0" smtClean="0">
              <a:solidFill>
                <a:schemeClr val="tx2"/>
              </a:solidFill>
            </a:endParaRPr>
          </a:p>
          <a:p>
            <a:pPr lvl="0">
              <a:lnSpc>
                <a:spcPct val="95000"/>
              </a:lnSpc>
              <a:defRPr/>
            </a:pPr>
            <a:endParaRPr lang="en-US" sz="1100" dirty="0" smtClean="0">
              <a:solidFill>
                <a:schemeClr val="tx2"/>
              </a:solidFill>
            </a:endParaRPr>
          </a:p>
          <a:p>
            <a:pPr lvl="0">
              <a:lnSpc>
                <a:spcPct val="95000"/>
              </a:lnSpc>
              <a:buFont typeface="Arial" pitchFamily="34" charset="0"/>
              <a:buChar char="•"/>
              <a:defRPr/>
            </a:pPr>
            <a:r>
              <a:rPr lang="en-US" sz="1100" dirty="0" smtClean="0">
                <a:solidFill>
                  <a:schemeClr val="tx2"/>
                </a:solidFill>
              </a:rPr>
              <a:t> Working memory is a foundational / theoretical concept central to cognitive science - </a:t>
            </a:r>
            <a:r>
              <a:rPr lang="en-US" sz="1100" b="1" dirty="0" smtClean="0">
                <a:solidFill>
                  <a:srgbClr val="FF0000"/>
                </a:solidFill>
              </a:rPr>
              <a:t>defined</a:t>
            </a:r>
            <a:r>
              <a:rPr lang="en-US" sz="1100" dirty="0" smtClean="0">
                <a:solidFill>
                  <a:schemeClr val="tx2"/>
                </a:solidFill>
              </a:rPr>
              <a:t> as </a:t>
            </a:r>
            <a:r>
              <a:rPr lang="en-US" sz="1100" i="1" dirty="0" smtClean="0">
                <a:solidFill>
                  <a:srgbClr val="0070C0"/>
                </a:solidFill>
              </a:rPr>
              <a:t>the ability to maintain and manipulate information over short periods of time</a:t>
            </a:r>
            <a:r>
              <a:rPr lang="en-US" sz="1100" dirty="0" smtClean="0">
                <a:solidFill>
                  <a:schemeClr val="tx2"/>
                </a:solidFill>
              </a:rPr>
              <a:t>.</a:t>
            </a:r>
          </a:p>
          <a:p>
            <a:pPr lvl="0">
              <a:lnSpc>
                <a:spcPct val="95000"/>
              </a:lnSpc>
              <a:defRPr/>
            </a:pPr>
            <a:endParaRPr lang="en-US" sz="1100" dirty="0" smtClean="0">
              <a:solidFill>
                <a:schemeClr val="tx2"/>
              </a:solidFill>
            </a:endParaRPr>
          </a:p>
          <a:p>
            <a:pPr lvl="0">
              <a:lnSpc>
                <a:spcPct val="95000"/>
              </a:lnSpc>
              <a:defRPr/>
            </a:pPr>
            <a:endParaRPr lang="en-US" sz="1100" dirty="0" smtClean="0">
              <a:solidFill>
                <a:schemeClr val="tx2"/>
              </a:solidFill>
            </a:endParaRPr>
          </a:p>
          <a:p>
            <a:pPr lvl="0">
              <a:lnSpc>
                <a:spcPct val="95000"/>
              </a:lnSpc>
              <a:buFont typeface="Arial" pitchFamily="34" charset="0"/>
              <a:buChar char="•"/>
              <a:defRPr/>
            </a:pPr>
            <a:r>
              <a:rPr lang="en-US" sz="1100" dirty="0" smtClean="0">
                <a:solidFill>
                  <a:schemeClr val="tx2"/>
                </a:solidFill>
              </a:rPr>
              <a:t> </a:t>
            </a:r>
            <a:r>
              <a:rPr lang="en-US" sz="1100" i="1" dirty="0" smtClean="0">
                <a:solidFill>
                  <a:srgbClr val="0070C0"/>
                </a:solidFill>
              </a:rPr>
              <a:t>Working memory is important for reasoning</a:t>
            </a:r>
            <a:r>
              <a:rPr lang="en-US" sz="1100" dirty="0" smtClean="0">
                <a:solidFill>
                  <a:schemeClr val="tx2"/>
                </a:solidFill>
              </a:rPr>
              <a:t>, and the guidance of decision-making and behavior; </a:t>
            </a:r>
            <a:r>
              <a:rPr lang="en-US" sz="1100" dirty="0" smtClean="0"/>
              <a:t> facilitates planning, comprehension, and problem-solving.</a:t>
            </a: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buFont typeface="Arial" pitchFamily="34" charset="0"/>
              <a:buChar char="•"/>
              <a:defRPr/>
            </a:pPr>
            <a:endParaRPr lang="en-US" sz="1100" baseline="0" dirty="0" smtClean="0">
              <a:solidFill>
                <a:schemeClr val="tx2"/>
              </a:solidFill>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chemeClr val="tx2"/>
              </a:solidFill>
              <a:effectLst/>
              <a:uLnTx/>
              <a:uFillTx/>
              <a:latin typeface="+mn-lt"/>
              <a:ea typeface="+mn-ea"/>
              <a:cs typeface="+mn-cs"/>
            </a:endParaRPr>
          </a:p>
        </p:txBody>
      </p:sp>
      <p:sp>
        <p:nvSpPr>
          <p:cNvPr id="10" name="Rectangle 9"/>
          <p:cNvSpPr/>
          <p:nvPr/>
        </p:nvSpPr>
        <p:spPr>
          <a:xfrm>
            <a:off x="5430416" y="4469363"/>
            <a:ext cx="4329405" cy="1969770"/>
          </a:xfrm>
          <a:prstGeom prst="rect">
            <a:avLst/>
          </a:prstGeom>
          <a:solidFill>
            <a:schemeClr val="accent1">
              <a:alpha val="10000"/>
            </a:schemeClr>
          </a:solidFill>
        </p:spPr>
        <p:txBody>
          <a:bodyPr wrap="square">
            <a:spAutoFit/>
          </a:bodyPr>
          <a:lstStyle/>
          <a:p>
            <a:pPr lvl="0"/>
            <a:r>
              <a:rPr lang="en-US" sz="1100" dirty="0" smtClean="0">
                <a:solidFill>
                  <a:schemeClr val="tx2"/>
                </a:solidFill>
              </a:rPr>
              <a:t> </a:t>
            </a:r>
            <a:r>
              <a:rPr lang="en-US" sz="1000" b="1" dirty="0" smtClean="0">
                <a:solidFill>
                  <a:srgbClr val="FF0000"/>
                </a:solidFill>
              </a:rPr>
              <a:t>Example(s): </a:t>
            </a:r>
          </a:p>
          <a:p>
            <a:endParaRPr lang="en-US" sz="1000" dirty="0" smtClean="0"/>
          </a:p>
          <a:p>
            <a:pPr>
              <a:buFont typeface="Arial" pitchFamily="34" charset="0"/>
              <a:buChar char="•"/>
            </a:pPr>
            <a:r>
              <a:rPr lang="en-US" sz="1000" dirty="0" smtClean="0"/>
              <a:t> When we try to </a:t>
            </a:r>
            <a:r>
              <a:rPr lang="en-US" sz="1000" b="1" dirty="0" smtClean="0"/>
              <a:t>remember a recipe </a:t>
            </a:r>
            <a:r>
              <a:rPr lang="en-US" sz="1000" dirty="0" smtClean="0"/>
              <a:t>before writing it down.</a:t>
            </a:r>
          </a:p>
          <a:p>
            <a:r>
              <a:rPr lang="en-US" sz="1000" dirty="0" smtClean="0"/>
              <a:t> </a:t>
            </a:r>
          </a:p>
          <a:p>
            <a:pPr>
              <a:buFont typeface="Arial" pitchFamily="34" charset="0"/>
              <a:buChar char="•"/>
            </a:pPr>
            <a:r>
              <a:rPr lang="en-US" sz="1000" dirty="0" smtClean="0"/>
              <a:t> When we </a:t>
            </a:r>
            <a:r>
              <a:rPr lang="en-US" sz="1000" b="1" dirty="0" smtClean="0"/>
              <a:t>do mental calculations </a:t>
            </a:r>
            <a:r>
              <a:rPr lang="en-US" sz="1000" dirty="0" smtClean="0"/>
              <a:t>to see if we have enough raw ingredients to complete a menu.</a:t>
            </a:r>
          </a:p>
          <a:p>
            <a:pPr>
              <a:buFont typeface="Arial" pitchFamily="34" charset="0"/>
              <a:buChar char="•"/>
            </a:pPr>
            <a:endParaRPr lang="en-US" sz="1000" dirty="0" smtClean="0"/>
          </a:p>
          <a:p>
            <a:pPr>
              <a:buFont typeface="Arial" pitchFamily="34" charset="0"/>
              <a:buChar char="•"/>
            </a:pPr>
            <a:r>
              <a:rPr lang="en-US" sz="1000" dirty="0" smtClean="0"/>
              <a:t> When we take notes at  cooking school: we need to </a:t>
            </a:r>
            <a:r>
              <a:rPr lang="en-US" sz="1000" b="1" dirty="0" smtClean="0"/>
              <a:t>remember what the instructor said </a:t>
            </a:r>
            <a:r>
              <a:rPr lang="en-US" sz="1000" dirty="0" smtClean="0"/>
              <a:t>so that we can write it down in our own words. </a:t>
            </a:r>
          </a:p>
          <a:p>
            <a:pPr>
              <a:buFont typeface="Arial" pitchFamily="34" charset="0"/>
              <a:buChar char="•"/>
            </a:pPr>
            <a:endParaRPr lang="en-US" sz="1000" dirty="0" smtClean="0"/>
          </a:p>
          <a:p>
            <a:pPr>
              <a:buFont typeface="Arial" pitchFamily="34" charset="0"/>
              <a:buChar char="•"/>
            </a:pPr>
            <a:r>
              <a:rPr lang="en-US" sz="1000" dirty="0" smtClean="0"/>
              <a:t> When we do </a:t>
            </a:r>
            <a:r>
              <a:rPr lang="en-US" sz="1000" b="1" dirty="0" smtClean="0"/>
              <a:t>mental math </a:t>
            </a:r>
            <a:r>
              <a:rPr lang="en-US" sz="1000" dirty="0" smtClean="0"/>
              <a:t>in the supermarket to see if we have enough money to pay</a:t>
            </a:r>
            <a:r>
              <a:rPr lang="en-US" sz="1100" dirty="0" smtClean="0"/>
              <a:t>.</a:t>
            </a:r>
            <a:endParaRPr lang="en-US" sz="1100" dirty="0"/>
          </a:p>
        </p:txBody>
      </p:sp>
      <p:pic>
        <p:nvPicPr>
          <p:cNvPr id="11" name="Picture 3"/>
          <p:cNvPicPr>
            <a:picLocks noChangeAspect="1" noChangeArrowheads="1"/>
          </p:cNvPicPr>
          <p:nvPr/>
        </p:nvPicPr>
        <p:blipFill>
          <a:blip r:embed="rId3" cstate="print"/>
          <a:srcRect/>
          <a:stretch>
            <a:fillRect/>
          </a:stretch>
        </p:blipFill>
        <p:spPr bwMode="auto">
          <a:xfrm>
            <a:off x="5362947" y="1912775"/>
            <a:ext cx="3095771" cy="2468878"/>
          </a:xfrm>
          <a:prstGeom prst="rect">
            <a:avLst/>
          </a:prstGeom>
          <a:noFill/>
          <a:ln w="9525">
            <a:noFill/>
            <a:miter lim="800000"/>
            <a:headEnd/>
            <a:tailEnd/>
          </a:ln>
        </p:spPr>
      </p:pic>
      <p:sp>
        <p:nvSpPr>
          <p:cNvPr id="12"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965375" y="1505865"/>
            <a:ext cx="1685727" cy="313605"/>
          </a:xfrm>
          <a:prstGeom prst="rect">
            <a:avLst/>
          </a:prstGeom>
        </p:spPr>
        <p:txBody>
          <a:bodyPr vert="horz" lIns="0" tIns="0" rIns="0" bIns="0" rtlCol="0">
            <a:noAutofit/>
          </a:bodyPr>
          <a:lstStyle/>
          <a:p>
            <a:pPr lvl="0">
              <a:lnSpc>
                <a:spcPct val="95000"/>
              </a:lnSpc>
              <a:defRPr/>
            </a:pPr>
            <a:r>
              <a:rPr lang="en-US" sz="1600" b="1" dirty="0" smtClean="0">
                <a:solidFill>
                  <a:srgbClr val="000000"/>
                </a:solidFill>
              </a:rPr>
              <a:t>Dinner Example</a:t>
            </a:r>
            <a:endParaRPr lang="en-US" sz="1600" dirty="0" smtClean="0">
              <a:solidFill>
                <a:srgbClr val="000000"/>
              </a:solidFill>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buFont typeface="Arial" pitchFamily="34" charset="0"/>
              <a:buChar char="•"/>
              <a:defRPr/>
            </a:pPr>
            <a:endParaRPr lang="en-US" sz="1100" baseline="0" dirty="0" smtClean="0">
              <a:solidFill>
                <a:schemeClr val="tx2"/>
              </a:solidFill>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chemeClr val="tx2"/>
              </a:solidFill>
              <a:effectLst/>
              <a:uLnTx/>
              <a:uFillTx/>
              <a:latin typeface="+mn-lt"/>
              <a:ea typeface="+mn-ea"/>
              <a:cs typeface="+mn-cs"/>
            </a:endParaRPr>
          </a:p>
        </p:txBody>
      </p:sp>
      <p:pic>
        <p:nvPicPr>
          <p:cNvPr id="1026" name="Picture 2"/>
          <p:cNvPicPr>
            <a:picLocks noChangeAspect="1" noChangeArrowheads="1"/>
          </p:cNvPicPr>
          <p:nvPr/>
        </p:nvPicPr>
        <p:blipFill>
          <a:blip r:embed="rId4" cstate="print"/>
          <a:srcRect/>
          <a:stretch>
            <a:fillRect/>
          </a:stretch>
        </p:blipFill>
        <p:spPr bwMode="auto">
          <a:xfrm>
            <a:off x="167949" y="2218233"/>
            <a:ext cx="5178492" cy="4032927"/>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xmlns="" val="29981752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0BF908-D337-4124-B475-D825EF7C7711}"/>
              </a:ext>
            </a:extLst>
          </p:cNvPr>
          <p:cNvSpPr>
            <a:spLocks noGrp="1"/>
          </p:cNvSpPr>
          <p:nvPr>
            <p:ph type="title"/>
          </p:nvPr>
        </p:nvSpPr>
        <p:spPr>
          <a:xfrm>
            <a:off x="495300" y="410546"/>
            <a:ext cx="8132885" cy="663511"/>
          </a:xfrm>
        </p:spPr>
        <p:txBody>
          <a:bodyPr/>
          <a:lstStyle/>
          <a:p>
            <a:r>
              <a:rPr lang="en-US" dirty="0" smtClean="0"/>
              <a:t>Deep Dive: SOAR Cognitive Architecture</a:t>
            </a:r>
            <a:endParaRPr lang="en-US" dirty="0"/>
          </a:p>
        </p:txBody>
      </p:sp>
      <p:sp>
        <p:nvSpPr>
          <p:cNvPr id="22" name="Footer Placeholder 21"/>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4" name="Slide Number Placeholder 3"/>
          <p:cNvSpPr>
            <a:spLocks noGrp="1"/>
          </p:cNvSpPr>
          <p:nvPr>
            <p:ph type="sldNum" sz="quarter" idx="12"/>
          </p:nvPr>
        </p:nvSpPr>
        <p:spPr/>
        <p:txBody>
          <a:bodyPr/>
          <a:lstStyle/>
          <a:p>
            <a:fld id="{3310D8EA-3107-4873-B9AB-DD7D3E79053A}" type="slidenum">
              <a:rPr lang="en-US" smtClean="0"/>
              <a:pPr/>
              <a:t>13</a:t>
            </a:fld>
            <a:endParaRPr lang="en-US"/>
          </a:p>
        </p:txBody>
      </p:sp>
      <p:sp>
        <p:nvSpPr>
          <p:cNvPr id="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52694" y="1135112"/>
            <a:ext cx="4657845" cy="805655"/>
          </a:xfrm>
          <a:prstGeom prst="rect">
            <a:avLst/>
          </a:prstGeom>
        </p:spPr>
        <p:txBody>
          <a:bodyPr vert="horz" lIns="0" tIns="0" rIns="0" bIns="0" rtlCol="0">
            <a:noAutofit/>
          </a:bodyPr>
          <a:lstStyle/>
          <a:p>
            <a:pPr lvl="0">
              <a:lnSpc>
                <a:spcPct val="95000"/>
              </a:lnSpc>
              <a:defRPr/>
            </a:pPr>
            <a:r>
              <a:rPr lang="en-US" sz="2800" dirty="0" smtClean="0">
                <a:solidFill>
                  <a:schemeClr val="tx2"/>
                </a:solidFill>
              </a:rPr>
              <a:t> </a:t>
            </a:r>
            <a:r>
              <a:rPr lang="en-US" sz="2800" b="1" dirty="0" smtClean="0">
                <a:solidFill>
                  <a:schemeClr val="tx2"/>
                </a:solidFill>
              </a:rPr>
              <a:t>Impasses and </a:t>
            </a:r>
            <a:r>
              <a:rPr lang="en-US" sz="2800" b="1" dirty="0" err="1" smtClean="0">
                <a:solidFill>
                  <a:schemeClr val="tx2"/>
                </a:solidFill>
              </a:rPr>
              <a:t>Substates</a:t>
            </a:r>
            <a:r>
              <a:rPr lang="en-US" sz="2800" b="1" dirty="0" smtClean="0">
                <a:solidFill>
                  <a:schemeClr val="tx2"/>
                </a:solidFill>
              </a:rPr>
              <a:t> </a:t>
            </a:r>
            <a:r>
              <a:rPr lang="en-US" sz="2800" dirty="0" smtClean="0">
                <a:solidFill>
                  <a:schemeClr val="tx2"/>
                </a:solidFill>
              </a:rPr>
              <a:t>: </a:t>
            </a:r>
          </a:p>
          <a:p>
            <a:pPr lvl="1">
              <a:lnSpc>
                <a:spcPct val="95000"/>
              </a:lnSpc>
              <a:buFont typeface="Arial" pitchFamily="34" charset="0"/>
              <a:buChar char="•"/>
              <a:defRPr/>
            </a:pPr>
            <a:r>
              <a:rPr lang="en-US" sz="1400" dirty="0" smtClean="0">
                <a:solidFill>
                  <a:schemeClr val="tx2"/>
                </a:solidFill>
              </a:rPr>
              <a:t> </a:t>
            </a:r>
            <a:r>
              <a:rPr lang="en-US" dirty="0" smtClean="0">
                <a:solidFill>
                  <a:schemeClr val="tx2"/>
                </a:solidFill>
              </a:rPr>
              <a:t>(</a:t>
            </a:r>
            <a:r>
              <a:rPr lang="en-US" dirty="0" smtClean="0">
                <a:solidFill>
                  <a:srgbClr val="0070C0"/>
                </a:solidFill>
              </a:rPr>
              <a:t>When one “</a:t>
            </a:r>
            <a:r>
              <a:rPr lang="en-US" dirty="0" smtClean="0">
                <a:solidFill>
                  <a:srgbClr val="FF0000"/>
                </a:solidFill>
              </a:rPr>
              <a:t>can't decide</a:t>
            </a:r>
            <a:r>
              <a:rPr lang="en-US" dirty="0" smtClean="0">
                <a:solidFill>
                  <a:srgbClr val="0070C0"/>
                </a:solidFill>
              </a:rPr>
              <a:t>” what to do</a:t>
            </a:r>
            <a:r>
              <a:rPr lang="en-US" dirty="0" smtClean="0">
                <a:solidFill>
                  <a:schemeClr val="tx2"/>
                </a:solidFill>
              </a:rPr>
              <a:t>)</a:t>
            </a:r>
            <a:endParaRPr lang="en-US" i="1" dirty="0" smtClean="0">
              <a:solidFill>
                <a:schemeClr val="tx2"/>
              </a:solidFill>
            </a:endParaRPr>
          </a:p>
          <a:p>
            <a:pPr lvl="0">
              <a:lnSpc>
                <a:spcPct val="95000"/>
              </a:lnSpc>
              <a:defRPr/>
            </a:pPr>
            <a:endParaRPr lang="en-US" sz="1400" dirty="0" smtClean="0">
              <a:solidFill>
                <a:schemeClr val="tx2"/>
              </a:solidFill>
            </a:endParaRPr>
          </a:p>
          <a:p>
            <a:pPr>
              <a:lnSpc>
                <a:spcPct val="95000"/>
              </a:lnSpc>
              <a:defRPr/>
            </a:pPr>
            <a:endParaRPr lang="en-US" sz="1400" i="1" dirty="0" smtClean="0">
              <a:solidFill>
                <a:schemeClr val="tx2"/>
              </a:solidFill>
            </a:endParaRPr>
          </a:p>
          <a:p>
            <a:pPr>
              <a:lnSpc>
                <a:spcPct val="95000"/>
              </a:lnSpc>
              <a:defRPr/>
            </a:pPr>
            <a:endParaRPr lang="en-US" sz="1600" dirty="0" smtClean="0">
              <a:solidFill>
                <a:schemeClr val="tx2"/>
              </a:solidFill>
            </a:endParaRPr>
          </a:p>
          <a:p>
            <a:pPr lvl="0">
              <a:lnSpc>
                <a:spcPct val="95000"/>
              </a:lnSpc>
              <a:defRPr/>
            </a:pPr>
            <a:endParaRPr kumimoji="0" lang="en-US" sz="1600" b="0" i="0" u="none" strike="noStrike" kern="1200" cap="none" spc="0" normalizeH="0" baseline="0" noProof="0" dirty="0" smtClean="0">
              <a:ln>
                <a:noFill/>
              </a:ln>
              <a:solidFill>
                <a:schemeClr val="tx2"/>
              </a:solidFill>
              <a:effectLst/>
              <a:uLnTx/>
              <a:uFillTx/>
              <a:latin typeface="+mn-lt"/>
              <a:ea typeface="+mn-ea"/>
              <a:cs typeface="+mn-cs"/>
            </a:endParaRPr>
          </a:p>
          <a:p>
            <a:pPr lvl="0">
              <a:lnSpc>
                <a:spcPct val="95000"/>
              </a:lnSpc>
              <a:defRPr/>
            </a:pPr>
            <a:endParaRPr lang="en-US" sz="1600" dirty="0" smtClean="0">
              <a:solidFill>
                <a:schemeClr val="tx2"/>
              </a:solidFill>
            </a:endParaRPr>
          </a:p>
          <a:p>
            <a:pPr lvl="0">
              <a:lnSpc>
                <a:spcPct val="95000"/>
              </a:lnSpc>
              <a:defRPr/>
            </a:pPr>
            <a:endParaRPr kumimoji="0" lang="en-US" sz="10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p:txBody>
      </p:sp>
      <p:pic>
        <p:nvPicPr>
          <p:cNvPr id="8" name="Picture 2"/>
          <p:cNvPicPr>
            <a:picLocks noChangeAspect="1" noChangeArrowheads="1"/>
          </p:cNvPicPr>
          <p:nvPr/>
        </p:nvPicPr>
        <p:blipFill>
          <a:blip r:embed="rId3" cstate="print"/>
          <a:srcRect/>
          <a:stretch>
            <a:fillRect/>
          </a:stretch>
        </p:blipFill>
        <p:spPr bwMode="auto">
          <a:xfrm>
            <a:off x="167949" y="2218226"/>
            <a:ext cx="5178492" cy="4032927"/>
          </a:xfrm>
          <a:prstGeom prst="rect">
            <a:avLst/>
          </a:prstGeom>
          <a:noFill/>
          <a:ln w="9525">
            <a:noFill/>
            <a:miter lim="800000"/>
            <a:headEnd/>
            <a:tailEnd/>
          </a:ln>
        </p:spPr>
      </p:pic>
      <p:sp>
        <p:nvSpPr>
          <p:cNvPr id="1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8957386" y="1250191"/>
            <a:ext cx="2970245" cy="3377159"/>
          </a:xfrm>
          <a:prstGeom prst="rect">
            <a:avLst/>
          </a:prstGeom>
          <a:solidFill>
            <a:schemeClr val="accent1">
              <a:alpha val="10000"/>
            </a:schemeClr>
          </a:solidFill>
        </p:spPr>
        <p:txBody>
          <a:bodyPr vert="horz" lIns="0" tIns="0" rIns="0" bIns="0" rtlCol="0">
            <a:noAutofit/>
          </a:bodyPr>
          <a:lstStyle/>
          <a:p>
            <a:pPr lvl="0" algn="ctr">
              <a:lnSpc>
                <a:spcPct val="95000"/>
              </a:lnSpc>
              <a:defRPr/>
            </a:pPr>
            <a:r>
              <a:rPr lang="en-US" sz="1100" b="1" dirty="0" smtClean="0">
                <a:solidFill>
                  <a:schemeClr val="tx2"/>
                </a:solidFill>
              </a:rPr>
              <a:t>THEORY</a:t>
            </a:r>
          </a:p>
          <a:p>
            <a:pPr lvl="0">
              <a:lnSpc>
                <a:spcPct val="95000"/>
              </a:lnSpc>
              <a:defRPr/>
            </a:pPr>
            <a:r>
              <a:rPr lang="en-US" sz="1100" dirty="0" smtClean="0">
                <a:solidFill>
                  <a:schemeClr val="tx2"/>
                </a:solidFill>
              </a:rPr>
              <a:t> </a:t>
            </a:r>
          </a:p>
          <a:p>
            <a:pPr lvl="0">
              <a:lnSpc>
                <a:spcPct val="95000"/>
              </a:lnSpc>
              <a:buFont typeface="Arial" pitchFamily="34" charset="0"/>
              <a:buChar char="•"/>
              <a:defRPr/>
            </a:pPr>
            <a:r>
              <a:rPr lang="en-US" sz="1100" dirty="0" smtClean="0">
                <a:solidFill>
                  <a:schemeClr val="tx2"/>
                </a:solidFill>
              </a:rPr>
              <a:t> </a:t>
            </a:r>
            <a:r>
              <a:rPr lang="en-US" sz="1100" b="1" dirty="0" smtClean="0">
                <a:solidFill>
                  <a:schemeClr val="tx2"/>
                </a:solidFill>
              </a:rPr>
              <a:t>Human-level agents </a:t>
            </a:r>
            <a:r>
              <a:rPr lang="en-US" sz="1100" dirty="0" smtClean="0">
                <a:solidFill>
                  <a:schemeClr val="tx2"/>
                </a:solidFill>
              </a:rPr>
              <a:t>often encounter novel situations where the knowledge that they can directly recall is </a:t>
            </a:r>
            <a:r>
              <a:rPr lang="en-US" sz="1100" b="1" i="1" dirty="0" smtClean="0">
                <a:solidFill>
                  <a:srgbClr val="FF0000"/>
                </a:solidFill>
              </a:rPr>
              <a:t>incomplete</a:t>
            </a:r>
            <a:r>
              <a:rPr lang="en-US" sz="1100" dirty="0" smtClean="0">
                <a:solidFill>
                  <a:schemeClr val="tx2"/>
                </a:solidFill>
              </a:rPr>
              <a:t>, </a:t>
            </a:r>
            <a:r>
              <a:rPr lang="en-US" sz="1100" b="1" i="1" dirty="0" smtClean="0">
                <a:solidFill>
                  <a:srgbClr val="FF0000"/>
                </a:solidFill>
              </a:rPr>
              <a:t>uncertain</a:t>
            </a:r>
            <a:r>
              <a:rPr lang="en-US" sz="1100" dirty="0" smtClean="0">
                <a:solidFill>
                  <a:schemeClr val="tx2"/>
                </a:solidFill>
              </a:rPr>
              <a:t>, or </a:t>
            </a:r>
            <a:r>
              <a:rPr lang="en-US" sz="1100" b="1" i="1" dirty="0" smtClean="0">
                <a:solidFill>
                  <a:srgbClr val="FF0000"/>
                </a:solidFill>
              </a:rPr>
              <a:t>inconsistent</a:t>
            </a:r>
            <a:r>
              <a:rPr lang="en-US" sz="1100" dirty="0" smtClean="0">
                <a:solidFill>
                  <a:schemeClr val="tx2"/>
                </a:solidFill>
              </a:rPr>
              <a:t> – and </a:t>
            </a:r>
            <a:r>
              <a:rPr lang="en-US" sz="1100" dirty="0" smtClean="0">
                <a:solidFill>
                  <a:srgbClr val="0070C0"/>
                </a:solidFill>
              </a:rPr>
              <a:t>they unable to make progress</a:t>
            </a:r>
            <a:r>
              <a:rPr lang="en-US" sz="1100" dirty="0" smtClean="0">
                <a:solidFill>
                  <a:schemeClr val="tx2"/>
                </a:solidFill>
              </a:rPr>
              <a:t>.</a:t>
            </a:r>
          </a:p>
          <a:p>
            <a:pPr lvl="0">
              <a:lnSpc>
                <a:spcPct val="95000"/>
              </a:lnSpc>
              <a:buFont typeface="Arial" pitchFamily="34" charset="0"/>
              <a:buChar char="•"/>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buFont typeface="Arial" pitchFamily="34" charset="0"/>
              <a:buChar char="•"/>
              <a:defRPr/>
            </a:pPr>
            <a:r>
              <a:rPr lang="en-US" sz="1100" dirty="0" smtClean="0">
                <a:solidFill>
                  <a:schemeClr val="tx2"/>
                </a:solidFill>
              </a:rPr>
              <a:t> The rationale for this approach is straightforward - when knowledge</a:t>
            </a:r>
            <a:r>
              <a:rPr lang="en-US" sz="1100" b="1" dirty="0" smtClean="0">
                <a:solidFill>
                  <a:srgbClr val="FF0000"/>
                </a:solidFill>
              </a:rPr>
              <a:t> </a:t>
            </a:r>
            <a:r>
              <a:rPr lang="en-US" sz="1100" dirty="0" smtClean="0"/>
              <a:t>is</a:t>
            </a:r>
            <a:r>
              <a:rPr lang="en-US" sz="1100" b="1" dirty="0" smtClean="0">
                <a:solidFill>
                  <a:srgbClr val="FF0000"/>
                </a:solidFill>
              </a:rPr>
              <a:t> </a:t>
            </a:r>
            <a:r>
              <a:rPr lang="en-US" sz="1100" dirty="0" smtClean="0">
                <a:solidFill>
                  <a:schemeClr val="tx2"/>
                </a:solidFill>
              </a:rPr>
              <a:t>sufficient to make a decision, </a:t>
            </a:r>
            <a:r>
              <a:rPr lang="en-US" sz="1100" b="1" dirty="0" smtClean="0">
                <a:solidFill>
                  <a:schemeClr val="tx2"/>
                </a:solidFill>
              </a:rPr>
              <a:t>complex reasoning </a:t>
            </a:r>
            <a:r>
              <a:rPr lang="en-US" sz="1100" b="1" dirty="0" smtClean="0">
                <a:solidFill>
                  <a:srgbClr val="FF0000"/>
                </a:solidFill>
              </a:rPr>
              <a:t>isn't</a:t>
            </a:r>
            <a:r>
              <a:rPr lang="en-US" sz="1100" dirty="0" smtClean="0">
                <a:solidFill>
                  <a:schemeClr val="tx2"/>
                </a:solidFill>
              </a:rPr>
              <a:t> necessary</a:t>
            </a:r>
            <a:r>
              <a:rPr lang="en-US" sz="1100" i="1" dirty="0" smtClean="0">
                <a:solidFill>
                  <a:srgbClr val="0070C0"/>
                </a:solidFill>
              </a:rPr>
              <a:t>. </a:t>
            </a:r>
          </a:p>
          <a:p>
            <a:pPr lvl="0">
              <a:lnSpc>
                <a:spcPct val="95000"/>
              </a:lnSpc>
              <a:buFont typeface="Arial" pitchFamily="34" charset="0"/>
              <a:buChar char="•"/>
              <a:defRPr/>
            </a:pPr>
            <a:endParaRPr lang="en-US" sz="1100" i="1" dirty="0" smtClean="0">
              <a:solidFill>
                <a:srgbClr val="000000"/>
              </a:solidFill>
            </a:endParaRPr>
          </a:p>
          <a:p>
            <a:pPr lvl="0">
              <a:lnSpc>
                <a:spcPct val="95000"/>
              </a:lnSpc>
              <a:buFont typeface="Arial" pitchFamily="34" charset="0"/>
              <a:buChar char="•"/>
              <a:defRPr/>
            </a:pPr>
            <a:r>
              <a:rPr lang="en-US" sz="1100" i="1" dirty="0" smtClean="0">
                <a:solidFill>
                  <a:srgbClr val="000000"/>
                </a:solidFill>
              </a:rPr>
              <a:t> </a:t>
            </a:r>
            <a:r>
              <a:rPr lang="en-US" sz="1100" dirty="0" smtClean="0"/>
              <a:t>Complex reasoning </a:t>
            </a:r>
            <a:r>
              <a:rPr lang="en-US" sz="1100" b="1" dirty="0" smtClean="0">
                <a:solidFill>
                  <a:srgbClr val="FF0000"/>
                </a:solidFill>
              </a:rPr>
              <a:t>is</a:t>
            </a:r>
            <a:r>
              <a:rPr lang="en-US" sz="1100" dirty="0" smtClean="0"/>
              <a:t> necessary when knowledge is </a:t>
            </a:r>
            <a:r>
              <a:rPr lang="en-US" sz="1100" dirty="0" smtClean="0">
                <a:solidFill>
                  <a:srgbClr val="0070C0"/>
                </a:solidFill>
              </a:rPr>
              <a:t>incomplete, conflicting, or uncertain</a:t>
            </a:r>
            <a:r>
              <a:rPr lang="en-US" sz="1100" dirty="0" smtClean="0">
                <a:solidFill>
                  <a:schemeClr val="tx2"/>
                </a:solidFill>
              </a:rPr>
              <a:t>. </a:t>
            </a: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buFont typeface="Arial" pitchFamily="34" charset="0"/>
              <a:buChar char="•"/>
              <a:defRPr/>
            </a:pPr>
            <a:r>
              <a:rPr lang="en-US" sz="1100" dirty="0" smtClean="0">
                <a:solidFill>
                  <a:schemeClr val="tx2"/>
                </a:solidFill>
              </a:rPr>
              <a:t> Many of the forms of complex reasoning that are possible, including</a:t>
            </a:r>
            <a:r>
              <a:rPr lang="en-US" sz="1100" i="1" dirty="0" smtClean="0">
                <a:solidFill>
                  <a:srgbClr val="0070C0"/>
                </a:solidFill>
              </a:rPr>
              <a:t> hierarchical task decomposition, planning, perspective taking, and anticipation</a:t>
            </a:r>
            <a:r>
              <a:rPr lang="en-US" sz="1100" dirty="0" smtClean="0">
                <a:solidFill>
                  <a:schemeClr val="tx2"/>
                </a:solidFill>
              </a:rPr>
              <a:t>.</a:t>
            </a:r>
            <a:endParaRPr kumimoji="0" lang="en-US" sz="1100" b="0" i="0" u="none" strike="noStrike" kern="1200" cap="none" spc="0" normalizeH="0" noProof="0" dirty="0" smtClean="0">
              <a:ln>
                <a:noFill/>
              </a:ln>
              <a:solidFill>
                <a:schemeClr val="tx2"/>
              </a:solidFill>
              <a:effectLst/>
              <a:uLnTx/>
              <a:uFillTx/>
              <a:latin typeface="+mn-lt"/>
              <a:ea typeface="+mn-ea"/>
              <a:cs typeface="+mn-cs"/>
            </a:endParaRPr>
          </a:p>
        </p:txBody>
      </p:sp>
      <p:sp>
        <p:nvSpPr>
          <p:cNvPr id="12" name="Rectangle 11"/>
          <p:cNvSpPr/>
          <p:nvPr/>
        </p:nvSpPr>
        <p:spPr>
          <a:xfrm>
            <a:off x="5430416" y="4469363"/>
            <a:ext cx="4683968" cy="2123658"/>
          </a:xfrm>
          <a:prstGeom prst="rect">
            <a:avLst/>
          </a:prstGeom>
          <a:solidFill>
            <a:schemeClr val="accent1">
              <a:alpha val="10000"/>
            </a:schemeClr>
          </a:solidFill>
        </p:spPr>
        <p:txBody>
          <a:bodyPr wrap="square">
            <a:spAutoFit/>
          </a:bodyPr>
          <a:lstStyle/>
          <a:p>
            <a:pPr lvl="0"/>
            <a:r>
              <a:rPr lang="en-US" sz="1100" dirty="0" smtClean="0">
                <a:solidFill>
                  <a:schemeClr val="tx2"/>
                </a:solidFill>
              </a:rPr>
              <a:t> </a:t>
            </a:r>
            <a:r>
              <a:rPr lang="en-US" sz="1000" b="1" dirty="0" smtClean="0">
                <a:solidFill>
                  <a:srgbClr val="FF0000"/>
                </a:solidFill>
              </a:rPr>
              <a:t>Example(s): </a:t>
            </a:r>
          </a:p>
          <a:p>
            <a:endParaRPr lang="en-US" sz="1000" dirty="0" smtClean="0"/>
          </a:p>
          <a:p>
            <a:pPr>
              <a:buFont typeface="Arial" pitchFamily="34" charset="0"/>
              <a:buChar char="•"/>
            </a:pPr>
            <a:r>
              <a:rPr lang="en-US" sz="1000" dirty="0" smtClean="0"/>
              <a:t> When we can’t decide on a </a:t>
            </a:r>
            <a:r>
              <a:rPr lang="en-US" sz="1000" b="1" i="1" dirty="0" smtClean="0"/>
              <a:t>proper binding agent </a:t>
            </a:r>
            <a:r>
              <a:rPr lang="en-US" sz="1000" dirty="0" smtClean="0"/>
              <a:t>for those intolerant of eggs - (bananas, avocado, cornstarch, chickpea powder) or to other allergies.</a:t>
            </a:r>
          </a:p>
          <a:p>
            <a:r>
              <a:rPr lang="en-US" sz="1000" dirty="0" smtClean="0"/>
              <a:t> </a:t>
            </a:r>
          </a:p>
          <a:p>
            <a:pPr>
              <a:buFont typeface="Arial" pitchFamily="34" charset="0"/>
              <a:buChar char="•"/>
            </a:pPr>
            <a:r>
              <a:rPr lang="en-US" sz="1000" dirty="0" smtClean="0"/>
              <a:t> When we can’t decide </a:t>
            </a:r>
            <a:r>
              <a:rPr lang="en-US" sz="1000" b="1" i="1" dirty="0" smtClean="0"/>
              <a:t>which wine gets paired</a:t>
            </a:r>
            <a:r>
              <a:rPr lang="en-US" sz="1000" dirty="0" smtClean="0"/>
              <a:t> properly with each dish or desert. </a:t>
            </a:r>
          </a:p>
          <a:p>
            <a:pPr>
              <a:buFont typeface="Arial" pitchFamily="34" charset="0"/>
              <a:buChar char="•"/>
            </a:pPr>
            <a:endParaRPr lang="en-US" sz="1000" dirty="0" smtClean="0"/>
          </a:p>
          <a:p>
            <a:pPr>
              <a:buFont typeface="Arial" pitchFamily="34" charset="0"/>
              <a:buChar char="•"/>
            </a:pPr>
            <a:r>
              <a:rPr lang="en-US" sz="1000" dirty="0" smtClean="0"/>
              <a:t> When we take can’t decide on a menu for a particular formal event: take a “</a:t>
            </a:r>
            <a:r>
              <a:rPr lang="en-US" sz="1000" b="1" i="1" dirty="0" smtClean="0"/>
              <a:t>Bar </a:t>
            </a:r>
            <a:r>
              <a:rPr lang="en-US" sz="1000" b="1" i="1" dirty="0" err="1" smtClean="0"/>
              <a:t>Mitzah</a:t>
            </a:r>
            <a:r>
              <a:rPr lang="en-US" sz="1000" dirty="0" smtClean="0"/>
              <a:t>”, for example.</a:t>
            </a:r>
          </a:p>
          <a:p>
            <a:pPr>
              <a:buFont typeface="Arial" pitchFamily="34" charset="0"/>
              <a:buChar char="•"/>
            </a:pPr>
            <a:endParaRPr lang="en-US" sz="1000" dirty="0" smtClean="0"/>
          </a:p>
          <a:p>
            <a:pPr>
              <a:buFont typeface="Arial" pitchFamily="34" charset="0"/>
              <a:buChar char="•"/>
            </a:pPr>
            <a:r>
              <a:rPr lang="en-US" sz="1000" dirty="0" smtClean="0"/>
              <a:t> When we are forced to cook with </a:t>
            </a:r>
            <a:r>
              <a:rPr lang="en-US" sz="1000" i="1" dirty="0" smtClean="0">
                <a:solidFill>
                  <a:srgbClr val="0070C0"/>
                </a:solidFill>
              </a:rPr>
              <a:t>only</a:t>
            </a:r>
            <a:r>
              <a:rPr lang="en-US" sz="1000" dirty="0" smtClean="0"/>
              <a:t> certain ingredients –  think “</a:t>
            </a:r>
            <a:r>
              <a:rPr lang="en-US" sz="1000" b="1" i="1" dirty="0" smtClean="0"/>
              <a:t>Cut-Throat Kitchen</a:t>
            </a:r>
            <a:r>
              <a:rPr lang="en-US" sz="1000" dirty="0" smtClean="0"/>
              <a:t>”</a:t>
            </a:r>
            <a:r>
              <a:rPr lang="en-US" sz="1100" dirty="0" smtClean="0"/>
              <a:t>, for example.</a:t>
            </a:r>
            <a:endParaRPr lang="en-US" sz="1100" dirty="0"/>
          </a:p>
        </p:txBody>
      </p:sp>
      <p:pic>
        <p:nvPicPr>
          <p:cNvPr id="13" name="Picture 3"/>
          <p:cNvPicPr>
            <a:picLocks noChangeAspect="1" noChangeArrowheads="1"/>
          </p:cNvPicPr>
          <p:nvPr/>
        </p:nvPicPr>
        <p:blipFill>
          <a:blip r:embed="rId4" cstate="print"/>
          <a:srcRect/>
          <a:stretch>
            <a:fillRect/>
          </a:stretch>
        </p:blipFill>
        <p:spPr bwMode="auto">
          <a:xfrm>
            <a:off x="5362947" y="1912775"/>
            <a:ext cx="3095771" cy="2468878"/>
          </a:xfrm>
          <a:prstGeom prst="rect">
            <a:avLst/>
          </a:prstGeom>
          <a:noFill/>
          <a:ln w="9525">
            <a:noFill/>
            <a:miter lim="800000"/>
            <a:headEnd/>
            <a:tailEnd/>
          </a:ln>
        </p:spPr>
      </p:pic>
      <p:sp>
        <p:nvSpPr>
          <p:cNvPr id="14"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965375" y="1505865"/>
            <a:ext cx="1685727" cy="313605"/>
          </a:xfrm>
          <a:prstGeom prst="rect">
            <a:avLst/>
          </a:prstGeom>
        </p:spPr>
        <p:txBody>
          <a:bodyPr vert="horz" lIns="0" tIns="0" rIns="0" bIns="0" rtlCol="0">
            <a:noAutofit/>
          </a:bodyPr>
          <a:lstStyle/>
          <a:p>
            <a:pPr lvl="0">
              <a:lnSpc>
                <a:spcPct val="95000"/>
              </a:lnSpc>
              <a:defRPr/>
            </a:pPr>
            <a:r>
              <a:rPr lang="en-US" sz="1600" b="1" dirty="0" smtClean="0">
                <a:solidFill>
                  <a:srgbClr val="000000"/>
                </a:solidFill>
              </a:rPr>
              <a:t>Dinner Example</a:t>
            </a:r>
            <a:endParaRPr lang="en-US" sz="1600" dirty="0" smtClean="0">
              <a:solidFill>
                <a:srgbClr val="000000"/>
              </a:solidFill>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buFont typeface="Arial" pitchFamily="34" charset="0"/>
              <a:buChar char="•"/>
              <a:defRPr/>
            </a:pPr>
            <a:endParaRPr lang="en-US" sz="1100" baseline="0" dirty="0" smtClean="0">
              <a:solidFill>
                <a:schemeClr val="tx2"/>
              </a:solidFill>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chemeClr val="tx2"/>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xmlns="" val="29981752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0BF908-D337-4124-B475-D825EF7C7711}"/>
              </a:ext>
            </a:extLst>
          </p:cNvPr>
          <p:cNvSpPr>
            <a:spLocks noGrp="1"/>
          </p:cNvSpPr>
          <p:nvPr>
            <p:ph type="title"/>
          </p:nvPr>
        </p:nvSpPr>
        <p:spPr>
          <a:xfrm>
            <a:off x="495300" y="410546"/>
            <a:ext cx="8132885" cy="663511"/>
          </a:xfrm>
        </p:spPr>
        <p:txBody>
          <a:bodyPr/>
          <a:lstStyle/>
          <a:p>
            <a:r>
              <a:rPr lang="en-US" dirty="0" smtClean="0"/>
              <a:t>Deep Dive: SOAR Cognitive Architecture</a:t>
            </a:r>
            <a:endParaRPr lang="en-US" dirty="0"/>
          </a:p>
        </p:txBody>
      </p:sp>
      <p:sp>
        <p:nvSpPr>
          <p:cNvPr id="22" name="Footer Placeholder 21"/>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4" name="Slide Number Placeholder 3"/>
          <p:cNvSpPr>
            <a:spLocks noGrp="1"/>
          </p:cNvSpPr>
          <p:nvPr>
            <p:ph type="sldNum" sz="quarter" idx="12"/>
          </p:nvPr>
        </p:nvSpPr>
        <p:spPr/>
        <p:txBody>
          <a:bodyPr/>
          <a:lstStyle/>
          <a:p>
            <a:fld id="{3310D8EA-3107-4873-B9AB-DD7D3E79053A}" type="slidenum">
              <a:rPr lang="en-US" smtClean="0"/>
              <a:pPr/>
              <a:t>14</a:t>
            </a:fld>
            <a:endParaRPr lang="en-US"/>
          </a:p>
        </p:txBody>
      </p:sp>
      <p:sp>
        <p:nvSpPr>
          <p:cNvPr id="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80686" y="1144442"/>
            <a:ext cx="5376302" cy="824317"/>
          </a:xfrm>
          <a:prstGeom prst="rect">
            <a:avLst/>
          </a:prstGeom>
        </p:spPr>
        <p:txBody>
          <a:bodyPr vert="horz" lIns="0" tIns="0" rIns="0" bIns="0" rtlCol="0">
            <a:noAutofit/>
          </a:bodyPr>
          <a:lstStyle/>
          <a:p>
            <a:pPr lvl="0">
              <a:lnSpc>
                <a:spcPct val="95000"/>
              </a:lnSpc>
              <a:defRPr/>
            </a:pPr>
            <a:r>
              <a:rPr lang="en-US" sz="2800" dirty="0" smtClean="0">
                <a:solidFill>
                  <a:schemeClr val="tx2"/>
                </a:solidFill>
              </a:rPr>
              <a:t> </a:t>
            </a:r>
            <a:r>
              <a:rPr lang="en-US" sz="2800" b="1" dirty="0" smtClean="0">
                <a:solidFill>
                  <a:schemeClr val="tx2"/>
                </a:solidFill>
              </a:rPr>
              <a:t>Chunking</a:t>
            </a:r>
            <a:r>
              <a:rPr lang="en-US" sz="2800" dirty="0" smtClean="0">
                <a:solidFill>
                  <a:schemeClr val="tx2"/>
                </a:solidFill>
              </a:rPr>
              <a:t>:- </a:t>
            </a:r>
            <a:r>
              <a:rPr lang="en-US" sz="2400" dirty="0" smtClean="0">
                <a:solidFill>
                  <a:schemeClr val="tx2"/>
                </a:solidFill>
              </a:rPr>
              <a:t>Automated Learning </a:t>
            </a:r>
          </a:p>
          <a:p>
            <a:pPr lvl="1">
              <a:lnSpc>
                <a:spcPct val="95000"/>
              </a:lnSpc>
              <a:buFont typeface="Arial" pitchFamily="34" charset="0"/>
              <a:buChar char="•"/>
              <a:defRPr/>
            </a:pPr>
            <a:r>
              <a:rPr lang="en-US" sz="1400" dirty="0" smtClean="0">
                <a:solidFill>
                  <a:schemeClr val="tx2"/>
                </a:solidFill>
              </a:rPr>
              <a:t> </a:t>
            </a:r>
            <a:r>
              <a:rPr lang="en-US" dirty="0" smtClean="0">
                <a:solidFill>
                  <a:schemeClr val="tx2"/>
                </a:solidFill>
              </a:rPr>
              <a:t>(</a:t>
            </a:r>
            <a:r>
              <a:rPr lang="en-US" dirty="0" smtClean="0">
                <a:solidFill>
                  <a:srgbClr val="0070C0"/>
                </a:solidFill>
              </a:rPr>
              <a:t>Mental “</a:t>
            </a:r>
            <a:r>
              <a:rPr lang="en-US" dirty="0" smtClean="0">
                <a:solidFill>
                  <a:srgbClr val="FF0000"/>
                </a:solidFill>
              </a:rPr>
              <a:t>Shortcuts</a:t>
            </a:r>
            <a:r>
              <a:rPr lang="en-US" dirty="0" smtClean="0">
                <a:solidFill>
                  <a:srgbClr val="0070C0"/>
                </a:solidFill>
              </a:rPr>
              <a:t>” from experience</a:t>
            </a:r>
            <a:r>
              <a:rPr lang="en-US" dirty="0" smtClean="0">
                <a:solidFill>
                  <a:schemeClr val="tx2"/>
                </a:solidFill>
              </a:rPr>
              <a:t>)</a:t>
            </a:r>
            <a:endParaRPr lang="en-US" i="1" dirty="0" smtClean="0">
              <a:solidFill>
                <a:schemeClr val="tx2"/>
              </a:solidFill>
            </a:endParaRPr>
          </a:p>
          <a:p>
            <a:pPr lvl="0">
              <a:lnSpc>
                <a:spcPct val="95000"/>
              </a:lnSpc>
              <a:defRPr/>
            </a:pPr>
            <a:endParaRPr lang="en-US" sz="1400" dirty="0" smtClean="0">
              <a:solidFill>
                <a:schemeClr val="tx2"/>
              </a:solidFill>
            </a:endParaRPr>
          </a:p>
          <a:p>
            <a:pPr>
              <a:lnSpc>
                <a:spcPct val="95000"/>
              </a:lnSpc>
              <a:defRPr/>
            </a:pPr>
            <a:endParaRPr lang="en-US" sz="1400" i="1" dirty="0" smtClean="0">
              <a:solidFill>
                <a:schemeClr val="tx2"/>
              </a:solidFill>
            </a:endParaRPr>
          </a:p>
          <a:p>
            <a:pPr>
              <a:lnSpc>
                <a:spcPct val="95000"/>
              </a:lnSpc>
              <a:defRPr/>
            </a:pPr>
            <a:endParaRPr lang="en-US" sz="1600" dirty="0" smtClean="0">
              <a:solidFill>
                <a:schemeClr val="tx2"/>
              </a:solidFill>
            </a:endParaRPr>
          </a:p>
          <a:p>
            <a:pPr lvl="0">
              <a:lnSpc>
                <a:spcPct val="95000"/>
              </a:lnSpc>
              <a:defRPr/>
            </a:pPr>
            <a:endParaRPr kumimoji="0" lang="en-US" sz="1600" b="0" i="0" u="none" strike="noStrike" kern="1200" cap="none" spc="0" normalizeH="0" baseline="0" noProof="0" dirty="0" smtClean="0">
              <a:ln>
                <a:noFill/>
              </a:ln>
              <a:solidFill>
                <a:schemeClr val="tx2"/>
              </a:solidFill>
              <a:effectLst/>
              <a:uLnTx/>
              <a:uFillTx/>
              <a:latin typeface="+mn-lt"/>
              <a:ea typeface="+mn-ea"/>
              <a:cs typeface="+mn-cs"/>
            </a:endParaRPr>
          </a:p>
          <a:p>
            <a:pPr lvl="0">
              <a:lnSpc>
                <a:spcPct val="95000"/>
              </a:lnSpc>
              <a:defRPr/>
            </a:pPr>
            <a:endParaRPr lang="en-US" sz="1600" dirty="0" smtClean="0">
              <a:solidFill>
                <a:schemeClr val="tx2"/>
              </a:solidFill>
            </a:endParaRPr>
          </a:p>
          <a:p>
            <a:pPr lvl="0">
              <a:lnSpc>
                <a:spcPct val="95000"/>
              </a:lnSpc>
              <a:defRPr/>
            </a:pPr>
            <a:endParaRPr kumimoji="0" lang="en-US" sz="10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p:txBody>
      </p:sp>
      <p:pic>
        <p:nvPicPr>
          <p:cNvPr id="8" name="Picture 2"/>
          <p:cNvPicPr>
            <a:picLocks noChangeAspect="1" noChangeArrowheads="1"/>
          </p:cNvPicPr>
          <p:nvPr/>
        </p:nvPicPr>
        <p:blipFill>
          <a:blip r:embed="rId3" cstate="print"/>
          <a:srcRect/>
          <a:stretch>
            <a:fillRect/>
          </a:stretch>
        </p:blipFill>
        <p:spPr bwMode="auto">
          <a:xfrm>
            <a:off x="167949" y="2218226"/>
            <a:ext cx="5178492" cy="4032927"/>
          </a:xfrm>
          <a:prstGeom prst="rect">
            <a:avLst/>
          </a:prstGeom>
          <a:noFill/>
          <a:ln w="9525">
            <a:noFill/>
            <a:miter lim="800000"/>
            <a:headEnd/>
            <a:tailEnd/>
          </a:ln>
        </p:spPr>
      </p:pic>
      <p:sp>
        <p:nvSpPr>
          <p:cNvPr id="1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8808098" y="1325455"/>
            <a:ext cx="3013787" cy="3031941"/>
          </a:xfrm>
          <a:prstGeom prst="rect">
            <a:avLst/>
          </a:prstGeom>
          <a:solidFill>
            <a:schemeClr val="accent1">
              <a:alpha val="10000"/>
            </a:schemeClr>
          </a:solidFill>
        </p:spPr>
        <p:txBody>
          <a:bodyPr vert="horz" lIns="0" tIns="0" rIns="0" bIns="0" rtlCol="0">
            <a:noAutofit/>
          </a:bodyPr>
          <a:lstStyle/>
          <a:p>
            <a:pPr lvl="0" algn="ctr">
              <a:lnSpc>
                <a:spcPct val="95000"/>
              </a:lnSpc>
              <a:defRPr/>
            </a:pPr>
            <a:r>
              <a:rPr lang="en-US" sz="1100" b="1" dirty="0" smtClean="0">
                <a:solidFill>
                  <a:srgbClr val="000000"/>
                </a:solidFill>
              </a:rPr>
              <a:t>THEORY</a:t>
            </a:r>
          </a:p>
          <a:p>
            <a:pPr lvl="0">
              <a:lnSpc>
                <a:spcPct val="95000"/>
              </a:lnSpc>
              <a:buFont typeface="Arial" pitchFamily="34" charset="0"/>
              <a:buChar char="•"/>
              <a:defRPr/>
            </a:pPr>
            <a:endParaRPr lang="en-US" sz="1100" dirty="0" smtClean="0">
              <a:solidFill>
                <a:schemeClr val="tx2"/>
              </a:solidFill>
            </a:endParaRPr>
          </a:p>
          <a:p>
            <a:pPr lvl="0">
              <a:lnSpc>
                <a:spcPct val="95000"/>
              </a:lnSpc>
              <a:buFont typeface="Arial" pitchFamily="34" charset="0"/>
              <a:buChar char="•"/>
              <a:defRPr/>
            </a:pPr>
            <a:r>
              <a:rPr lang="en-US" sz="1100" dirty="0" smtClean="0">
                <a:solidFill>
                  <a:schemeClr val="tx2"/>
                </a:solidFill>
              </a:rPr>
              <a:t> </a:t>
            </a:r>
            <a:r>
              <a:rPr lang="en-US" sz="1100" b="1" dirty="0" smtClean="0">
                <a:solidFill>
                  <a:srgbClr val="000000"/>
                </a:solidFill>
              </a:rPr>
              <a:t>Chunking</a:t>
            </a:r>
            <a:r>
              <a:rPr lang="en-US" sz="1100" dirty="0" smtClean="0">
                <a:solidFill>
                  <a:schemeClr val="tx2"/>
                </a:solidFill>
              </a:rPr>
              <a:t> is an </a:t>
            </a:r>
            <a:r>
              <a:rPr lang="en-US" sz="1100" b="1" i="1" dirty="0" smtClean="0">
                <a:solidFill>
                  <a:srgbClr val="FF0000"/>
                </a:solidFill>
              </a:rPr>
              <a:t>automatic</a:t>
            </a:r>
            <a:r>
              <a:rPr lang="en-US" sz="1100" dirty="0" smtClean="0">
                <a:solidFill>
                  <a:schemeClr val="tx2"/>
                </a:solidFill>
              </a:rPr>
              <a:t> mechanism for learning.</a:t>
            </a:r>
          </a:p>
          <a:p>
            <a:pPr lvl="0">
              <a:lnSpc>
                <a:spcPct val="95000"/>
              </a:lnSpc>
              <a:buFont typeface="Arial" pitchFamily="34" charset="0"/>
              <a:buChar char="•"/>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buFont typeface="Arial" pitchFamily="34" charset="0"/>
              <a:buChar char="•"/>
              <a:defRPr/>
            </a:pPr>
            <a:r>
              <a:rPr lang="en-US" sz="1100" dirty="0" smtClean="0">
                <a:solidFill>
                  <a:schemeClr val="tx2"/>
                </a:solidFill>
              </a:rPr>
              <a:t> When a decision gets made, SOAR determines which processes supported that and </a:t>
            </a:r>
            <a:r>
              <a:rPr lang="en-US" sz="1100" dirty="0" smtClean="0">
                <a:solidFill>
                  <a:srgbClr val="0070C0"/>
                </a:solidFill>
              </a:rPr>
              <a:t>then builds mental shortcuts </a:t>
            </a:r>
            <a:r>
              <a:rPr lang="en-US" sz="1100" dirty="0" smtClean="0">
                <a:solidFill>
                  <a:schemeClr val="tx2"/>
                </a:solidFill>
              </a:rPr>
              <a:t>to </a:t>
            </a:r>
            <a:r>
              <a:rPr lang="en-US" sz="1100" b="1" i="1" dirty="0" smtClean="0">
                <a:solidFill>
                  <a:srgbClr val="FF0000"/>
                </a:solidFill>
              </a:rPr>
              <a:t>speed up processing </a:t>
            </a:r>
            <a:r>
              <a:rPr lang="en-US" sz="1100" dirty="0" smtClean="0">
                <a:solidFill>
                  <a:schemeClr val="tx2"/>
                </a:solidFill>
              </a:rPr>
              <a:t>later – </a:t>
            </a:r>
            <a:r>
              <a:rPr lang="en-US" sz="1100" i="1" dirty="0" smtClean="0">
                <a:solidFill>
                  <a:schemeClr val="tx2"/>
                </a:solidFill>
              </a:rPr>
              <a:t>thus the system “learns” from doing</a:t>
            </a:r>
            <a:r>
              <a:rPr lang="en-US" sz="1100" dirty="0" smtClean="0">
                <a:solidFill>
                  <a:schemeClr val="tx2"/>
                </a:solidFill>
              </a:rPr>
              <a:t>.</a:t>
            </a:r>
          </a:p>
          <a:p>
            <a:pPr lvl="0">
              <a:lnSpc>
                <a:spcPct val="95000"/>
              </a:lnSpc>
              <a:buFont typeface="Arial" pitchFamily="34" charset="0"/>
              <a:buChar char="•"/>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buFont typeface="Arial" pitchFamily="34" charset="0"/>
              <a:buChar char="•"/>
              <a:defRPr/>
            </a:pPr>
            <a:r>
              <a:rPr lang="en-US" sz="1100" dirty="0" smtClean="0">
                <a:solidFill>
                  <a:schemeClr val="tx2"/>
                </a:solidFill>
              </a:rPr>
              <a:t> The technical term is called “</a:t>
            </a:r>
            <a:r>
              <a:rPr lang="en-US" sz="1100" dirty="0" smtClean="0">
                <a:solidFill>
                  <a:srgbClr val="0070C0"/>
                </a:solidFill>
              </a:rPr>
              <a:t>Generalizing Justifications</a:t>
            </a:r>
            <a:r>
              <a:rPr lang="en-US" sz="1100" dirty="0" smtClean="0">
                <a:solidFill>
                  <a:schemeClr val="tx2"/>
                </a:solidFill>
              </a:rPr>
              <a:t>”. </a:t>
            </a: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buFont typeface="Arial" pitchFamily="34" charset="0"/>
              <a:buChar char="•"/>
              <a:defRPr/>
            </a:pPr>
            <a:endParaRPr lang="en-US" sz="1100" baseline="0" dirty="0" smtClean="0">
              <a:solidFill>
                <a:schemeClr val="tx2"/>
              </a:solidFill>
            </a:endParaRPr>
          </a:p>
          <a:p>
            <a:pPr lvl="0">
              <a:lnSpc>
                <a:spcPct val="95000"/>
              </a:lnSpc>
              <a:buFont typeface="Arial" pitchFamily="34" charset="0"/>
              <a:buChar char="•"/>
              <a:defRPr/>
            </a:pPr>
            <a:r>
              <a:rPr lang="en-US" sz="1100" dirty="0" smtClean="0">
                <a:solidFill>
                  <a:schemeClr val="tx2"/>
                </a:solidFill>
              </a:rPr>
              <a:t> The </a:t>
            </a:r>
            <a:r>
              <a:rPr lang="en-US" sz="1100" b="1" dirty="0" smtClean="0">
                <a:solidFill>
                  <a:srgbClr val="FF0000"/>
                </a:solidFill>
              </a:rPr>
              <a:t>efficiencies gained </a:t>
            </a:r>
            <a:r>
              <a:rPr lang="en-US" sz="1100" dirty="0" smtClean="0">
                <a:solidFill>
                  <a:schemeClr val="tx2"/>
                </a:solidFill>
              </a:rPr>
              <a:t>from such “</a:t>
            </a:r>
            <a:r>
              <a:rPr lang="en-US" sz="1100" i="1" dirty="0" smtClean="0">
                <a:solidFill>
                  <a:srgbClr val="0070C0"/>
                </a:solidFill>
              </a:rPr>
              <a:t>shortcut processing</a:t>
            </a:r>
            <a:r>
              <a:rPr lang="en-US" sz="1100" dirty="0" smtClean="0">
                <a:solidFill>
                  <a:schemeClr val="tx2"/>
                </a:solidFill>
              </a:rPr>
              <a:t>” </a:t>
            </a:r>
            <a:r>
              <a:rPr lang="en-US" sz="1100" b="1" dirty="0" smtClean="0">
                <a:solidFill>
                  <a:srgbClr val="FF0000"/>
                </a:solidFill>
              </a:rPr>
              <a:t>are often exponential </a:t>
            </a:r>
            <a:r>
              <a:rPr lang="en-US" sz="1100" i="1" dirty="0" smtClean="0">
                <a:solidFill>
                  <a:schemeClr val="tx2"/>
                </a:solidFill>
              </a:rPr>
              <a:t>speedups in the </a:t>
            </a:r>
            <a:r>
              <a:rPr lang="en-US" sz="1100" i="1" u="sng" dirty="0" smtClean="0">
                <a:solidFill>
                  <a:schemeClr val="tx2"/>
                </a:solidFill>
              </a:rPr>
              <a:t>reasoning</a:t>
            </a:r>
            <a:r>
              <a:rPr lang="en-US" sz="1100" i="1" dirty="0" smtClean="0">
                <a:solidFill>
                  <a:schemeClr val="tx2"/>
                </a:solidFill>
              </a:rPr>
              <a:t> required to solve </a:t>
            </a:r>
            <a:r>
              <a:rPr lang="en-US" sz="1100" i="1" u="sng" dirty="0" smtClean="0">
                <a:solidFill>
                  <a:schemeClr val="tx2"/>
                </a:solidFill>
              </a:rPr>
              <a:t>similar</a:t>
            </a:r>
            <a:r>
              <a:rPr lang="en-US" sz="1100" i="1" dirty="0" smtClean="0">
                <a:solidFill>
                  <a:schemeClr val="tx2"/>
                </a:solidFill>
              </a:rPr>
              <a:t> problems</a:t>
            </a:r>
            <a:r>
              <a:rPr lang="en-US" sz="1100" dirty="0" smtClean="0">
                <a:solidFill>
                  <a:schemeClr val="tx2"/>
                </a:solidFill>
              </a:rPr>
              <a:t>.</a:t>
            </a:r>
            <a:endParaRPr kumimoji="0" lang="en-US" sz="11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chemeClr val="tx2"/>
              </a:solidFill>
              <a:effectLst/>
              <a:uLnTx/>
              <a:uFillTx/>
              <a:latin typeface="+mn-lt"/>
              <a:ea typeface="+mn-ea"/>
              <a:cs typeface="+mn-cs"/>
            </a:endParaRPr>
          </a:p>
        </p:txBody>
      </p:sp>
      <p:sp>
        <p:nvSpPr>
          <p:cNvPr id="11" name="Rectangle 10"/>
          <p:cNvSpPr/>
          <p:nvPr/>
        </p:nvSpPr>
        <p:spPr>
          <a:xfrm>
            <a:off x="5430416" y="4469363"/>
            <a:ext cx="4683968" cy="1969770"/>
          </a:xfrm>
          <a:prstGeom prst="rect">
            <a:avLst/>
          </a:prstGeom>
          <a:solidFill>
            <a:schemeClr val="accent1">
              <a:alpha val="10000"/>
            </a:schemeClr>
          </a:solidFill>
        </p:spPr>
        <p:txBody>
          <a:bodyPr wrap="square">
            <a:spAutoFit/>
          </a:bodyPr>
          <a:lstStyle/>
          <a:p>
            <a:pPr lvl="0"/>
            <a:r>
              <a:rPr lang="en-US" sz="1100" dirty="0" smtClean="0">
                <a:solidFill>
                  <a:schemeClr val="tx2"/>
                </a:solidFill>
              </a:rPr>
              <a:t> </a:t>
            </a:r>
            <a:r>
              <a:rPr lang="en-US" sz="1000" b="1" dirty="0" smtClean="0">
                <a:solidFill>
                  <a:srgbClr val="FF0000"/>
                </a:solidFill>
              </a:rPr>
              <a:t>Example(s): </a:t>
            </a:r>
          </a:p>
          <a:p>
            <a:endParaRPr lang="en-US" sz="1000" dirty="0" smtClean="0"/>
          </a:p>
          <a:p>
            <a:pPr>
              <a:buFont typeface="Arial" pitchFamily="34" charset="0"/>
              <a:buChar char="•"/>
            </a:pPr>
            <a:r>
              <a:rPr lang="en-US" sz="1000" dirty="0" smtClean="0"/>
              <a:t> After we first lean how to cook a whole turkey, we then are able cook a whole chicken faster.</a:t>
            </a:r>
          </a:p>
          <a:p>
            <a:r>
              <a:rPr lang="en-US" sz="1000" dirty="0" smtClean="0"/>
              <a:t> </a:t>
            </a:r>
          </a:p>
          <a:p>
            <a:pPr>
              <a:buFont typeface="Arial" pitchFamily="34" charset="0"/>
              <a:buChar char="•"/>
            </a:pPr>
            <a:r>
              <a:rPr lang="en-US" sz="1000" dirty="0" smtClean="0"/>
              <a:t> After we first lean how to season stew properly, we then are able to season soups faster. </a:t>
            </a:r>
          </a:p>
          <a:p>
            <a:pPr>
              <a:buFont typeface="Arial" pitchFamily="34" charset="0"/>
              <a:buChar char="•"/>
            </a:pPr>
            <a:endParaRPr lang="en-US" sz="1000" dirty="0" smtClean="0"/>
          </a:p>
          <a:p>
            <a:pPr>
              <a:buFont typeface="Arial" pitchFamily="34" charset="0"/>
              <a:buChar char="•"/>
            </a:pPr>
            <a:r>
              <a:rPr lang="en-US" sz="1000" dirty="0" smtClean="0"/>
              <a:t> After the first year of culinary work, we rarely need to measure ingredients any more – think “Grandma’s Kitchen”.</a:t>
            </a:r>
          </a:p>
          <a:p>
            <a:pPr>
              <a:buFont typeface="Arial" pitchFamily="34" charset="0"/>
              <a:buChar char="•"/>
            </a:pPr>
            <a:endParaRPr lang="en-US" sz="1000" dirty="0" smtClean="0"/>
          </a:p>
          <a:p>
            <a:pPr>
              <a:buFont typeface="Arial" pitchFamily="34" charset="0"/>
              <a:buChar char="•"/>
            </a:pPr>
            <a:r>
              <a:rPr lang="en-US" sz="1000" dirty="0" smtClean="0"/>
              <a:t> After we first learn how to grill steak, we then are able to grill chicken faster</a:t>
            </a:r>
            <a:r>
              <a:rPr lang="en-US" sz="1100" dirty="0" smtClean="0"/>
              <a:t>.</a:t>
            </a:r>
            <a:endParaRPr lang="en-US" sz="1100" dirty="0"/>
          </a:p>
        </p:txBody>
      </p:sp>
      <p:pic>
        <p:nvPicPr>
          <p:cNvPr id="12" name="Picture 3"/>
          <p:cNvPicPr>
            <a:picLocks noChangeAspect="1" noChangeArrowheads="1"/>
          </p:cNvPicPr>
          <p:nvPr/>
        </p:nvPicPr>
        <p:blipFill>
          <a:blip r:embed="rId4" cstate="print"/>
          <a:srcRect/>
          <a:stretch>
            <a:fillRect/>
          </a:stretch>
        </p:blipFill>
        <p:spPr bwMode="auto">
          <a:xfrm>
            <a:off x="5362947" y="1912775"/>
            <a:ext cx="3095771" cy="2468878"/>
          </a:xfrm>
          <a:prstGeom prst="rect">
            <a:avLst/>
          </a:prstGeom>
          <a:noFill/>
          <a:ln w="9525">
            <a:noFill/>
            <a:miter lim="800000"/>
            <a:headEnd/>
            <a:tailEnd/>
          </a:ln>
        </p:spPr>
      </p:pic>
      <p:sp>
        <p:nvSpPr>
          <p:cNvPr id="1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965375" y="1505865"/>
            <a:ext cx="1685727" cy="313605"/>
          </a:xfrm>
          <a:prstGeom prst="rect">
            <a:avLst/>
          </a:prstGeom>
        </p:spPr>
        <p:txBody>
          <a:bodyPr vert="horz" lIns="0" tIns="0" rIns="0" bIns="0" rtlCol="0">
            <a:noAutofit/>
          </a:bodyPr>
          <a:lstStyle/>
          <a:p>
            <a:pPr lvl="0">
              <a:lnSpc>
                <a:spcPct val="95000"/>
              </a:lnSpc>
              <a:defRPr/>
            </a:pPr>
            <a:r>
              <a:rPr lang="en-US" sz="1600" b="1" dirty="0" smtClean="0">
                <a:solidFill>
                  <a:srgbClr val="000000"/>
                </a:solidFill>
              </a:rPr>
              <a:t>Dinner Example</a:t>
            </a:r>
            <a:endParaRPr lang="en-US" sz="1600" dirty="0" smtClean="0">
              <a:solidFill>
                <a:srgbClr val="000000"/>
              </a:solidFill>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buFont typeface="Arial" pitchFamily="34" charset="0"/>
              <a:buChar char="•"/>
              <a:defRPr/>
            </a:pPr>
            <a:endParaRPr lang="en-US" sz="1100" baseline="0" dirty="0" smtClean="0">
              <a:solidFill>
                <a:schemeClr val="tx2"/>
              </a:solidFill>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chemeClr val="tx2"/>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xmlns="" val="29981752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0BF908-D337-4124-B475-D825EF7C7711}"/>
              </a:ext>
            </a:extLst>
          </p:cNvPr>
          <p:cNvSpPr>
            <a:spLocks noGrp="1"/>
          </p:cNvSpPr>
          <p:nvPr>
            <p:ph type="title"/>
          </p:nvPr>
        </p:nvSpPr>
        <p:spPr>
          <a:xfrm>
            <a:off x="495300" y="410546"/>
            <a:ext cx="8132885" cy="663511"/>
          </a:xfrm>
        </p:spPr>
        <p:txBody>
          <a:bodyPr/>
          <a:lstStyle/>
          <a:p>
            <a:r>
              <a:rPr lang="en-US" dirty="0" smtClean="0"/>
              <a:t>Deep Dive: SOAR Cognitive Architecture</a:t>
            </a:r>
            <a:endParaRPr lang="en-US" dirty="0"/>
          </a:p>
        </p:txBody>
      </p:sp>
      <p:sp>
        <p:nvSpPr>
          <p:cNvPr id="22" name="Footer Placeholder 21"/>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4" name="Slide Number Placeholder 3"/>
          <p:cNvSpPr>
            <a:spLocks noGrp="1"/>
          </p:cNvSpPr>
          <p:nvPr>
            <p:ph type="sldNum" sz="quarter" idx="12"/>
          </p:nvPr>
        </p:nvSpPr>
        <p:spPr/>
        <p:txBody>
          <a:bodyPr/>
          <a:lstStyle/>
          <a:p>
            <a:fld id="{3310D8EA-3107-4873-B9AB-DD7D3E79053A}" type="slidenum">
              <a:rPr lang="en-US" smtClean="0"/>
              <a:pPr/>
              <a:t>15</a:t>
            </a:fld>
            <a:endParaRPr lang="en-US"/>
          </a:p>
        </p:txBody>
      </p:sp>
      <p:sp>
        <p:nvSpPr>
          <p:cNvPr id="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99349" y="1163105"/>
            <a:ext cx="5422953" cy="852308"/>
          </a:xfrm>
          <a:prstGeom prst="rect">
            <a:avLst/>
          </a:prstGeom>
        </p:spPr>
        <p:txBody>
          <a:bodyPr vert="horz" lIns="0" tIns="0" rIns="0" bIns="0" rtlCol="0">
            <a:noAutofit/>
          </a:bodyPr>
          <a:lstStyle/>
          <a:p>
            <a:pPr lvl="0">
              <a:lnSpc>
                <a:spcPct val="95000"/>
              </a:lnSpc>
              <a:defRPr/>
            </a:pPr>
            <a:r>
              <a:rPr lang="en-US" sz="2800" dirty="0" smtClean="0">
                <a:solidFill>
                  <a:schemeClr val="tx2"/>
                </a:solidFill>
              </a:rPr>
              <a:t> </a:t>
            </a:r>
            <a:r>
              <a:rPr lang="en-US" sz="2800" b="1" dirty="0" smtClean="0">
                <a:solidFill>
                  <a:schemeClr val="tx2"/>
                </a:solidFill>
              </a:rPr>
              <a:t>Reinforcement Learning</a:t>
            </a:r>
            <a:r>
              <a:rPr lang="en-US" sz="2800" dirty="0" smtClean="0">
                <a:solidFill>
                  <a:schemeClr val="tx2"/>
                </a:solidFill>
              </a:rPr>
              <a:t>: </a:t>
            </a:r>
          </a:p>
          <a:p>
            <a:pPr lvl="1">
              <a:lnSpc>
                <a:spcPct val="95000"/>
              </a:lnSpc>
              <a:buFont typeface="Arial" pitchFamily="34" charset="0"/>
              <a:buChar char="•"/>
              <a:defRPr/>
            </a:pPr>
            <a:r>
              <a:rPr lang="en-US" sz="1400" dirty="0" smtClean="0">
                <a:solidFill>
                  <a:schemeClr val="tx2"/>
                </a:solidFill>
              </a:rPr>
              <a:t> </a:t>
            </a:r>
            <a:r>
              <a:rPr lang="en-US" dirty="0" smtClean="0">
                <a:solidFill>
                  <a:schemeClr val="tx2"/>
                </a:solidFill>
              </a:rPr>
              <a:t>(</a:t>
            </a:r>
            <a:r>
              <a:rPr lang="en-US" dirty="0" smtClean="0">
                <a:solidFill>
                  <a:srgbClr val="0070C0"/>
                </a:solidFill>
              </a:rPr>
              <a:t>Learning from “</a:t>
            </a:r>
            <a:r>
              <a:rPr lang="en-US" dirty="0" smtClean="0">
                <a:solidFill>
                  <a:srgbClr val="FF0000"/>
                </a:solidFill>
              </a:rPr>
              <a:t>interacting w/environment</a:t>
            </a:r>
            <a:r>
              <a:rPr lang="en-US" dirty="0" smtClean="0">
                <a:solidFill>
                  <a:srgbClr val="0070C0"/>
                </a:solidFill>
              </a:rPr>
              <a:t>”)</a:t>
            </a:r>
          </a:p>
          <a:p>
            <a:pPr lvl="1">
              <a:lnSpc>
                <a:spcPct val="95000"/>
              </a:lnSpc>
              <a:defRPr/>
            </a:pPr>
            <a:endParaRPr lang="en-US" sz="1400" i="1" dirty="0" smtClean="0">
              <a:solidFill>
                <a:schemeClr val="tx2"/>
              </a:solidFill>
            </a:endParaRPr>
          </a:p>
          <a:p>
            <a:pPr lvl="0">
              <a:lnSpc>
                <a:spcPct val="95000"/>
              </a:lnSpc>
              <a:defRPr/>
            </a:pPr>
            <a:endParaRPr lang="en-US" sz="1400" dirty="0" smtClean="0">
              <a:solidFill>
                <a:schemeClr val="tx2"/>
              </a:solidFill>
            </a:endParaRPr>
          </a:p>
          <a:p>
            <a:pPr>
              <a:lnSpc>
                <a:spcPct val="95000"/>
              </a:lnSpc>
              <a:defRPr/>
            </a:pPr>
            <a:endParaRPr lang="en-US" sz="1400" i="1" dirty="0" smtClean="0">
              <a:solidFill>
                <a:schemeClr val="tx2"/>
              </a:solidFill>
            </a:endParaRPr>
          </a:p>
          <a:p>
            <a:pPr>
              <a:lnSpc>
                <a:spcPct val="95000"/>
              </a:lnSpc>
              <a:defRPr/>
            </a:pPr>
            <a:endParaRPr lang="en-US" sz="1600" dirty="0" smtClean="0">
              <a:solidFill>
                <a:schemeClr val="tx2"/>
              </a:solidFill>
            </a:endParaRPr>
          </a:p>
          <a:p>
            <a:pPr lvl="0">
              <a:lnSpc>
                <a:spcPct val="95000"/>
              </a:lnSpc>
              <a:defRPr/>
            </a:pPr>
            <a:endParaRPr kumimoji="0" lang="en-US" sz="1600" b="0" i="0" u="none" strike="noStrike" kern="1200" cap="none" spc="0" normalizeH="0" baseline="0" noProof="0" dirty="0" smtClean="0">
              <a:ln>
                <a:noFill/>
              </a:ln>
              <a:solidFill>
                <a:schemeClr val="tx2"/>
              </a:solidFill>
              <a:effectLst/>
              <a:uLnTx/>
              <a:uFillTx/>
              <a:latin typeface="+mn-lt"/>
              <a:ea typeface="+mn-ea"/>
              <a:cs typeface="+mn-cs"/>
            </a:endParaRPr>
          </a:p>
          <a:p>
            <a:pPr lvl="0">
              <a:lnSpc>
                <a:spcPct val="95000"/>
              </a:lnSpc>
              <a:defRPr/>
            </a:pPr>
            <a:endParaRPr lang="en-US" sz="1600" dirty="0" smtClean="0">
              <a:solidFill>
                <a:schemeClr val="tx2"/>
              </a:solidFill>
            </a:endParaRPr>
          </a:p>
          <a:p>
            <a:pPr lvl="0">
              <a:lnSpc>
                <a:spcPct val="95000"/>
              </a:lnSpc>
              <a:defRPr/>
            </a:pPr>
            <a:endParaRPr kumimoji="0" lang="en-US" sz="10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p:txBody>
      </p:sp>
      <p:pic>
        <p:nvPicPr>
          <p:cNvPr id="8" name="Picture 2"/>
          <p:cNvPicPr>
            <a:picLocks noChangeAspect="1" noChangeArrowheads="1"/>
          </p:cNvPicPr>
          <p:nvPr/>
        </p:nvPicPr>
        <p:blipFill>
          <a:blip r:embed="rId3" cstate="print"/>
          <a:srcRect/>
          <a:stretch>
            <a:fillRect/>
          </a:stretch>
        </p:blipFill>
        <p:spPr bwMode="auto">
          <a:xfrm>
            <a:off x="167949" y="2218226"/>
            <a:ext cx="5178492" cy="4032927"/>
          </a:xfrm>
          <a:prstGeom prst="rect">
            <a:avLst/>
          </a:prstGeom>
          <a:noFill/>
          <a:ln w="9525">
            <a:noFill/>
            <a:miter lim="800000"/>
            <a:headEnd/>
            <a:tailEnd/>
          </a:ln>
        </p:spPr>
      </p:pic>
      <p:sp>
        <p:nvSpPr>
          <p:cNvPr id="1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8985564" y="1428093"/>
            <a:ext cx="2808330" cy="2238838"/>
          </a:xfrm>
          <a:prstGeom prst="rect">
            <a:avLst/>
          </a:prstGeom>
          <a:solidFill>
            <a:schemeClr val="accent1">
              <a:alpha val="10000"/>
            </a:schemeClr>
          </a:solidFill>
        </p:spPr>
        <p:txBody>
          <a:bodyPr vert="horz" lIns="0" tIns="0" rIns="0" bIns="0" rtlCol="0">
            <a:noAutofit/>
          </a:bodyPr>
          <a:lstStyle/>
          <a:p>
            <a:pPr lvl="0" algn="ctr">
              <a:lnSpc>
                <a:spcPct val="95000"/>
              </a:lnSpc>
              <a:defRPr/>
            </a:pPr>
            <a:r>
              <a:rPr lang="en-US" sz="1100" b="1" dirty="0" smtClean="0">
                <a:solidFill>
                  <a:srgbClr val="000000"/>
                </a:solidFill>
              </a:rPr>
              <a:t>THEORY </a:t>
            </a:r>
          </a:p>
          <a:p>
            <a:pPr lvl="0">
              <a:lnSpc>
                <a:spcPct val="95000"/>
              </a:lnSpc>
              <a:defRPr/>
            </a:pPr>
            <a:r>
              <a:rPr lang="en-US" sz="1100" dirty="0" smtClean="0">
                <a:solidFill>
                  <a:schemeClr val="tx2"/>
                </a:solidFill>
              </a:rPr>
              <a:t> </a:t>
            </a:r>
          </a:p>
          <a:p>
            <a:pPr lvl="0">
              <a:lnSpc>
                <a:spcPct val="95000"/>
              </a:lnSpc>
              <a:buFont typeface="Arial" pitchFamily="34" charset="0"/>
              <a:buChar char="•"/>
              <a:defRPr/>
            </a:pPr>
            <a:r>
              <a:rPr lang="en-US" sz="1100" dirty="0" smtClean="0">
                <a:solidFill>
                  <a:schemeClr val="tx2"/>
                </a:solidFill>
              </a:rPr>
              <a:t> </a:t>
            </a:r>
            <a:r>
              <a:rPr lang="en-US" sz="1100" b="1" dirty="0" smtClean="0">
                <a:solidFill>
                  <a:srgbClr val="000000"/>
                </a:solidFill>
              </a:rPr>
              <a:t>Reinforcement Learning </a:t>
            </a:r>
            <a:r>
              <a:rPr lang="en-US" sz="1100" dirty="0" smtClean="0">
                <a:solidFill>
                  <a:schemeClr val="tx2"/>
                </a:solidFill>
              </a:rPr>
              <a:t>is a </a:t>
            </a:r>
            <a:r>
              <a:rPr lang="en-US" sz="1100" b="1" i="1" dirty="0" smtClean="0">
                <a:solidFill>
                  <a:srgbClr val="FF0000"/>
                </a:solidFill>
              </a:rPr>
              <a:t>automatic</a:t>
            </a:r>
            <a:r>
              <a:rPr lang="en-US" sz="1100" dirty="0" smtClean="0">
                <a:solidFill>
                  <a:schemeClr val="tx2"/>
                </a:solidFill>
              </a:rPr>
              <a:t> learning mechanisms that use (+/-) </a:t>
            </a:r>
            <a:r>
              <a:rPr lang="en-US" sz="1100" b="1" i="1" dirty="0" smtClean="0">
                <a:solidFill>
                  <a:schemeClr val="tx2"/>
                </a:solidFill>
              </a:rPr>
              <a:t>rewards</a:t>
            </a:r>
            <a:r>
              <a:rPr lang="en-US" sz="1100" dirty="0" smtClean="0">
                <a:solidFill>
                  <a:schemeClr val="tx2"/>
                </a:solidFill>
              </a:rPr>
              <a:t> as a </a:t>
            </a:r>
            <a:r>
              <a:rPr lang="en-US" sz="1100" b="1" dirty="0" smtClean="0">
                <a:solidFill>
                  <a:srgbClr val="FF0000"/>
                </a:solidFill>
              </a:rPr>
              <a:t>source</a:t>
            </a:r>
            <a:r>
              <a:rPr lang="en-US" sz="1100" dirty="0" smtClean="0">
                <a:solidFill>
                  <a:schemeClr val="tx2"/>
                </a:solidFill>
              </a:rPr>
              <a:t> </a:t>
            </a:r>
            <a:r>
              <a:rPr lang="en-US" sz="1100" dirty="0" smtClean="0">
                <a:solidFill>
                  <a:srgbClr val="0070C0"/>
                </a:solidFill>
              </a:rPr>
              <a:t>of knowledge about </a:t>
            </a:r>
            <a:r>
              <a:rPr lang="en-US" sz="1100" u="sng" dirty="0" smtClean="0">
                <a:solidFill>
                  <a:srgbClr val="0070C0"/>
                </a:solidFill>
              </a:rPr>
              <a:t>performance</a:t>
            </a:r>
            <a:r>
              <a:rPr lang="en-US" sz="1100" dirty="0" smtClean="0">
                <a:solidFill>
                  <a:schemeClr val="tx2"/>
                </a:solidFill>
              </a:rPr>
              <a:t>.</a:t>
            </a:r>
          </a:p>
          <a:p>
            <a:pPr lvl="0">
              <a:lnSpc>
                <a:spcPct val="95000"/>
              </a:lnSpc>
              <a:buFont typeface="Arial" pitchFamily="34" charset="0"/>
              <a:buChar char="•"/>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buFont typeface="Arial" pitchFamily="34" charset="0"/>
              <a:buChar char="•"/>
              <a:defRPr/>
            </a:pPr>
            <a:r>
              <a:rPr lang="en-US" sz="1100" dirty="0" smtClean="0">
                <a:solidFill>
                  <a:schemeClr val="tx2"/>
                </a:solidFill>
              </a:rPr>
              <a:t> </a:t>
            </a:r>
            <a:r>
              <a:rPr lang="en-US" sz="1100" b="1" dirty="0" smtClean="0">
                <a:solidFill>
                  <a:schemeClr val="tx2"/>
                </a:solidFill>
              </a:rPr>
              <a:t>Using experience</a:t>
            </a:r>
            <a:r>
              <a:rPr lang="en-US" sz="1100" dirty="0" smtClean="0">
                <a:solidFill>
                  <a:schemeClr val="tx2"/>
                </a:solidFill>
              </a:rPr>
              <a:t>, reinforcement learning </a:t>
            </a:r>
            <a:r>
              <a:rPr lang="en-US" sz="1100" i="1" dirty="0" smtClean="0">
                <a:solidFill>
                  <a:srgbClr val="0070C0"/>
                </a:solidFill>
              </a:rPr>
              <a:t>algorithms adjust the agent’s expectations of future rewards for its actions </a:t>
            </a:r>
            <a:r>
              <a:rPr lang="en-US" sz="1100" dirty="0" smtClean="0">
                <a:solidFill>
                  <a:schemeClr val="tx2"/>
                </a:solidFill>
              </a:rPr>
              <a:t>in different situations. These </a:t>
            </a:r>
            <a:r>
              <a:rPr lang="en-US" sz="1100" b="1" i="1" dirty="0" smtClean="0">
                <a:solidFill>
                  <a:srgbClr val="FF0000"/>
                </a:solidFill>
              </a:rPr>
              <a:t>stored expectations </a:t>
            </a:r>
            <a:r>
              <a:rPr lang="en-US" sz="1100" dirty="0" smtClean="0">
                <a:solidFill>
                  <a:schemeClr val="tx2"/>
                </a:solidFill>
              </a:rPr>
              <a:t>are then used </a:t>
            </a:r>
            <a:r>
              <a:rPr lang="en-US" sz="1100" i="1" dirty="0" smtClean="0">
                <a:solidFill>
                  <a:schemeClr val="tx2"/>
                </a:solidFill>
              </a:rPr>
              <a:t>to select actions </a:t>
            </a:r>
            <a:r>
              <a:rPr lang="en-US" sz="1100" dirty="0" smtClean="0">
                <a:solidFill>
                  <a:schemeClr val="tx2"/>
                </a:solidFill>
              </a:rPr>
              <a:t>that </a:t>
            </a:r>
            <a:r>
              <a:rPr lang="en-US" sz="1100" b="1" i="1" dirty="0" smtClean="0">
                <a:solidFill>
                  <a:schemeClr val="tx2"/>
                </a:solidFill>
              </a:rPr>
              <a:t>maximize</a:t>
            </a:r>
            <a:r>
              <a:rPr lang="en-US" sz="1100" dirty="0" smtClean="0">
                <a:solidFill>
                  <a:schemeClr val="tx2"/>
                </a:solidFill>
              </a:rPr>
              <a:t> expected future reward. </a:t>
            </a: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buFont typeface="Arial" pitchFamily="34" charset="0"/>
              <a:buChar char="•"/>
              <a:defRPr/>
            </a:pPr>
            <a:endParaRPr lang="en-US" sz="1100" baseline="0" dirty="0" smtClean="0">
              <a:solidFill>
                <a:schemeClr val="tx2"/>
              </a:solidFill>
            </a:endParaRPr>
          </a:p>
        </p:txBody>
      </p:sp>
      <p:sp>
        <p:nvSpPr>
          <p:cNvPr id="11" name="Rectangle 10"/>
          <p:cNvSpPr/>
          <p:nvPr/>
        </p:nvSpPr>
        <p:spPr>
          <a:xfrm>
            <a:off x="5430414" y="4469363"/>
            <a:ext cx="4842589" cy="2108269"/>
          </a:xfrm>
          <a:prstGeom prst="rect">
            <a:avLst/>
          </a:prstGeom>
          <a:solidFill>
            <a:schemeClr val="accent1">
              <a:alpha val="10000"/>
            </a:schemeClr>
          </a:solidFill>
        </p:spPr>
        <p:txBody>
          <a:bodyPr wrap="square">
            <a:spAutoFit/>
          </a:bodyPr>
          <a:lstStyle/>
          <a:p>
            <a:pPr lvl="0"/>
            <a:r>
              <a:rPr lang="en-US" sz="1100" dirty="0" smtClean="0">
                <a:solidFill>
                  <a:schemeClr val="tx2"/>
                </a:solidFill>
              </a:rPr>
              <a:t> </a:t>
            </a:r>
            <a:r>
              <a:rPr lang="en-US" sz="1000" b="1" dirty="0" smtClean="0">
                <a:solidFill>
                  <a:srgbClr val="FF0000"/>
                </a:solidFill>
              </a:rPr>
              <a:t>Example(s): </a:t>
            </a:r>
          </a:p>
          <a:p>
            <a:endParaRPr lang="en-US" sz="1000" dirty="0" smtClean="0"/>
          </a:p>
          <a:p>
            <a:pPr>
              <a:buFont typeface="Arial" pitchFamily="34" charset="0"/>
              <a:buChar char="•"/>
            </a:pPr>
            <a:r>
              <a:rPr lang="en-US" sz="1000" dirty="0" smtClean="0"/>
              <a:t> The first time we </a:t>
            </a:r>
            <a:r>
              <a:rPr lang="en-US" sz="1000" i="1" dirty="0" smtClean="0">
                <a:solidFill>
                  <a:srgbClr val="0070C0"/>
                </a:solidFill>
              </a:rPr>
              <a:t>purchase substandard ingredients </a:t>
            </a:r>
            <a:r>
              <a:rPr lang="en-US" sz="1000" dirty="0" smtClean="0"/>
              <a:t>and the </a:t>
            </a:r>
            <a:r>
              <a:rPr lang="en-US" sz="1000" b="1" i="1" dirty="0" smtClean="0"/>
              <a:t>result isn’t stellar</a:t>
            </a:r>
            <a:r>
              <a:rPr lang="en-US" sz="1000" dirty="0" smtClean="0"/>
              <a:t>, we learn </a:t>
            </a:r>
            <a:r>
              <a:rPr lang="en-US" sz="1000" b="1" dirty="0" smtClean="0">
                <a:solidFill>
                  <a:srgbClr val="FF0000"/>
                </a:solidFill>
              </a:rPr>
              <a:t>not</a:t>
            </a:r>
            <a:r>
              <a:rPr lang="en-US" sz="1000" dirty="0" smtClean="0"/>
              <a:t> to do that anymore.</a:t>
            </a:r>
          </a:p>
          <a:p>
            <a:r>
              <a:rPr lang="en-US" sz="1000" dirty="0" smtClean="0"/>
              <a:t> </a:t>
            </a:r>
          </a:p>
          <a:p>
            <a:pPr>
              <a:buFont typeface="Arial" pitchFamily="34" charset="0"/>
              <a:buChar char="•"/>
            </a:pPr>
            <a:r>
              <a:rPr lang="en-US" sz="1000" dirty="0" smtClean="0"/>
              <a:t> The first time we </a:t>
            </a:r>
            <a:r>
              <a:rPr lang="en-US" sz="1000" i="1" dirty="0" smtClean="0">
                <a:solidFill>
                  <a:srgbClr val="0070C0"/>
                </a:solidFill>
              </a:rPr>
              <a:t>cut our finger by slicing improperly </a:t>
            </a:r>
            <a:r>
              <a:rPr lang="en-US" sz="1000" dirty="0" smtClean="0">
                <a:solidFill>
                  <a:srgbClr val="000000"/>
                </a:solidFill>
              </a:rPr>
              <a:t>and</a:t>
            </a:r>
            <a:r>
              <a:rPr lang="en-US" sz="1000" b="1" dirty="0" smtClean="0">
                <a:solidFill>
                  <a:srgbClr val="000000"/>
                </a:solidFill>
              </a:rPr>
              <a:t> it hurts</a:t>
            </a:r>
            <a:r>
              <a:rPr lang="en-US" sz="1000" dirty="0" smtClean="0"/>
              <a:t>, we learn </a:t>
            </a:r>
            <a:r>
              <a:rPr lang="en-US" sz="1000" b="1" dirty="0" smtClean="0">
                <a:solidFill>
                  <a:srgbClr val="C00000"/>
                </a:solidFill>
              </a:rPr>
              <a:t>not</a:t>
            </a:r>
            <a:r>
              <a:rPr lang="en-US" sz="1000" dirty="0" smtClean="0"/>
              <a:t> to do that anymore. </a:t>
            </a:r>
          </a:p>
          <a:p>
            <a:pPr>
              <a:buFont typeface="Arial" pitchFamily="34" charset="0"/>
              <a:buChar char="•"/>
            </a:pPr>
            <a:endParaRPr lang="en-US" sz="1000" dirty="0" smtClean="0"/>
          </a:p>
          <a:p>
            <a:pPr>
              <a:buFont typeface="Arial" pitchFamily="34" charset="0"/>
              <a:buChar char="•"/>
            </a:pPr>
            <a:r>
              <a:rPr lang="en-US" sz="1000" dirty="0" smtClean="0"/>
              <a:t> The first time we </a:t>
            </a:r>
            <a:r>
              <a:rPr lang="en-US" sz="1000" i="1" dirty="0" smtClean="0">
                <a:solidFill>
                  <a:srgbClr val="0070C0"/>
                </a:solidFill>
              </a:rPr>
              <a:t>pair up wine and dinner properly </a:t>
            </a:r>
            <a:r>
              <a:rPr lang="en-US" sz="1000" dirty="0" smtClean="0"/>
              <a:t>and the </a:t>
            </a:r>
            <a:r>
              <a:rPr lang="en-US" sz="1000" b="1" i="1" dirty="0" smtClean="0"/>
              <a:t>results are fantastic</a:t>
            </a:r>
            <a:r>
              <a:rPr lang="en-US" sz="1000" dirty="0" smtClean="0"/>
              <a:t>, we learn to </a:t>
            </a:r>
            <a:r>
              <a:rPr lang="en-US" sz="1000" b="1" i="1" dirty="0" smtClean="0">
                <a:solidFill>
                  <a:srgbClr val="FF0000"/>
                </a:solidFill>
              </a:rPr>
              <a:t>repeat</a:t>
            </a:r>
            <a:r>
              <a:rPr lang="en-US" sz="1000" dirty="0" smtClean="0"/>
              <a:t> that more.</a:t>
            </a:r>
          </a:p>
          <a:p>
            <a:pPr>
              <a:buFont typeface="Arial" pitchFamily="34" charset="0"/>
              <a:buChar char="•"/>
            </a:pPr>
            <a:endParaRPr lang="en-US" sz="1000" dirty="0" smtClean="0"/>
          </a:p>
          <a:p>
            <a:pPr>
              <a:buFont typeface="Arial" pitchFamily="34" charset="0"/>
              <a:buChar char="•"/>
            </a:pPr>
            <a:r>
              <a:rPr lang="en-US" sz="1000" dirty="0" smtClean="0"/>
              <a:t> The first time we first learn how to </a:t>
            </a:r>
            <a:r>
              <a:rPr lang="en-US" sz="1000" i="1" dirty="0" smtClean="0">
                <a:solidFill>
                  <a:srgbClr val="0070C0"/>
                </a:solidFill>
              </a:rPr>
              <a:t>do a proper cross sear onto steak </a:t>
            </a:r>
            <a:r>
              <a:rPr lang="en-US" sz="1000" dirty="0" smtClean="0"/>
              <a:t>and </a:t>
            </a:r>
            <a:r>
              <a:rPr lang="en-US" sz="1000" b="1" i="1" dirty="0" smtClean="0"/>
              <a:t>people love it</a:t>
            </a:r>
            <a:r>
              <a:rPr lang="en-US" sz="1000" dirty="0" smtClean="0"/>
              <a:t>, then we learn to </a:t>
            </a:r>
            <a:r>
              <a:rPr lang="en-US" sz="1000" b="1" i="1" dirty="0" smtClean="0">
                <a:solidFill>
                  <a:srgbClr val="FF0000"/>
                </a:solidFill>
              </a:rPr>
              <a:t>repeat</a:t>
            </a:r>
            <a:r>
              <a:rPr lang="en-US" sz="1000" dirty="0" smtClean="0"/>
              <a:t> that more.</a:t>
            </a:r>
            <a:endParaRPr lang="en-US" sz="1100" dirty="0"/>
          </a:p>
        </p:txBody>
      </p:sp>
      <p:pic>
        <p:nvPicPr>
          <p:cNvPr id="12" name="Picture 3"/>
          <p:cNvPicPr>
            <a:picLocks noChangeAspect="1" noChangeArrowheads="1"/>
          </p:cNvPicPr>
          <p:nvPr/>
        </p:nvPicPr>
        <p:blipFill>
          <a:blip r:embed="rId4" cstate="print"/>
          <a:srcRect/>
          <a:stretch>
            <a:fillRect/>
          </a:stretch>
        </p:blipFill>
        <p:spPr bwMode="auto">
          <a:xfrm>
            <a:off x="5362947" y="1912775"/>
            <a:ext cx="3095771" cy="2468878"/>
          </a:xfrm>
          <a:prstGeom prst="rect">
            <a:avLst/>
          </a:prstGeom>
          <a:noFill/>
          <a:ln w="9525">
            <a:noFill/>
            <a:miter lim="800000"/>
            <a:headEnd/>
            <a:tailEnd/>
          </a:ln>
        </p:spPr>
      </p:pic>
      <p:sp>
        <p:nvSpPr>
          <p:cNvPr id="1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965375" y="1505865"/>
            <a:ext cx="1685727" cy="313605"/>
          </a:xfrm>
          <a:prstGeom prst="rect">
            <a:avLst/>
          </a:prstGeom>
        </p:spPr>
        <p:txBody>
          <a:bodyPr vert="horz" lIns="0" tIns="0" rIns="0" bIns="0" rtlCol="0">
            <a:noAutofit/>
          </a:bodyPr>
          <a:lstStyle/>
          <a:p>
            <a:pPr lvl="0">
              <a:lnSpc>
                <a:spcPct val="95000"/>
              </a:lnSpc>
              <a:defRPr/>
            </a:pPr>
            <a:r>
              <a:rPr lang="en-US" sz="1600" b="1" dirty="0" smtClean="0">
                <a:solidFill>
                  <a:srgbClr val="000000"/>
                </a:solidFill>
              </a:rPr>
              <a:t>Dinner Example</a:t>
            </a:r>
            <a:endParaRPr lang="en-US" sz="1600" dirty="0" smtClean="0">
              <a:solidFill>
                <a:srgbClr val="000000"/>
              </a:solidFill>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buFont typeface="Arial" pitchFamily="34" charset="0"/>
              <a:buChar char="•"/>
              <a:defRPr/>
            </a:pPr>
            <a:endParaRPr lang="en-US" sz="1100" baseline="0" dirty="0" smtClean="0">
              <a:solidFill>
                <a:schemeClr val="tx2"/>
              </a:solidFill>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chemeClr val="tx2"/>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xmlns="" val="29981752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0BF908-D337-4124-B475-D825EF7C7711}"/>
              </a:ext>
            </a:extLst>
          </p:cNvPr>
          <p:cNvSpPr>
            <a:spLocks noGrp="1"/>
          </p:cNvSpPr>
          <p:nvPr>
            <p:ph type="title"/>
          </p:nvPr>
        </p:nvSpPr>
        <p:spPr>
          <a:xfrm>
            <a:off x="495300" y="410546"/>
            <a:ext cx="8132885" cy="663511"/>
          </a:xfrm>
        </p:spPr>
        <p:txBody>
          <a:bodyPr/>
          <a:lstStyle/>
          <a:p>
            <a:r>
              <a:rPr lang="en-US" dirty="0" smtClean="0"/>
              <a:t>Deep Dive: SOAR Cognitive Architecture</a:t>
            </a:r>
            <a:endParaRPr lang="en-US" dirty="0"/>
          </a:p>
        </p:txBody>
      </p:sp>
      <p:sp>
        <p:nvSpPr>
          <p:cNvPr id="22" name="Footer Placeholder 21"/>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4" name="Slide Number Placeholder 3"/>
          <p:cNvSpPr>
            <a:spLocks noGrp="1"/>
          </p:cNvSpPr>
          <p:nvPr>
            <p:ph type="sldNum" sz="quarter" idx="12"/>
          </p:nvPr>
        </p:nvSpPr>
        <p:spPr/>
        <p:txBody>
          <a:bodyPr/>
          <a:lstStyle/>
          <a:p>
            <a:fld id="{3310D8EA-3107-4873-B9AB-DD7D3E79053A}" type="slidenum">
              <a:rPr lang="en-US" smtClean="0"/>
              <a:pPr/>
              <a:t>16</a:t>
            </a:fld>
            <a:endParaRPr lang="en-US"/>
          </a:p>
        </p:txBody>
      </p:sp>
      <p:sp>
        <p:nvSpPr>
          <p:cNvPr id="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71356" y="1135113"/>
            <a:ext cx="4116668" cy="908291"/>
          </a:xfrm>
          <a:prstGeom prst="rect">
            <a:avLst/>
          </a:prstGeom>
        </p:spPr>
        <p:txBody>
          <a:bodyPr vert="horz" lIns="0" tIns="0" rIns="0" bIns="0" rtlCol="0">
            <a:noAutofit/>
          </a:bodyPr>
          <a:lstStyle/>
          <a:p>
            <a:pPr lvl="0">
              <a:lnSpc>
                <a:spcPct val="95000"/>
              </a:lnSpc>
              <a:defRPr/>
            </a:pPr>
            <a:r>
              <a:rPr lang="en-US" sz="2800" dirty="0" smtClean="0">
                <a:solidFill>
                  <a:schemeClr val="tx2"/>
                </a:solidFill>
              </a:rPr>
              <a:t> </a:t>
            </a:r>
            <a:r>
              <a:rPr lang="en-US" sz="2800" b="1" dirty="0" smtClean="0">
                <a:solidFill>
                  <a:schemeClr val="tx2"/>
                </a:solidFill>
              </a:rPr>
              <a:t>Semantic Memory</a:t>
            </a:r>
            <a:r>
              <a:rPr lang="en-US" sz="2800" dirty="0" smtClean="0">
                <a:solidFill>
                  <a:schemeClr val="tx2"/>
                </a:solidFill>
              </a:rPr>
              <a:t>: </a:t>
            </a:r>
          </a:p>
          <a:p>
            <a:pPr lvl="1">
              <a:lnSpc>
                <a:spcPct val="95000"/>
              </a:lnSpc>
              <a:buFont typeface="Arial" pitchFamily="34" charset="0"/>
              <a:buChar char="•"/>
              <a:defRPr/>
            </a:pPr>
            <a:r>
              <a:rPr lang="en-US" sz="1400" dirty="0" smtClean="0">
                <a:solidFill>
                  <a:schemeClr val="tx2"/>
                </a:solidFill>
              </a:rPr>
              <a:t> </a:t>
            </a:r>
            <a:r>
              <a:rPr lang="en-US" dirty="0" smtClean="0">
                <a:solidFill>
                  <a:schemeClr val="tx2"/>
                </a:solidFill>
              </a:rPr>
              <a:t>(</a:t>
            </a:r>
            <a:r>
              <a:rPr lang="en-US" dirty="0" smtClean="0">
                <a:solidFill>
                  <a:srgbClr val="0070C0"/>
                </a:solidFill>
              </a:rPr>
              <a:t>Learning “</a:t>
            </a:r>
            <a:r>
              <a:rPr lang="en-US" dirty="0" smtClean="0">
                <a:solidFill>
                  <a:srgbClr val="FF0000"/>
                </a:solidFill>
              </a:rPr>
              <a:t>facts</a:t>
            </a:r>
            <a:r>
              <a:rPr lang="en-US" dirty="0" smtClean="0">
                <a:solidFill>
                  <a:srgbClr val="0070C0"/>
                </a:solidFill>
              </a:rPr>
              <a:t>” about the world</a:t>
            </a:r>
            <a:r>
              <a:rPr lang="en-US" dirty="0" smtClean="0">
                <a:solidFill>
                  <a:schemeClr val="tx2"/>
                </a:solidFill>
              </a:rPr>
              <a:t>)</a:t>
            </a:r>
            <a:endParaRPr lang="en-US" sz="1400" i="1" dirty="0" smtClean="0">
              <a:solidFill>
                <a:schemeClr val="tx2"/>
              </a:solidFill>
            </a:endParaRPr>
          </a:p>
          <a:p>
            <a:pPr lvl="0">
              <a:lnSpc>
                <a:spcPct val="95000"/>
              </a:lnSpc>
              <a:defRPr/>
            </a:pPr>
            <a:endParaRPr lang="en-US" sz="1400" dirty="0" smtClean="0">
              <a:solidFill>
                <a:schemeClr val="tx2"/>
              </a:solidFill>
            </a:endParaRPr>
          </a:p>
          <a:p>
            <a:pPr>
              <a:lnSpc>
                <a:spcPct val="95000"/>
              </a:lnSpc>
              <a:defRPr/>
            </a:pPr>
            <a:endParaRPr lang="en-US" sz="1400" i="1" dirty="0" smtClean="0">
              <a:solidFill>
                <a:schemeClr val="tx2"/>
              </a:solidFill>
            </a:endParaRPr>
          </a:p>
          <a:p>
            <a:pPr>
              <a:lnSpc>
                <a:spcPct val="95000"/>
              </a:lnSpc>
              <a:defRPr/>
            </a:pPr>
            <a:endParaRPr lang="en-US" sz="1600" dirty="0" smtClean="0">
              <a:solidFill>
                <a:schemeClr val="tx2"/>
              </a:solidFill>
            </a:endParaRPr>
          </a:p>
          <a:p>
            <a:pPr lvl="0">
              <a:lnSpc>
                <a:spcPct val="95000"/>
              </a:lnSpc>
              <a:defRPr/>
            </a:pPr>
            <a:endParaRPr kumimoji="0" lang="en-US" sz="1600" b="0" i="0" u="none" strike="noStrike" kern="1200" cap="none" spc="0" normalizeH="0" baseline="0" noProof="0" dirty="0" smtClean="0">
              <a:ln>
                <a:noFill/>
              </a:ln>
              <a:solidFill>
                <a:schemeClr val="tx2"/>
              </a:solidFill>
              <a:effectLst/>
              <a:uLnTx/>
              <a:uFillTx/>
              <a:latin typeface="+mn-lt"/>
              <a:ea typeface="+mn-ea"/>
              <a:cs typeface="+mn-cs"/>
            </a:endParaRPr>
          </a:p>
          <a:p>
            <a:pPr lvl="0">
              <a:lnSpc>
                <a:spcPct val="95000"/>
              </a:lnSpc>
              <a:defRPr/>
            </a:pPr>
            <a:endParaRPr lang="en-US" sz="1600" dirty="0" smtClean="0">
              <a:solidFill>
                <a:schemeClr val="tx2"/>
              </a:solidFill>
            </a:endParaRPr>
          </a:p>
          <a:p>
            <a:pPr lvl="0">
              <a:lnSpc>
                <a:spcPct val="95000"/>
              </a:lnSpc>
              <a:defRPr/>
            </a:pPr>
            <a:endParaRPr kumimoji="0" lang="en-US" sz="10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p:txBody>
      </p:sp>
      <p:pic>
        <p:nvPicPr>
          <p:cNvPr id="8" name="Picture 2"/>
          <p:cNvPicPr>
            <a:picLocks noChangeAspect="1" noChangeArrowheads="1"/>
          </p:cNvPicPr>
          <p:nvPr/>
        </p:nvPicPr>
        <p:blipFill>
          <a:blip r:embed="rId3" cstate="print"/>
          <a:srcRect/>
          <a:stretch>
            <a:fillRect/>
          </a:stretch>
        </p:blipFill>
        <p:spPr bwMode="auto">
          <a:xfrm>
            <a:off x="167949" y="2218226"/>
            <a:ext cx="5178492" cy="4032927"/>
          </a:xfrm>
          <a:prstGeom prst="rect">
            <a:avLst/>
          </a:prstGeom>
          <a:noFill/>
          <a:ln w="9525">
            <a:noFill/>
            <a:miter lim="800000"/>
            <a:headEnd/>
            <a:tailEnd/>
          </a:ln>
        </p:spPr>
      </p:pic>
      <p:sp>
        <p:nvSpPr>
          <p:cNvPr id="1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9134854" y="1596043"/>
            <a:ext cx="2587506" cy="2705369"/>
          </a:xfrm>
          <a:prstGeom prst="rect">
            <a:avLst/>
          </a:prstGeom>
          <a:solidFill>
            <a:schemeClr val="accent1">
              <a:alpha val="10000"/>
            </a:schemeClr>
          </a:solidFill>
        </p:spPr>
        <p:txBody>
          <a:bodyPr vert="horz" lIns="0" tIns="0" rIns="0" bIns="0" rtlCol="0">
            <a:noAutofit/>
          </a:bodyPr>
          <a:lstStyle/>
          <a:p>
            <a:pPr lvl="0" algn="ctr">
              <a:lnSpc>
                <a:spcPct val="95000"/>
              </a:lnSpc>
              <a:defRPr/>
            </a:pPr>
            <a:r>
              <a:rPr lang="en-US" sz="1100" b="1" dirty="0" smtClean="0">
                <a:solidFill>
                  <a:srgbClr val="000000"/>
                </a:solidFill>
              </a:rPr>
              <a:t>THEORY </a:t>
            </a:r>
          </a:p>
          <a:p>
            <a:pPr lvl="0">
              <a:lnSpc>
                <a:spcPct val="95000"/>
              </a:lnSpc>
              <a:buFont typeface="Arial" pitchFamily="34" charset="0"/>
              <a:buChar char="•"/>
              <a:defRPr/>
            </a:pPr>
            <a:endParaRPr lang="en-US" sz="1100" b="1" dirty="0" smtClean="0">
              <a:solidFill>
                <a:schemeClr val="tx2"/>
              </a:solidFill>
            </a:endParaRPr>
          </a:p>
          <a:p>
            <a:pPr lvl="0">
              <a:lnSpc>
                <a:spcPct val="95000"/>
              </a:lnSpc>
              <a:buFont typeface="Arial" pitchFamily="34" charset="0"/>
              <a:buChar char="•"/>
              <a:defRPr/>
            </a:pPr>
            <a:r>
              <a:rPr lang="en-US" sz="1100" b="1" dirty="0" smtClean="0">
                <a:solidFill>
                  <a:schemeClr val="tx2"/>
                </a:solidFill>
              </a:rPr>
              <a:t>Semantic memory</a:t>
            </a:r>
            <a:r>
              <a:rPr lang="en-US" sz="1100" dirty="0" smtClean="0">
                <a:solidFill>
                  <a:schemeClr val="tx2"/>
                </a:solidFill>
              </a:rPr>
              <a:t> is the </a:t>
            </a:r>
            <a:r>
              <a:rPr lang="en-US" sz="1100" dirty="0" smtClean="0">
                <a:solidFill>
                  <a:srgbClr val="0070C0"/>
                </a:solidFill>
              </a:rPr>
              <a:t>conscious, intentional recollection </a:t>
            </a:r>
            <a:r>
              <a:rPr lang="en-US" sz="1100" dirty="0" smtClean="0">
                <a:solidFill>
                  <a:schemeClr val="tx2"/>
                </a:solidFill>
              </a:rPr>
              <a:t>of </a:t>
            </a:r>
            <a:r>
              <a:rPr lang="en-US" sz="1100" b="1" dirty="0" smtClean="0">
                <a:solidFill>
                  <a:srgbClr val="C00000"/>
                </a:solidFill>
              </a:rPr>
              <a:t>factual</a:t>
            </a:r>
            <a:r>
              <a:rPr lang="en-US" sz="1100" dirty="0" smtClean="0">
                <a:solidFill>
                  <a:srgbClr val="C00000"/>
                </a:solidFill>
              </a:rPr>
              <a:t> </a:t>
            </a:r>
            <a:r>
              <a:rPr lang="en-US" sz="1100" b="1" dirty="0" smtClean="0">
                <a:solidFill>
                  <a:srgbClr val="C00000"/>
                </a:solidFill>
              </a:rPr>
              <a:t>information</a:t>
            </a:r>
            <a:r>
              <a:rPr lang="en-US" sz="1100" b="1" dirty="0" smtClean="0">
                <a:solidFill>
                  <a:schemeClr val="tx2"/>
                </a:solidFill>
              </a:rPr>
              <a:t>, </a:t>
            </a:r>
            <a:r>
              <a:rPr lang="en-US" sz="1100" b="1" dirty="0" smtClean="0">
                <a:solidFill>
                  <a:srgbClr val="C00000"/>
                </a:solidFill>
              </a:rPr>
              <a:t>previous experiences</a:t>
            </a:r>
            <a:r>
              <a:rPr lang="en-US" sz="1100" dirty="0" smtClean="0">
                <a:solidFill>
                  <a:schemeClr val="tx2"/>
                </a:solidFill>
              </a:rPr>
              <a:t>, and </a:t>
            </a:r>
            <a:r>
              <a:rPr lang="en-US" sz="1100" b="1" dirty="0" smtClean="0">
                <a:solidFill>
                  <a:srgbClr val="C00000"/>
                </a:solidFill>
              </a:rPr>
              <a:t>concepts</a:t>
            </a:r>
            <a:r>
              <a:rPr lang="en-US" sz="1100" dirty="0" smtClean="0">
                <a:solidFill>
                  <a:schemeClr val="tx2"/>
                </a:solidFill>
              </a:rPr>
              <a:t>. </a:t>
            </a:r>
          </a:p>
          <a:p>
            <a:pPr lvl="0">
              <a:lnSpc>
                <a:spcPct val="95000"/>
              </a:lnSpc>
              <a:defRPr/>
            </a:pPr>
            <a:endParaRPr lang="en-US" sz="1100" b="1" dirty="0" smtClean="0">
              <a:solidFill>
                <a:schemeClr val="tx2"/>
              </a:solidFill>
            </a:endParaRPr>
          </a:p>
          <a:p>
            <a:pPr lvl="0">
              <a:lnSpc>
                <a:spcPct val="95000"/>
              </a:lnSpc>
              <a:buFont typeface="Arial" pitchFamily="34" charset="0"/>
              <a:buChar char="•"/>
              <a:defRPr/>
            </a:pPr>
            <a:r>
              <a:rPr lang="en-US" sz="1100" b="1" dirty="0" smtClean="0">
                <a:solidFill>
                  <a:schemeClr val="tx2"/>
                </a:solidFill>
              </a:rPr>
              <a:t>Semantic memory </a:t>
            </a:r>
            <a:r>
              <a:rPr lang="en-US" sz="1100" dirty="0" smtClean="0">
                <a:solidFill>
                  <a:schemeClr val="tx2"/>
                </a:solidFill>
              </a:rPr>
              <a:t>is our </a:t>
            </a:r>
            <a:r>
              <a:rPr lang="en-US" sz="1100" i="1" dirty="0" smtClean="0">
                <a:solidFill>
                  <a:srgbClr val="0070C0"/>
                </a:solidFill>
              </a:rPr>
              <a:t>memory of </a:t>
            </a:r>
            <a:r>
              <a:rPr lang="en-US" sz="1100" i="1" u="sng" dirty="0" smtClean="0">
                <a:solidFill>
                  <a:srgbClr val="0070C0"/>
                </a:solidFill>
              </a:rPr>
              <a:t>facts</a:t>
            </a:r>
            <a:r>
              <a:rPr lang="en-US" sz="1100" i="1" dirty="0" smtClean="0">
                <a:solidFill>
                  <a:srgbClr val="0070C0"/>
                </a:solidFill>
              </a:rPr>
              <a:t> or </a:t>
            </a:r>
            <a:r>
              <a:rPr lang="en-US" sz="1100" i="1" u="sng" dirty="0" smtClean="0">
                <a:solidFill>
                  <a:srgbClr val="0070C0"/>
                </a:solidFill>
              </a:rPr>
              <a:t>events</a:t>
            </a:r>
            <a:r>
              <a:rPr lang="en-US" sz="1100" i="1" dirty="0" smtClean="0">
                <a:solidFill>
                  <a:srgbClr val="0070C0"/>
                </a:solidFill>
              </a:rPr>
              <a:t> that is explicitly</a:t>
            </a:r>
            <a:r>
              <a:rPr lang="en-US" sz="1100" dirty="0" smtClean="0">
                <a:solidFill>
                  <a:schemeClr val="tx2"/>
                </a:solidFill>
              </a:rPr>
              <a:t> stored and retrieved </a:t>
            </a:r>
            <a:r>
              <a:rPr lang="en-US" sz="1100" b="1" dirty="0" smtClean="0">
                <a:solidFill>
                  <a:srgbClr val="C00000"/>
                </a:solidFill>
              </a:rPr>
              <a:t>and refers to general world knowledge</a:t>
            </a:r>
            <a:r>
              <a:rPr lang="en-US" sz="1100" dirty="0" smtClean="0">
                <a:solidFill>
                  <a:schemeClr val="tx2"/>
                </a:solidFill>
              </a:rPr>
              <a:t> that we have accumulated over time.</a:t>
            </a:r>
          </a:p>
          <a:p>
            <a:pPr lvl="0">
              <a:lnSpc>
                <a:spcPct val="95000"/>
              </a:lnSpc>
              <a:defRPr/>
            </a:pPr>
            <a:endParaRPr lang="en-US" sz="1100" dirty="0" smtClean="0">
              <a:solidFill>
                <a:schemeClr val="tx2"/>
              </a:solidFill>
            </a:endParaRPr>
          </a:p>
          <a:p>
            <a:pPr lvl="0">
              <a:lnSpc>
                <a:spcPct val="95000"/>
              </a:lnSpc>
              <a:buFont typeface="Arial" pitchFamily="34" charset="0"/>
              <a:buChar char="•"/>
              <a:defRPr/>
            </a:pPr>
            <a:r>
              <a:rPr lang="en-US" sz="1100" i="1" dirty="0" smtClean="0">
                <a:solidFill>
                  <a:schemeClr val="tx2"/>
                </a:solidFill>
              </a:rPr>
              <a:t> </a:t>
            </a:r>
            <a:r>
              <a:rPr lang="en-US" sz="1100" b="1" dirty="0" smtClean="0">
                <a:solidFill>
                  <a:schemeClr val="tx2"/>
                </a:solidFill>
              </a:rPr>
              <a:t>Semantic memory</a:t>
            </a:r>
            <a:r>
              <a:rPr lang="en-US" sz="1100" dirty="0" smtClean="0">
                <a:solidFill>
                  <a:schemeClr val="tx2"/>
                </a:solidFill>
              </a:rPr>
              <a:t> is an </a:t>
            </a:r>
            <a:r>
              <a:rPr lang="en-US" sz="1100" dirty="0" smtClean="0">
                <a:solidFill>
                  <a:srgbClr val="0070C0"/>
                </a:solidFill>
              </a:rPr>
              <a:t>e</a:t>
            </a:r>
            <a:r>
              <a:rPr lang="en-US" sz="1100" i="1" dirty="0" smtClean="0">
                <a:solidFill>
                  <a:srgbClr val="0070C0"/>
                </a:solidFill>
              </a:rPr>
              <a:t>fficient means of transferring </a:t>
            </a:r>
            <a:r>
              <a:rPr lang="en-US" sz="1100" dirty="0" smtClean="0">
                <a:solidFill>
                  <a:srgbClr val="0070C0"/>
                </a:solidFill>
              </a:rPr>
              <a:t>knowledge </a:t>
            </a:r>
            <a:r>
              <a:rPr lang="en-US" sz="1100" dirty="0" smtClean="0">
                <a:solidFill>
                  <a:schemeClr val="tx2"/>
                </a:solidFill>
              </a:rPr>
              <a:t>from one situation to another.</a:t>
            </a: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chemeClr val="tx2"/>
              </a:solidFill>
              <a:effectLst/>
              <a:uLnTx/>
              <a:uFillTx/>
              <a:latin typeface="+mn-lt"/>
              <a:ea typeface="+mn-ea"/>
              <a:cs typeface="+mn-cs"/>
            </a:endParaRPr>
          </a:p>
        </p:txBody>
      </p:sp>
      <p:sp>
        <p:nvSpPr>
          <p:cNvPr id="11" name="Rectangle 10"/>
          <p:cNvSpPr/>
          <p:nvPr/>
        </p:nvSpPr>
        <p:spPr>
          <a:xfrm>
            <a:off x="5430414" y="4469363"/>
            <a:ext cx="4842589" cy="1985159"/>
          </a:xfrm>
          <a:prstGeom prst="rect">
            <a:avLst/>
          </a:prstGeom>
          <a:solidFill>
            <a:schemeClr val="accent1">
              <a:alpha val="10000"/>
            </a:schemeClr>
          </a:solidFill>
        </p:spPr>
        <p:txBody>
          <a:bodyPr wrap="square">
            <a:spAutoFit/>
          </a:bodyPr>
          <a:lstStyle/>
          <a:p>
            <a:pPr lvl="0"/>
            <a:r>
              <a:rPr lang="en-US" sz="1100" dirty="0" smtClean="0">
                <a:solidFill>
                  <a:schemeClr val="tx2"/>
                </a:solidFill>
              </a:rPr>
              <a:t> </a:t>
            </a:r>
            <a:r>
              <a:rPr lang="en-US" sz="1000" b="1" dirty="0" smtClean="0">
                <a:solidFill>
                  <a:srgbClr val="FF0000"/>
                </a:solidFill>
              </a:rPr>
              <a:t>Example(s): </a:t>
            </a:r>
          </a:p>
          <a:p>
            <a:endParaRPr lang="en-US" sz="1000" dirty="0" smtClean="0"/>
          </a:p>
          <a:p>
            <a:pPr>
              <a:buFont typeface="Arial" pitchFamily="34" charset="0"/>
              <a:buChar char="•"/>
            </a:pPr>
            <a:r>
              <a:rPr lang="en-US" sz="1000" dirty="0" smtClean="0"/>
              <a:t> The “</a:t>
            </a:r>
            <a:r>
              <a:rPr lang="en-US" sz="1000" dirty="0" smtClean="0">
                <a:solidFill>
                  <a:srgbClr val="0070C0"/>
                </a:solidFill>
              </a:rPr>
              <a:t>Liter</a:t>
            </a:r>
            <a:r>
              <a:rPr lang="en-US" sz="1000" dirty="0" smtClean="0"/>
              <a:t>” s a completely different measure than the “</a:t>
            </a:r>
            <a:r>
              <a:rPr lang="en-US" sz="1000" dirty="0" smtClean="0">
                <a:solidFill>
                  <a:srgbClr val="0070C0"/>
                </a:solidFill>
              </a:rPr>
              <a:t>Gallon</a:t>
            </a:r>
            <a:r>
              <a:rPr lang="en-US" sz="1000" dirty="0" smtClean="0"/>
              <a:t>”.</a:t>
            </a:r>
          </a:p>
          <a:p>
            <a:r>
              <a:rPr lang="en-US" sz="1000" dirty="0" smtClean="0"/>
              <a:t> </a:t>
            </a:r>
          </a:p>
          <a:p>
            <a:pPr>
              <a:buFont typeface="Arial" pitchFamily="34" charset="0"/>
              <a:buChar char="•"/>
            </a:pPr>
            <a:r>
              <a:rPr lang="en-US" sz="1000" dirty="0" smtClean="0"/>
              <a:t> The difference between “</a:t>
            </a:r>
            <a:r>
              <a:rPr lang="en-US" sz="1000" dirty="0" smtClean="0">
                <a:solidFill>
                  <a:srgbClr val="0070C0"/>
                </a:solidFill>
              </a:rPr>
              <a:t>well done</a:t>
            </a:r>
            <a:r>
              <a:rPr lang="en-US" sz="1000" dirty="0" smtClean="0"/>
              <a:t>”, “</a:t>
            </a:r>
            <a:r>
              <a:rPr lang="en-US" sz="1000" dirty="0" smtClean="0">
                <a:solidFill>
                  <a:srgbClr val="0070C0"/>
                </a:solidFill>
              </a:rPr>
              <a:t>medium</a:t>
            </a:r>
            <a:r>
              <a:rPr lang="en-US" sz="1000" dirty="0" smtClean="0"/>
              <a:t>”, “</a:t>
            </a:r>
            <a:r>
              <a:rPr lang="en-US" sz="1000" dirty="0" smtClean="0">
                <a:solidFill>
                  <a:srgbClr val="0070C0"/>
                </a:solidFill>
              </a:rPr>
              <a:t>rare</a:t>
            </a:r>
            <a:r>
              <a:rPr lang="en-US" sz="1000" dirty="0" smtClean="0"/>
              <a:t>” and “</a:t>
            </a:r>
            <a:r>
              <a:rPr lang="en-US" sz="1000" dirty="0" smtClean="0">
                <a:solidFill>
                  <a:srgbClr val="0070C0"/>
                </a:solidFill>
              </a:rPr>
              <a:t>blue</a:t>
            </a:r>
            <a:r>
              <a:rPr lang="en-US" sz="1000" dirty="0" smtClean="0"/>
              <a:t>” for steak. </a:t>
            </a:r>
          </a:p>
          <a:p>
            <a:pPr>
              <a:buFont typeface="Arial" pitchFamily="34" charset="0"/>
              <a:buChar char="•"/>
            </a:pPr>
            <a:endParaRPr lang="en-US" sz="1000" dirty="0" smtClean="0"/>
          </a:p>
          <a:p>
            <a:pPr>
              <a:buFont typeface="Arial" pitchFamily="34" charset="0"/>
              <a:buChar char="•"/>
            </a:pPr>
            <a:r>
              <a:rPr lang="en-US" sz="1000" dirty="0" smtClean="0"/>
              <a:t> </a:t>
            </a:r>
            <a:r>
              <a:rPr lang="en-US" sz="1000" dirty="0" smtClean="0">
                <a:solidFill>
                  <a:srgbClr val="0070C0"/>
                </a:solidFill>
              </a:rPr>
              <a:t>Wash your hands well </a:t>
            </a:r>
            <a:r>
              <a:rPr lang="en-US" sz="1000" dirty="0" smtClean="0"/>
              <a:t>after handling chicken.</a:t>
            </a:r>
          </a:p>
          <a:p>
            <a:pPr>
              <a:buFont typeface="Arial" pitchFamily="34" charset="0"/>
              <a:buChar char="•"/>
            </a:pPr>
            <a:endParaRPr lang="en-US" sz="1000" dirty="0" smtClean="0"/>
          </a:p>
          <a:p>
            <a:pPr>
              <a:buFont typeface="Arial" pitchFamily="34" charset="0"/>
              <a:buChar char="•"/>
            </a:pPr>
            <a:r>
              <a:rPr lang="en-US" sz="1000" dirty="0" smtClean="0"/>
              <a:t> </a:t>
            </a:r>
            <a:r>
              <a:rPr lang="en-US" sz="1000" dirty="0" smtClean="0">
                <a:solidFill>
                  <a:srgbClr val="0070C0"/>
                </a:solidFill>
              </a:rPr>
              <a:t>Salt</a:t>
            </a:r>
            <a:r>
              <a:rPr lang="en-US" sz="1000" dirty="0" smtClean="0"/>
              <a:t> </a:t>
            </a:r>
            <a:r>
              <a:rPr lang="en-US" sz="1000" i="1" dirty="0" smtClean="0"/>
              <a:t>lowers the boiling temperature </a:t>
            </a:r>
            <a:r>
              <a:rPr lang="en-US" sz="1000" dirty="0" smtClean="0"/>
              <a:t>of </a:t>
            </a:r>
            <a:r>
              <a:rPr lang="en-US" sz="1000" dirty="0" smtClean="0">
                <a:solidFill>
                  <a:srgbClr val="0070C0"/>
                </a:solidFill>
              </a:rPr>
              <a:t>water</a:t>
            </a:r>
            <a:r>
              <a:rPr lang="en-US" sz="1000" dirty="0" smtClean="0"/>
              <a:t>.</a:t>
            </a:r>
          </a:p>
          <a:p>
            <a:pPr>
              <a:buFont typeface="Arial" pitchFamily="34" charset="0"/>
              <a:buChar char="•"/>
            </a:pPr>
            <a:endParaRPr lang="en-US" sz="1000" dirty="0" smtClean="0"/>
          </a:p>
          <a:p>
            <a:pPr>
              <a:buFont typeface="Arial" pitchFamily="34" charset="0"/>
              <a:buChar char="•"/>
            </a:pPr>
            <a:r>
              <a:rPr lang="en-US" sz="1000" dirty="0" smtClean="0"/>
              <a:t> </a:t>
            </a:r>
            <a:r>
              <a:rPr lang="en-US" sz="1000" dirty="0" smtClean="0">
                <a:solidFill>
                  <a:srgbClr val="0070C0"/>
                </a:solidFill>
              </a:rPr>
              <a:t>Baking Powder </a:t>
            </a:r>
            <a:r>
              <a:rPr lang="en-US" sz="1000" dirty="0" smtClean="0"/>
              <a:t>is a mixture of sodium bicarbonate and cream of tartar, and </a:t>
            </a:r>
            <a:r>
              <a:rPr lang="en-US" sz="1000" i="1" dirty="0" smtClean="0">
                <a:solidFill>
                  <a:srgbClr val="0070C0"/>
                </a:solidFill>
              </a:rPr>
              <a:t>can be used instead of yeast in baking</a:t>
            </a:r>
            <a:r>
              <a:rPr lang="en-US" sz="1000" dirty="0" smtClean="0"/>
              <a:t>.</a:t>
            </a:r>
            <a:endParaRPr lang="en-US" sz="1000" dirty="0"/>
          </a:p>
        </p:txBody>
      </p:sp>
      <p:pic>
        <p:nvPicPr>
          <p:cNvPr id="12" name="Picture 3"/>
          <p:cNvPicPr>
            <a:picLocks noChangeAspect="1" noChangeArrowheads="1"/>
          </p:cNvPicPr>
          <p:nvPr/>
        </p:nvPicPr>
        <p:blipFill>
          <a:blip r:embed="rId4" cstate="print"/>
          <a:srcRect/>
          <a:stretch>
            <a:fillRect/>
          </a:stretch>
        </p:blipFill>
        <p:spPr bwMode="auto">
          <a:xfrm>
            <a:off x="5362947" y="1912775"/>
            <a:ext cx="3095771" cy="2468878"/>
          </a:xfrm>
          <a:prstGeom prst="rect">
            <a:avLst/>
          </a:prstGeom>
          <a:noFill/>
          <a:ln w="9525">
            <a:noFill/>
            <a:miter lim="800000"/>
            <a:headEnd/>
            <a:tailEnd/>
          </a:ln>
        </p:spPr>
      </p:pic>
      <p:sp>
        <p:nvSpPr>
          <p:cNvPr id="1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965375" y="1505865"/>
            <a:ext cx="1685727" cy="313605"/>
          </a:xfrm>
          <a:prstGeom prst="rect">
            <a:avLst/>
          </a:prstGeom>
        </p:spPr>
        <p:txBody>
          <a:bodyPr vert="horz" lIns="0" tIns="0" rIns="0" bIns="0" rtlCol="0">
            <a:noAutofit/>
          </a:bodyPr>
          <a:lstStyle/>
          <a:p>
            <a:pPr lvl="0">
              <a:lnSpc>
                <a:spcPct val="95000"/>
              </a:lnSpc>
              <a:defRPr/>
            </a:pPr>
            <a:r>
              <a:rPr lang="en-US" sz="1600" b="1" dirty="0" smtClean="0">
                <a:solidFill>
                  <a:srgbClr val="000000"/>
                </a:solidFill>
              </a:rPr>
              <a:t>Dinner Example</a:t>
            </a:r>
            <a:endParaRPr lang="en-US" sz="1600" dirty="0" smtClean="0">
              <a:solidFill>
                <a:srgbClr val="000000"/>
              </a:solidFill>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buFont typeface="Arial" pitchFamily="34" charset="0"/>
              <a:buChar char="•"/>
              <a:defRPr/>
            </a:pPr>
            <a:endParaRPr lang="en-US" sz="1100" baseline="0" dirty="0" smtClean="0">
              <a:solidFill>
                <a:schemeClr val="tx2"/>
              </a:solidFill>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chemeClr val="tx2"/>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xmlns="" val="29981752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0BF908-D337-4124-B475-D825EF7C7711}"/>
              </a:ext>
            </a:extLst>
          </p:cNvPr>
          <p:cNvSpPr>
            <a:spLocks noGrp="1"/>
          </p:cNvSpPr>
          <p:nvPr>
            <p:ph type="title"/>
          </p:nvPr>
        </p:nvSpPr>
        <p:spPr>
          <a:xfrm>
            <a:off x="495300" y="410546"/>
            <a:ext cx="8132885" cy="663511"/>
          </a:xfrm>
        </p:spPr>
        <p:txBody>
          <a:bodyPr/>
          <a:lstStyle/>
          <a:p>
            <a:r>
              <a:rPr lang="en-US" dirty="0" smtClean="0"/>
              <a:t>Deep Dive: SOAR Cognitive Architecture</a:t>
            </a:r>
            <a:endParaRPr lang="en-US" dirty="0"/>
          </a:p>
        </p:txBody>
      </p:sp>
      <p:sp>
        <p:nvSpPr>
          <p:cNvPr id="22" name="Footer Placeholder 21"/>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4" name="Slide Number Placeholder 3"/>
          <p:cNvSpPr>
            <a:spLocks noGrp="1"/>
          </p:cNvSpPr>
          <p:nvPr>
            <p:ph type="sldNum" sz="quarter" idx="12"/>
          </p:nvPr>
        </p:nvSpPr>
        <p:spPr/>
        <p:txBody>
          <a:bodyPr/>
          <a:lstStyle/>
          <a:p>
            <a:fld id="{3310D8EA-3107-4873-B9AB-DD7D3E79053A}" type="slidenum">
              <a:rPr lang="en-US" smtClean="0"/>
              <a:pPr/>
              <a:t>17</a:t>
            </a:fld>
            <a:endParaRPr lang="en-US"/>
          </a:p>
        </p:txBody>
      </p:sp>
      <p:sp>
        <p:nvSpPr>
          <p:cNvPr id="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362026" y="1153775"/>
            <a:ext cx="5049729" cy="796324"/>
          </a:xfrm>
          <a:prstGeom prst="rect">
            <a:avLst/>
          </a:prstGeom>
        </p:spPr>
        <p:txBody>
          <a:bodyPr vert="horz" lIns="0" tIns="0" rIns="0" bIns="0" rtlCol="0">
            <a:noAutofit/>
          </a:bodyPr>
          <a:lstStyle/>
          <a:p>
            <a:pPr lvl="0">
              <a:lnSpc>
                <a:spcPct val="95000"/>
              </a:lnSpc>
              <a:defRPr/>
            </a:pPr>
            <a:r>
              <a:rPr lang="en-US" sz="2800" dirty="0" smtClean="0">
                <a:solidFill>
                  <a:schemeClr val="tx2"/>
                </a:solidFill>
              </a:rPr>
              <a:t> </a:t>
            </a:r>
            <a:r>
              <a:rPr lang="en-US" sz="2800" b="1" dirty="0" smtClean="0">
                <a:solidFill>
                  <a:schemeClr val="tx2"/>
                </a:solidFill>
              </a:rPr>
              <a:t>Episodic Memory</a:t>
            </a:r>
            <a:r>
              <a:rPr lang="en-US" sz="2800" dirty="0" smtClean="0">
                <a:solidFill>
                  <a:schemeClr val="tx2"/>
                </a:solidFill>
              </a:rPr>
              <a:t>: </a:t>
            </a:r>
          </a:p>
          <a:p>
            <a:pPr lvl="1">
              <a:lnSpc>
                <a:spcPct val="95000"/>
              </a:lnSpc>
              <a:buFont typeface="Arial" pitchFamily="34" charset="0"/>
              <a:buChar char="•"/>
              <a:defRPr/>
            </a:pPr>
            <a:r>
              <a:rPr lang="en-US" sz="1400" dirty="0" smtClean="0">
                <a:solidFill>
                  <a:schemeClr val="tx2"/>
                </a:solidFill>
              </a:rPr>
              <a:t> </a:t>
            </a:r>
            <a:r>
              <a:rPr lang="en-US" dirty="0" smtClean="0">
                <a:solidFill>
                  <a:schemeClr val="tx2"/>
                </a:solidFill>
              </a:rPr>
              <a:t>(</a:t>
            </a:r>
            <a:r>
              <a:rPr lang="en-US" dirty="0" smtClean="0">
                <a:solidFill>
                  <a:srgbClr val="0070C0"/>
                </a:solidFill>
              </a:rPr>
              <a:t>Searching “</a:t>
            </a:r>
            <a:r>
              <a:rPr lang="en-US" dirty="0" smtClean="0">
                <a:solidFill>
                  <a:srgbClr val="FF0000"/>
                </a:solidFill>
              </a:rPr>
              <a:t>memories</a:t>
            </a:r>
            <a:r>
              <a:rPr lang="en-US" dirty="0" smtClean="0">
                <a:solidFill>
                  <a:srgbClr val="0070C0"/>
                </a:solidFill>
              </a:rPr>
              <a:t>” to decide behavior</a:t>
            </a:r>
            <a:r>
              <a:rPr lang="en-US" dirty="0" smtClean="0">
                <a:solidFill>
                  <a:schemeClr val="tx2"/>
                </a:solidFill>
              </a:rPr>
              <a:t>)</a:t>
            </a:r>
            <a:endParaRPr lang="en-US" sz="1400" i="1" dirty="0" smtClean="0">
              <a:solidFill>
                <a:schemeClr val="tx2"/>
              </a:solidFill>
            </a:endParaRPr>
          </a:p>
          <a:p>
            <a:pPr lvl="0">
              <a:lnSpc>
                <a:spcPct val="95000"/>
              </a:lnSpc>
              <a:defRPr/>
            </a:pPr>
            <a:endParaRPr lang="en-US" sz="1400" dirty="0" smtClean="0">
              <a:solidFill>
                <a:schemeClr val="tx2"/>
              </a:solidFill>
            </a:endParaRPr>
          </a:p>
          <a:p>
            <a:pPr>
              <a:lnSpc>
                <a:spcPct val="95000"/>
              </a:lnSpc>
              <a:defRPr/>
            </a:pPr>
            <a:endParaRPr lang="en-US" sz="1400" i="1" dirty="0" smtClean="0">
              <a:solidFill>
                <a:schemeClr val="tx2"/>
              </a:solidFill>
            </a:endParaRPr>
          </a:p>
          <a:p>
            <a:pPr>
              <a:lnSpc>
                <a:spcPct val="95000"/>
              </a:lnSpc>
              <a:defRPr/>
            </a:pPr>
            <a:endParaRPr lang="en-US" sz="1600" dirty="0" smtClean="0">
              <a:solidFill>
                <a:schemeClr val="tx2"/>
              </a:solidFill>
            </a:endParaRPr>
          </a:p>
          <a:p>
            <a:pPr lvl="0">
              <a:lnSpc>
                <a:spcPct val="95000"/>
              </a:lnSpc>
              <a:defRPr/>
            </a:pPr>
            <a:endParaRPr kumimoji="0" lang="en-US" sz="1600" b="0" i="0" u="none" strike="noStrike" kern="1200" cap="none" spc="0" normalizeH="0" baseline="0" noProof="0" dirty="0" smtClean="0">
              <a:ln>
                <a:noFill/>
              </a:ln>
              <a:solidFill>
                <a:schemeClr val="tx2"/>
              </a:solidFill>
              <a:effectLst/>
              <a:uLnTx/>
              <a:uFillTx/>
              <a:latin typeface="+mn-lt"/>
              <a:ea typeface="+mn-ea"/>
              <a:cs typeface="+mn-cs"/>
            </a:endParaRPr>
          </a:p>
          <a:p>
            <a:pPr lvl="0">
              <a:lnSpc>
                <a:spcPct val="95000"/>
              </a:lnSpc>
              <a:defRPr/>
            </a:pPr>
            <a:endParaRPr lang="en-US" sz="1600" dirty="0" smtClean="0">
              <a:solidFill>
                <a:schemeClr val="tx2"/>
              </a:solidFill>
            </a:endParaRPr>
          </a:p>
          <a:p>
            <a:pPr lvl="0">
              <a:lnSpc>
                <a:spcPct val="95000"/>
              </a:lnSpc>
              <a:defRPr/>
            </a:pPr>
            <a:endParaRPr kumimoji="0" lang="en-US" sz="10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p:txBody>
      </p:sp>
      <p:pic>
        <p:nvPicPr>
          <p:cNvPr id="8" name="Picture 2"/>
          <p:cNvPicPr>
            <a:picLocks noChangeAspect="1" noChangeArrowheads="1"/>
          </p:cNvPicPr>
          <p:nvPr/>
        </p:nvPicPr>
        <p:blipFill>
          <a:blip r:embed="rId3" cstate="print"/>
          <a:srcRect/>
          <a:stretch>
            <a:fillRect/>
          </a:stretch>
        </p:blipFill>
        <p:spPr bwMode="auto">
          <a:xfrm>
            <a:off x="167949" y="2218226"/>
            <a:ext cx="5178492" cy="4032927"/>
          </a:xfrm>
          <a:prstGeom prst="rect">
            <a:avLst/>
          </a:prstGeom>
          <a:noFill/>
          <a:ln w="9525">
            <a:noFill/>
            <a:miter lim="800000"/>
            <a:headEnd/>
            <a:tailEnd/>
          </a:ln>
        </p:spPr>
      </p:pic>
      <p:sp>
        <p:nvSpPr>
          <p:cNvPr id="1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8798768" y="1166835"/>
            <a:ext cx="3144416" cy="3573117"/>
          </a:xfrm>
          <a:prstGeom prst="rect">
            <a:avLst/>
          </a:prstGeom>
          <a:solidFill>
            <a:schemeClr val="accent1">
              <a:alpha val="10000"/>
            </a:schemeClr>
          </a:solidFill>
        </p:spPr>
        <p:txBody>
          <a:bodyPr vert="horz" lIns="0" tIns="0" rIns="0" bIns="0" rtlCol="0">
            <a:noAutofit/>
          </a:bodyPr>
          <a:lstStyle/>
          <a:p>
            <a:pPr lvl="0" algn="ctr">
              <a:lnSpc>
                <a:spcPct val="95000"/>
              </a:lnSpc>
              <a:defRPr/>
            </a:pPr>
            <a:r>
              <a:rPr lang="en-US" sz="1100" b="1" dirty="0" smtClean="0">
                <a:solidFill>
                  <a:srgbClr val="000000"/>
                </a:solidFill>
              </a:rPr>
              <a:t>THEORY</a:t>
            </a:r>
          </a:p>
          <a:p>
            <a:pPr lvl="0">
              <a:lnSpc>
                <a:spcPct val="95000"/>
              </a:lnSpc>
              <a:defRPr/>
            </a:pPr>
            <a:endParaRPr lang="en-US" sz="1100" b="1" dirty="0" smtClean="0">
              <a:solidFill>
                <a:schemeClr val="tx2"/>
              </a:solidFill>
            </a:endParaRPr>
          </a:p>
          <a:p>
            <a:pPr lvl="0">
              <a:lnSpc>
                <a:spcPct val="95000"/>
              </a:lnSpc>
              <a:buFont typeface="Arial" pitchFamily="34" charset="0"/>
              <a:buChar char="•"/>
              <a:defRPr/>
            </a:pPr>
            <a:r>
              <a:rPr lang="en-US" sz="1100" b="1" dirty="0" smtClean="0">
                <a:solidFill>
                  <a:schemeClr val="tx2"/>
                </a:solidFill>
              </a:rPr>
              <a:t>Episodic memory </a:t>
            </a:r>
            <a:r>
              <a:rPr lang="en-US" sz="1100" dirty="0" smtClean="0">
                <a:solidFill>
                  <a:schemeClr val="tx2"/>
                </a:solidFill>
              </a:rPr>
              <a:t>represents our </a:t>
            </a:r>
            <a:r>
              <a:rPr lang="en-US" sz="1100" dirty="0" smtClean="0">
                <a:solidFill>
                  <a:srgbClr val="0070C0"/>
                </a:solidFill>
              </a:rPr>
              <a:t>memory of experiences </a:t>
            </a:r>
            <a:r>
              <a:rPr lang="en-US" sz="1100" dirty="0" smtClean="0">
                <a:solidFill>
                  <a:schemeClr val="tx2"/>
                </a:solidFill>
              </a:rPr>
              <a:t>and specific events in time in a serial form, from which we can reconstruct the actual events that took place at any given point in our lives.</a:t>
            </a:r>
          </a:p>
          <a:p>
            <a:pPr lvl="0">
              <a:lnSpc>
                <a:spcPct val="95000"/>
              </a:lnSpc>
              <a:buFont typeface="Arial" pitchFamily="34" charset="0"/>
              <a:buChar char="•"/>
              <a:defRPr/>
            </a:pPr>
            <a:endParaRPr lang="en-US" sz="1100" baseline="0" dirty="0" smtClean="0">
              <a:solidFill>
                <a:schemeClr val="tx2"/>
              </a:solidFill>
            </a:endParaRPr>
          </a:p>
          <a:p>
            <a:pPr lvl="0">
              <a:lnSpc>
                <a:spcPct val="95000"/>
              </a:lnSpc>
              <a:buFont typeface="Arial" pitchFamily="34" charset="0"/>
              <a:buChar char="•"/>
              <a:defRPr/>
            </a:pPr>
            <a:r>
              <a:rPr lang="en-US" sz="1100" dirty="0" smtClean="0">
                <a:solidFill>
                  <a:schemeClr val="tx2"/>
                </a:solidFill>
              </a:rPr>
              <a:t> </a:t>
            </a:r>
            <a:r>
              <a:rPr lang="en-US" sz="1100" b="1" dirty="0" smtClean="0">
                <a:solidFill>
                  <a:schemeClr val="tx2"/>
                </a:solidFill>
              </a:rPr>
              <a:t>Episodic memory </a:t>
            </a:r>
            <a:r>
              <a:rPr lang="en-US" sz="1100" dirty="0" smtClean="0">
                <a:solidFill>
                  <a:schemeClr val="tx2"/>
                </a:solidFill>
              </a:rPr>
              <a:t>is an </a:t>
            </a:r>
            <a:r>
              <a:rPr lang="en-US" sz="1100" b="1" i="1" dirty="0" smtClean="0">
                <a:solidFill>
                  <a:srgbClr val="FF0000"/>
                </a:solidFill>
              </a:rPr>
              <a:t>automatic</a:t>
            </a:r>
            <a:r>
              <a:rPr lang="en-US" sz="1100" dirty="0" smtClean="0">
                <a:solidFill>
                  <a:schemeClr val="tx2"/>
                </a:solidFill>
              </a:rPr>
              <a:t> </a:t>
            </a:r>
            <a:r>
              <a:rPr lang="en-US" sz="1100" dirty="0" smtClean="0">
                <a:solidFill>
                  <a:srgbClr val="0070C0"/>
                </a:solidFill>
              </a:rPr>
              <a:t>record of a stream of experience</a:t>
            </a:r>
            <a:r>
              <a:rPr lang="en-US" sz="1100" dirty="0" smtClean="0">
                <a:solidFill>
                  <a:schemeClr val="tx2"/>
                </a:solidFill>
              </a:rPr>
              <a:t>. It is what you “ </a:t>
            </a:r>
            <a:r>
              <a:rPr lang="en-US" sz="1100" b="1" dirty="0" smtClean="0">
                <a:solidFill>
                  <a:schemeClr val="tx2"/>
                </a:solidFill>
              </a:rPr>
              <a:t>remember</a:t>
            </a:r>
            <a:r>
              <a:rPr lang="en-US" sz="1100" dirty="0" smtClean="0">
                <a:solidFill>
                  <a:schemeClr val="tx2"/>
                </a:solidFill>
              </a:rPr>
              <a:t>, ” and it includes </a:t>
            </a:r>
            <a:r>
              <a:rPr lang="en-US" sz="1100" i="1" dirty="0" smtClean="0">
                <a:solidFill>
                  <a:schemeClr val="tx2"/>
                </a:solidFill>
              </a:rPr>
              <a:t>contextualized information </a:t>
            </a:r>
            <a:r>
              <a:rPr lang="en-US" sz="1100" dirty="0" smtClean="0">
                <a:solidFill>
                  <a:schemeClr val="tx2"/>
                </a:solidFill>
              </a:rPr>
              <a:t>about specific events.</a:t>
            </a:r>
          </a:p>
          <a:p>
            <a:pPr lvl="0">
              <a:lnSpc>
                <a:spcPct val="95000"/>
              </a:lnSpc>
              <a:buFont typeface="Arial" pitchFamily="34" charset="0"/>
              <a:buChar char="•"/>
              <a:defRPr/>
            </a:pPr>
            <a:endParaRPr lang="en-US" sz="1100" baseline="0" dirty="0" smtClean="0">
              <a:solidFill>
                <a:schemeClr val="tx2"/>
              </a:solidFill>
            </a:endParaRPr>
          </a:p>
          <a:p>
            <a:pPr lvl="0">
              <a:lnSpc>
                <a:spcPct val="95000"/>
              </a:lnSpc>
              <a:buFont typeface="Arial" pitchFamily="34" charset="0"/>
              <a:buChar char="•"/>
              <a:defRPr/>
            </a:pPr>
            <a:r>
              <a:rPr lang="en-US" sz="1100" dirty="0" smtClean="0">
                <a:solidFill>
                  <a:schemeClr val="tx2"/>
                </a:solidFill>
              </a:rPr>
              <a:t> </a:t>
            </a:r>
            <a:r>
              <a:rPr lang="en-US" sz="1100" b="1" dirty="0" smtClean="0">
                <a:solidFill>
                  <a:schemeClr val="tx2"/>
                </a:solidFill>
              </a:rPr>
              <a:t>Episodic memories </a:t>
            </a:r>
            <a:r>
              <a:rPr lang="en-US" sz="1100" dirty="0" smtClean="0">
                <a:solidFill>
                  <a:schemeClr val="tx2"/>
                </a:solidFill>
              </a:rPr>
              <a:t>make it possible to </a:t>
            </a:r>
            <a:r>
              <a:rPr lang="en-US" sz="1100" dirty="0" smtClean="0">
                <a:solidFill>
                  <a:srgbClr val="0070C0"/>
                </a:solidFill>
              </a:rPr>
              <a:t>extract information that may not have been noticed during the original experience </a:t>
            </a:r>
            <a:r>
              <a:rPr lang="en-US" sz="1100" dirty="0" smtClean="0">
                <a:solidFill>
                  <a:schemeClr val="tx2"/>
                </a:solidFill>
              </a:rPr>
              <a:t>and to combine them with current knowledge. </a:t>
            </a:r>
          </a:p>
          <a:p>
            <a:pPr lvl="0">
              <a:lnSpc>
                <a:spcPct val="95000"/>
              </a:lnSpc>
              <a:buFont typeface="Arial" pitchFamily="34" charset="0"/>
              <a:buChar char="•"/>
              <a:defRPr/>
            </a:pPr>
            <a:endParaRPr lang="en-US" sz="1100" dirty="0" smtClean="0">
              <a:solidFill>
                <a:schemeClr val="tx2"/>
              </a:solidFill>
            </a:endParaRPr>
          </a:p>
          <a:p>
            <a:pPr lvl="0">
              <a:lnSpc>
                <a:spcPct val="95000"/>
              </a:lnSpc>
              <a:buFont typeface="Arial" pitchFamily="34" charset="0"/>
              <a:buChar char="•"/>
              <a:defRPr/>
            </a:pPr>
            <a:r>
              <a:rPr lang="en-US" sz="1100" b="1" dirty="0" smtClean="0">
                <a:solidFill>
                  <a:schemeClr val="tx2"/>
                </a:solidFill>
              </a:rPr>
              <a:t>Episodic memory </a:t>
            </a:r>
            <a:r>
              <a:rPr lang="en-US" sz="1100" dirty="0" smtClean="0">
                <a:solidFill>
                  <a:schemeClr val="tx2"/>
                </a:solidFill>
              </a:rPr>
              <a:t>also</a:t>
            </a:r>
            <a:r>
              <a:rPr lang="en-US" sz="1100" dirty="0" smtClean="0">
                <a:solidFill>
                  <a:srgbClr val="0070C0"/>
                </a:solidFill>
              </a:rPr>
              <a:t> has a temporal structure </a:t>
            </a:r>
            <a:r>
              <a:rPr lang="en-US" sz="1100" dirty="0" smtClean="0">
                <a:solidFill>
                  <a:schemeClr val="tx2"/>
                </a:solidFill>
              </a:rPr>
              <a:t>that make it</a:t>
            </a:r>
            <a:r>
              <a:rPr lang="en-US" sz="1100" dirty="0" smtClean="0">
                <a:solidFill>
                  <a:srgbClr val="0070C0"/>
                </a:solidFill>
              </a:rPr>
              <a:t> possible to retrieve a sequence of episodes</a:t>
            </a:r>
            <a:r>
              <a:rPr lang="en-US" sz="1100" dirty="0" smtClean="0">
                <a:solidFill>
                  <a:schemeClr val="tx2"/>
                </a:solidFill>
              </a:rPr>
              <a:t> that can </a:t>
            </a:r>
            <a:r>
              <a:rPr lang="en-US" sz="1100" dirty="0" smtClean="0">
                <a:solidFill>
                  <a:srgbClr val="0070C0"/>
                </a:solidFill>
              </a:rPr>
              <a:t>be used to predict behavior </a:t>
            </a:r>
            <a:r>
              <a:rPr lang="en-US" sz="1100" dirty="0" smtClean="0">
                <a:solidFill>
                  <a:schemeClr val="tx2"/>
                </a:solidFill>
              </a:rPr>
              <a:t>and environmental dynamics in similar situations.</a:t>
            </a:r>
          </a:p>
          <a:p>
            <a:pPr lvl="0">
              <a:lnSpc>
                <a:spcPct val="95000"/>
              </a:lnSpc>
              <a:buFont typeface="Arial" pitchFamily="34" charset="0"/>
              <a:buChar char="•"/>
              <a:defRPr/>
            </a:pPr>
            <a:endParaRPr lang="en-US" sz="1100" baseline="0" dirty="0" smtClean="0">
              <a:solidFill>
                <a:schemeClr val="tx2"/>
              </a:solidFill>
            </a:endParaRPr>
          </a:p>
          <a:p>
            <a:pPr lvl="0">
              <a:lnSpc>
                <a:spcPct val="95000"/>
              </a:lnSpc>
              <a:buFont typeface="Arial" pitchFamily="34" charset="0"/>
              <a:buChar char="•"/>
              <a:defRPr/>
            </a:pPr>
            <a:endParaRPr lang="en-US" sz="1100" baseline="0" dirty="0" smtClean="0">
              <a:solidFill>
                <a:schemeClr val="tx2"/>
              </a:solidFill>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chemeClr val="tx2"/>
              </a:solidFill>
              <a:effectLst/>
              <a:uLnTx/>
              <a:uFillTx/>
              <a:latin typeface="+mn-lt"/>
              <a:ea typeface="+mn-ea"/>
              <a:cs typeface="+mn-cs"/>
            </a:endParaRPr>
          </a:p>
        </p:txBody>
      </p:sp>
      <p:sp>
        <p:nvSpPr>
          <p:cNvPr id="11" name="Rectangle 10"/>
          <p:cNvSpPr/>
          <p:nvPr/>
        </p:nvSpPr>
        <p:spPr>
          <a:xfrm>
            <a:off x="5430415" y="4469363"/>
            <a:ext cx="4599994" cy="2108269"/>
          </a:xfrm>
          <a:prstGeom prst="rect">
            <a:avLst/>
          </a:prstGeom>
          <a:solidFill>
            <a:schemeClr val="accent1">
              <a:alpha val="10000"/>
            </a:schemeClr>
          </a:solidFill>
        </p:spPr>
        <p:txBody>
          <a:bodyPr wrap="square">
            <a:spAutoFit/>
          </a:bodyPr>
          <a:lstStyle/>
          <a:p>
            <a:pPr lvl="0"/>
            <a:r>
              <a:rPr lang="en-US" sz="1100" dirty="0" smtClean="0">
                <a:solidFill>
                  <a:schemeClr val="tx2"/>
                </a:solidFill>
              </a:rPr>
              <a:t> </a:t>
            </a:r>
            <a:r>
              <a:rPr lang="en-US" sz="1000" b="1" dirty="0" smtClean="0">
                <a:solidFill>
                  <a:srgbClr val="FF0000"/>
                </a:solidFill>
              </a:rPr>
              <a:t>Example(s): </a:t>
            </a:r>
          </a:p>
          <a:p>
            <a:endParaRPr lang="en-US" sz="1000" dirty="0" smtClean="0"/>
          </a:p>
          <a:p>
            <a:pPr>
              <a:buFont typeface="Arial" pitchFamily="34" charset="0"/>
              <a:buChar char="•"/>
            </a:pPr>
            <a:r>
              <a:rPr lang="en-US" sz="1000" b="1" dirty="0" smtClean="0"/>
              <a:t> One can’t decide </a:t>
            </a:r>
            <a:r>
              <a:rPr lang="en-US" sz="1000" dirty="0" smtClean="0"/>
              <a:t>to boil or fry the eggs – and </a:t>
            </a:r>
            <a:r>
              <a:rPr lang="en-US" sz="1000" dirty="0" smtClean="0">
                <a:solidFill>
                  <a:srgbClr val="0070C0"/>
                </a:solidFill>
              </a:rPr>
              <a:t>remembers</a:t>
            </a:r>
            <a:r>
              <a:rPr lang="en-US" sz="1000" dirty="0" smtClean="0"/>
              <a:t> the </a:t>
            </a:r>
            <a:r>
              <a:rPr lang="en-US" sz="1000" i="1" dirty="0" smtClean="0"/>
              <a:t>guests hate poached eggs</a:t>
            </a:r>
            <a:r>
              <a:rPr lang="en-US" sz="1000" dirty="0" smtClean="0"/>
              <a:t>, so frying is decided.</a:t>
            </a:r>
          </a:p>
          <a:p>
            <a:r>
              <a:rPr lang="en-US" sz="1000" dirty="0" smtClean="0"/>
              <a:t> </a:t>
            </a:r>
          </a:p>
          <a:p>
            <a:pPr>
              <a:buFont typeface="Arial" pitchFamily="34" charset="0"/>
              <a:buChar char="•"/>
            </a:pPr>
            <a:r>
              <a:rPr lang="en-US" sz="1000" dirty="0" smtClean="0"/>
              <a:t> When baking in </a:t>
            </a:r>
            <a:r>
              <a:rPr lang="en-US" sz="1000" b="1" dirty="0" smtClean="0">
                <a:solidFill>
                  <a:srgbClr val="0070C0"/>
                </a:solidFill>
              </a:rPr>
              <a:t>Denver Colorado </a:t>
            </a:r>
            <a:r>
              <a:rPr lang="en-US" sz="1000" dirty="0" smtClean="0"/>
              <a:t>(Mile High), </a:t>
            </a:r>
            <a:r>
              <a:rPr lang="en-US" sz="1000" b="1" dirty="0" smtClean="0"/>
              <a:t>one can’t decide </a:t>
            </a:r>
            <a:r>
              <a:rPr lang="en-US" sz="1000" dirty="0" smtClean="0"/>
              <a:t>what temperature to set the oven and </a:t>
            </a:r>
            <a:r>
              <a:rPr lang="en-US" sz="1000" dirty="0" smtClean="0">
                <a:solidFill>
                  <a:srgbClr val="0070C0"/>
                </a:solidFill>
              </a:rPr>
              <a:t>remembers</a:t>
            </a:r>
            <a:r>
              <a:rPr lang="en-US" sz="1000" dirty="0" smtClean="0"/>
              <a:t> that </a:t>
            </a:r>
            <a:r>
              <a:rPr lang="en-US" sz="1000" i="1" dirty="0" smtClean="0">
                <a:solidFill>
                  <a:srgbClr val="000000"/>
                </a:solidFill>
              </a:rPr>
              <a:t>baking over 5000 ft altitude requires an increase in oven temperature by 25 degrees F. </a:t>
            </a:r>
          </a:p>
          <a:p>
            <a:pPr>
              <a:buFont typeface="Arial" pitchFamily="34" charset="0"/>
              <a:buChar char="•"/>
            </a:pPr>
            <a:endParaRPr lang="en-US" sz="1000" dirty="0" smtClean="0">
              <a:solidFill>
                <a:srgbClr val="000000"/>
              </a:solidFill>
            </a:endParaRPr>
          </a:p>
          <a:p>
            <a:pPr>
              <a:buFont typeface="Arial" pitchFamily="34" charset="0"/>
              <a:buChar char="•"/>
            </a:pPr>
            <a:r>
              <a:rPr lang="en-US" sz="1000" dirty="0" smtClean="0">
                <a:solidFill>
                  <a:srgbClr val="000000"/>
                </a:solidFill>
              </a:rPr>
              <a:t> When in </a:t>
            </a:r>
            <a:r>
              <a:rPr lang="en-US" sz="1000" dirty="0" smtClean="0">
                <a:solidFill>
                  <a:srgbClr val="0070C0"/>
                </a:solidFill>
              </a:rPr>
              <a:t>a hot chocolate making competition </a:t>
            </a:r>
            <a:r>
              <a:rPr lang="en-US" sz="1000" dirty="0" smtClean="0">
                <a:solidFill>
                  <a:srgbClr val="000000"/>
                </a:solidFill>
              </a:rPr>
              <a:t>and </a:t>
            </a:r>
            <a:r>
              <a:rPr lang="en-US" sz="1000" b="1" dirty="0" smtClean="0">
                <a:solidFill>
                  <a:srgbClr val="000000"/>
                </a:solidFill>
              </a:rPr>
              <a:t>one can’t decide </a:t>
            </a:r>
            <a:r>
              <a:rPr lang="en-US" sz="1000" dirty="0" smtClean="0">
                <a:solidFill>
                  <a:srgbClr val="000000"/>
                </a:solidFill>
              </a:rPr>
              <a:t>what would provide an “</a:t>
            </a:r>
            <a:r>
              <a:rPr lang="en-US" sz="1000" b="1" i="1" dirty="0" smtClean="0">
                <a:solidFill>
                  <a:srgbClr val="000000"/>
                </a:solidFill>
              </a:rPr>
              <a:t>edge</a:t>
            </a:r>
            <a:r>
              <a:rPr lang="en-US" sz="1000" dirty="0" smtClean="0">
                <a:solidFill>
                  <a:srgbClr val="000000"/>
                </a:solidFill>
              </a:rPr>
              <a:t>” – and remembers a tiny bit of “</a:t>
            </a:r>
            <a:r>
              <a:rPr lang="en-US" sz="1000" dirty="0" smtClean="0">
                <a:solidFill>
                  <a:srgbClr val="0070C0"/>
                </a:solidFill>
              </a:rPr>
              <a:t>capsaicin</a:t>
            </a:r>
            <a:r>
              <a:rPr lang="en-US" sz="1000" dirty="0" smtClean="0">
                <a:solidFill>
                  <a:srgbClr val="000000"/>
                </a:solidFill>
              </a:rPr>
              <a:t>” (from hot chili peppers) </a:t>
            </a:r>
            <a:r>
              <a:rPr lang="en-US" sz="1000" b="1" i="1" dirty="0" smtClean="0">
                <a:solidFill>
                  <a:srgbClr val="000000"/>
                </a:solidFill>
              </a:rPr>
              <a:t>awakens</a:t>
            </a:r>
            <a:r>
              <a:rPr lang="en-US" sz="1000" dirty="0" smtClean="0">
                <a:solidFill>
                  <a:srgbClr val="000000"/>
                </a:solidFill>
              </a:rPr>
              <a:t> the part of the palate that </a:t>
            </a:r>
            <a:r>
              <a:rPr lang="en-US" sz="1000" i="1" dirty="0" smtClean="0">
                <a:solidFill>
                  <a:srgbClr val="000000"/>
                </a:solidFill>
              </a:rPr>
              <a:t>senses chocolate</a:t>
            </a:r>
            <a:r>
              <a:rPr lang="en-US" sz="1000" dirty="0" smtClean="0">
                <a:solidFill>
                  <a:srgbClr val="000000"/>
                </a:solidFill>
              </a:rPr>
              <a:t>.</a:t>
            </a:r>
          </a:p>
          <a:p>
            <a:pPr>
              <a:buFont typeface="Arial" pitchFamily="34" charset="0"/>
              <a:buChar char="•"/>
            </a:pPr>
            <a:endParaRPr lang="en-US" sz="1000" dirty="0" smtClean="0"/>
          </a:p>
        </p:txBody>
      </p:sp>
      <p:pic>
        <p:nvPicPr>
          <p:cNvPr id="12" name="Picture 3"/>
          <p:cNvPicPr>
            <a:picLocks noChangeAspect="1" noChangeArrowheads="1"/>
          </p:cNvPicPr>
          <p:nvPr/>
        </p:nvPicPr>
        <p:blipFill>
          <a:blip r:embed="rId4" cstate="print"/>
          <a:srcRect/>
          <a:stretch>
            <a:fillRect/>
          </a:stretch>
        </p:blipFill>
        <p:spPr bwMode="auto">
          <a:xfrm>
            <a:off x="5362947" y="1912775"/>
            <a:ext cx="3095771" cy="2468878"/>
          </a:xfrm>
          <a:prstGeom prst="rect">
            <a:avLst/>
          </a:prstGeom>
          <a:noFill/>
          <a:ln w="9525">
            <a:noFill/>
            <a:miter lim="800000"/>
            <a:headEnd/>
            <a:tailEnd/>
          </a:ln>
        </p:spPr>
      </p:pic>
      <p:sp>
        <p:nvSpPr>
          <p:cNvPr id="1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965375" y="1505865"/>
            <a:ext cx="1685727" cy="313605"/>
          </a:xfrm>
          <a:prstGeom prst="rect">
            <a:avLst/>
          </a:prstGeom>
        </p:spPr>
        <p:txBody>
          <a:bodyPr vert="horz" lIns="0" tIns="0" rIns="0" bIns="0" rtlCol="0">
            <a:noAutofit/>
          </a:bodyPr>
          <a:lstStyle/>
          <a:p>
            <a:pPr lvl="0">
              <a:lnSpc>
                <a:spcPct val="95000"/>
              </a:lnSpc>
              <a:defRPr/>
            </a:pPr>
            <a:r>
              <a:rPr lang="en-US" sz="1600" b="1" dirty="0" smtClean="0">
                <a:solidFill>
                  <a:srgbClr val="000000"/>
                </a:solidFill>
              </a:rPr>
              <a:t>Dinner Example</a:t>
            </a:r>
            <a:endParaRPr lang="en-US" sz="1600" dirty="0" smtClean="0">
              <a:solidFill>
                <a:srgbClr val="000000"/>
              </a:solidFill>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buFont typeface="Arial" pitchFamily="34" charset="0"/>
              <a:buChar char="•"/>
              <a:defRPr/>
            </a:pPr>
            <a:endParaRPr lang="en-US" sz="1100" baseline="0" dirty="0" smtClean="0">
              <a:solidFill>
                <a:schemeClr val="tx2"/>
              </a:solidFill>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chemeClr val="tx2"/>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xmlns="" val="29981752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0BF908-D337-4124-B475-D825EF7C7711}"/>
              </a:ext>
            </a:extLst>
          </p:cNvPr>
          <p:cNvSpPr>
            <a:spLocks noGrp="1"/>
          </p:cNvSpPr>
          <p:nvPr>
            <p:ph type="title"/>
          </p:nvPr>
        </p:nvSpPr>
        <p:spPr>
          <a:xfrm>
            <a:off x="495300" y="410546"/>
            <a:ext cx="8132885" cy="663511"/>
          </a:xfrm>
        </p:spPr>
        <p:txBody>
          <a:bodyPr/>
          <a:lstStyle/>
          <a:p>
            <a:r>
              <a:rPr lang="en-US" dirty="0" smtClean="0"/>
              <a:t>Deep Dive: SOAR Cognitive Architecture</a:t>
            </a:r>
            <a:endParaRPr lang="en-US" dirty="0"/>
          </a:p>
        </p:txBody>
      </p:sp>
      <p:sp>
        <p:nvSpPr>
          <p:cNvPr id="22" name="Footer Placeholder 21"/>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4" name="Slide Number Placeholder 3"/>
          <p:cNvSpPr>
            <a:spLocks noGrp="1"/>
          </p:cNvSpPr>
          <p:nvPr>
            <p:ph type="sldNum" sz="quarter" idx="12"/>
          </p:nvPr>
        </p:nvSpPr>
        <p:spPr/>
        <p:txBody>
          <a:bodyPr/>
          <a:lstStyle/>
          <a:p>
            <a:fld id="{3310D8EA-3107-4873-B9AB-DD7D3E79053A}" type="slidenum">
              <a:rPr lang="en-US" smtClean="0"/>
              <a:pPr/>
              <a:t>18</a:t>
            </a:fld>
            <a:endParaRPr lang="en-US"/>
          </a:p>
        </p:txBody>
      </p:sp>
      <p:sp>
        <p:nvSpPr>
          <p:cNvPr id="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408677" y="1153774"/>
            <a:ext cx="5329649" cy="936284"/>
          </a:xfrm>
          <a:prstGeom prst="rect">
            <a:avLst/>
          </a:prstGeom>
        </p:spPr>
        <p:txBody>
          <a:bodyPr vert="horz" lIns="0" tIns="0" rIns="0" bIns="0" rtlCol="0">
            <a:noAutofit/>
          </a:bodyPr>
          <a:lstStyle/>
          <a:p>
            <a:pPr lvl="0">
              <a:lnSpc>
                <a:spcPct val="95000"/>
              </a:lnSpc>
              <a:defRPr/>
            </a:pPr>
            <a:r>
              <a:rPr lang="en-US" sz="2800" dirty="0" smtClean="0">
                <a:solidFill>
                  <a:schemeClr val="tx2"/>
                </a:solidFill>
              </a:rPr>
              <a:t> </a:t>
            </a:r>
            <a:r>
              <a:rPr lang="en-US" sz="2800" b="1" dirty="0" smtClean="0">
                <a:solidFill>
                  <a:schemeClr val="tx2"/>
                </a:solidFill>
              </a:rPr>
              <a:t>Procedural Memory</a:t>
            </a:r>
            <a:r>
              <a:rPr lang="en-US" sz="2800" dirty="0" smtClean="0">
                <a:solidFill>
                  <a:schemeClr val="tx2"/>
                </a:solidFill>
              </a:rPr>
              <a:t>: </a:t>
            </a:r>
          </a:p>
          <a:p>
            <a:pPr lvl="1">
              <a:lnSpc>
                <a:spcPct val="95000"/>
              </a:lnSpc>
              <a:buFont typeface="Arial" pitchFamily="34" charset="0"/>
              <a:buChar char="•"/>
              <a:defRPr/>
            </a:pPr>
            <a:r>
              <a:rPr lang="en-US" sz="1400" dirty="0" smtClean="0">
                <a:solidFill>
                  <a:schemeClr val="tx2"/>
                </a:solidFill>
              </a:rPr>
              <a:t> </a:t>
            </a:r>
            <a:r>
              <a:rPr lang="en-US" dirty="0" smtClean="0">
                <a:solidFill>
                  <a:schemeClr val="tx2"/>
                </a:solidFill>
              </a:rPr>
              <a:t>(</a:t>
            </a:r>
            <a:r>
              <a:rPr lang="en-US" dirty="0" smtClean="0">
                <a:solidFill>
                  <a:srgbClr val="FF0000"/>
                </a:solidFill>
              </a:rPr>
              <a:t>What</a:t>
            </a:r>
            <a:r>
              <a:rPr lang="en-US" dirty="0" smtClean="0">
                <a:solidFill>
                  <a:srgbClr val="0070C0"/>
                </a:solidFill>
              </a:rPr>
              <a:t> to do, </a:t>
            </a:r>
            <a:r>
              <a:rPr lang="en-US" dirty="0" smtClean="0">
                <a:solidFill>
                  <a:srgbClr val="FF0000"/>
                </a:solidFill>
              </a:rPr>
              <a:t>When</a:t>
            </a:r>
            <a:r>
              <a:rPr lang="en-US" dirty="0" smtClean="0">
                <a:solidFill>
                  <a:srgbClr val="0070C0"/>
                </a:solidFill>
              </a:rPr>
              <a:t> to do it, and </a:t>
            </a:r>
            <a:r>
              <a:rPr lang="en-US" dirty="0" smtClean="0">
                <a:solidFill>
                  <a:srgbClr val="FF0000"/>
                </a:solidFill>
              </a:rPr>
              <a:t>How</a:t>
            </a:r>
            <a:r>
              <a:rPr lang="en-US" dirty="0" smtClean="0">
                <a:solidFill>
                  <a:srgbClr val="0070C0"/>
                </a:solidFill>
              </a:rPr>
              <a:t> to do it </a:t>
            </a:r>
            <a:r>
              <a:rPr lang="en-US" dirty="0" smtClean="0">
                <a:solidFill>
                  <a:schemeClr val="tx2"/>
                </a:solidFill>
              </a:rPr>
              <a:t>)</a:t>
            </a:r>
          </a:p>
          <a:p>
            <a:pPr lvl="1">
              <a:lnSpc>
                <a:spcPct val="95000"/>
              </a:lnSpc>
              <a:buFont typeface="Arial" pitchFamily="34" charset="0"/>
              <a:buChar char="•"/>
              <a:defRPr/>
            </a:pPr>
            <a:r>
              <a:rPr lang="en-US" sz="1400" dirty="0" smtClean="0">
                <a:solidFill>
                  <a:schemeClr val="tx2"/>
                </a:solidFill>
              </a:rPr>
              <a:t> </a:t>
            </a:r>
            <a:r>
              <a:rPr lang="en-US" sz="1400" i="1" dirty="0" smtClean="0">
                <a:solidFill>
                  <a:schemeClr val="tx2"/>
                </a:solidFill>
              </a:rPr>
              <a:t>Basic behaviors</a:t>
            </a:r>
            <a:endParaRPr lang="en-US" sz="1400" dirty="0" smtClean="0">
              <a:solidFill>
                <a:schemeClr val="tx2"/>
              </a:solidFill>
            </a:endParaRPr>
          </a:p>
          <a:p>
            <a:pPr>
              <a:lnSpc>
                <a:spcPct val="95000"/>
              </a:lnSpc>
              <a:defRPr/>
            </a:pPr>
            <a:endParaRPr lang="en-US" sz="1400" i="1" dirty="0" smtClean="0">
              <a:solidFill>
                <a:schemeClr val="tx2"/>
              </a:solidFill>
            </a:endParaRPr>
          </a:p>
          <a:p>
            <a:pPr>
              <a:lnSpc>
                <a:spcPct val="95000"/>
              </a:lnSpc>
              <a:defRPr/>
            </a:pPr>
            <a:endParaRPr lang="en-US" sz="1600" dirty="0" smtClean="0">
              <a:solidFill>
                <a:schemeClr val="tx2"/>
              </a:solidFill>
            </a:endParaRPr>
          </a:p>
          <a:p>
            <a:pPr lvl="0">
              <a:lnSpc>
                <a:spcPct val="95000"/>
              </a:lnSpc>
              <a:defRPr/>
            </a:pPr>
            <a:endParaRPr kumimoji="0" lang="en-US" sz="1600" b="0" i="0" u="none" strike="noStrike" kern="1200" cap="none" spc="0" normalizeH="0" baseline="0" noProof="0" dirty="0" smtClean="0">
              <a:ln>
                <a:noFill/>
              </a:ln>
              <a:solidFill>
                <a:schemeClr val="tx2"/>
              </a:solidFill>
              <a:effectLst/>
              <a:uLnTx/>
              <a:uFillTx/>
              <a:latin typeface="+mn-lt"/>
              <a:ea typeface="+mn-ea"/>
              <a:cs typeface="+mn-cs"/>
            </a:endParaRPr>
          </a:p>
          <a:p>
            <a:pPr lvl="0">
              <a:lnSpc>
                <a:spcPct val="95000"/>
              </a:lnSpc>
              <a:defRPr/>
            </a:pPr>
            <a:endParaRPr lang="en-US" sz="1600" dirty="0" smtClean="0">
              <a:solidFill>
                <a:schemeClr val="tx2"/>
              </a:solidFill>
            </a:endParaRPr>
          </a:p>
          <a:p>
            <a:pPr lvl="0">
              <a:lnSpc>
                <a:spcPct val="95000"/>
              </a:lnSpc>
              <a:defRPr/>
            </a:pPr>
            <a:endParaRPr kumimoji="0" lang="en-US" sz="10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p:txBody>
      </p:sp>
      <p:pic>
        <p:nvPicPr>
          <p:cNvPr id="8" name="Picture 2"/>
          <p:cNvPicPr>
            <a:picLocks noChangeAspect="1" noChangeArrowheads="1"/>
          </p:cNvPicPr>
          <p:nvPr/>
        </p:nvPicPr>
        <p:blipFill>
          <a:blip r:embed="rId3" cstate="print"/>
          <a:srcRect/>
          <a:stretch>
            <a:fillRect/>
          </a:stretch>
        </p:blipFill>
        <p:spPr bwMode="auto">
          <a:xfrm>
            <a:off x="167949" y="2218226"/>
            <a:ext cx="5178492" cy="4032927"/>
          </a:xfrm>
          <a:prstGeom prst="rect">
            <a:avLst/>
          </a:prstGeom>
          <a:noFill/>
          <a:ln w="9525">
            <a:noFill/>
            <a:miter lim="800000"/>
            <a:headEnd/>
            <a:tailEnd/>
          </a:ln>
        </p:spPr>
      </p:pic>
      <p:sp>
        <p:nvSpPr>
          <p:cNvPr id="1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9060208" y="1269472"/>
            <a:ext cx="2587506" cy="3022610"/>
          </a:xfrm>
          <a:prstGeom prst="rect">
            <a:avLst/>
          </a:prstGeom>
          <a:solidFill>
            <a:schemeClr val="accent1">
              <a:alpha val="10000"/>
            </a:schemeClr>
          </a:solidFill>
        </p:spPr>
        <p:txBody>
          <a:bodyPr vert="horz" lIns="0" tIns="0" rIns="0" bIns="0" rtlCol="0">
            <a:noAutofit/>
          </a:bodyPr>
          <a:lstStyle/>
          <a:p>
            <a:pPr lvl="0" algn="ctr">
              <a:lnSpc>
                <a:spcPct val="95000"/>
              </a:lnSpc>
              <a:defRPr/>
            </a:pPr>
            <a:r>
              <a:rPr lang="en-US" sz="1100" b="1" dirty="0" smtClean="0">
                <a:solidFill>
                  <a:schemeClr val="tx2"/>
                </a:solidFill>
              </a:rPr>
              <a:t>THEORY </a:t>
            </a:r>
          </a:p>
          <a:p>
            <a:pPr lvl="0">
              <a:lnSpc>
                <a:spcPct val="95000"/>
              </a:lnSpc>
              <a:defRPr/>
            </a:pPr>
            <a:endParaRPr lang="en-US" sz="1100" b="1" dirty="0" smtClean="0">
              <a:solidFill>
                <a:schemeClr val="tx2"/>
              </a:solidFill>
            </a:endParaRPr>
          </a:p>
          <a:p>
            <a:pPr lvl="0">
              <a:lnSpc>
                <a:spcPct val="95000"/>
              </a:lnSpc>
              <a:buFont typeface="Arial" pitchFamily="34" charset="0"/>
              <a:buChar char="•"/>
              <a:defRPr/>
            </a:pPr>
            <a:r>
              <a:rPr lang="en-US" sz="1100" b="1" dirty="0" smtClean="0">
                <a:solidFill>
                  <a:schemeClr val="tx2"/>
                </a:solidFill>
              </a:rPr>
              <a:t> Procedural memory </a:t>
            </a:r>
            <a:r>
              <a:rPr lang="en-US" sz="1100" dirty="0" smtClean="0">
                <a:solidFill>
                  <a:schemeClr val="tx2"/>
                </a:solidFill>
              </a:rPr>
              <a:t>is a part of the long-term memory that is responsible for </a:t>
            </a:r>
            <a:r>
              <a:rPr lang="en-US" sz="1100" dirty="0" smtClean="0">
                <a:solidFill>
                  <a:srgbClr val="0070C0"/>
                </a:solidFill>
              </a:rPr>
              <a:t>knowing how to do things</a:t>
            </a:r>
            <a:r>
              <a:rPr lang="en-US" sz="1100" dirty="0" smtClean="0">
                <a:solidFill>
                  <a:schemeClr val="tx2"/>
                </a:solidFill>
              </a:rPr>
              <a:t>, also known as motor skills or </a:t>
            </a:r>
            <a:r>
              <a:rPr lang="en-US" sz="1100" dirty="0" smtClean="0">
                <a:solidFill>
                  <a:srgbClr val="0070C0"/>
                </a:solidFill>
              </a:rPr>
              <a:t>second nature skills</a:t>
            </a:r>
            <a:r>
              <a:rPr lang="en-US" sz="1100" dirty="0" smtClean="0">
                <a:solidFill>
                  <a:schemeClr val="tx2"/>
                </a:solidFill>
              </a:rPr>
              <a:t>. </a:t>
            </a:r>
          </a:p>
          <a:p>
            <a:pPr lvl="0">
              <a:lnSpc>
                <a:spcPct val="95000"/>
              </a:lnSpc>
              <a:buFont typeface="Arial" pitchFamily="34" charset="0"/>
              <a:buChar char="•"/>
              <a:defRPr/>
            </a:pPr>
            <a:endParaRPr lang="en-US" sz="1100" dirty="0" smtClean="0">
              <a:solidFill>
                <a:schemeClr val="tx2"/>
              </a:solidFill>
            </a:endParaRPr>
          </a:p>
          <a:p>
            <a:pPr lvl="0">
              <a:lnSpc>
                <a:spcPct val="95000"/>
              </a:lnSpc>
              <a:buFont typeface="Arial" pitchFamily="34" charset="0"/>
              <a:buChar char="•"/>
              <a:defRPr/>
            </a:pPr>
            <a:r>
              <a:rPr lang="en-US" sz="1100" b="1" dirty="0" smtClean="0">
                <a:solidFill>
                  <a:schemeClr val="tx2"/>
                </a:solidFill>
              </a:rPr>
              <a:t> Procedural memory </a:t>
            </a:r>
            <a:r>
              <a:rPr lang="en-US" sz="1100" dirty="0" smtClean="0">
                <a:solidFill>
                  <a:schemeClr val="tx2"/>
                </a:solidFill>
              </a:rPr>
              <a:t>stores information on </a:t>
            </a:r>
            <a:r>
              <a:rPr lang="en-US" sz="1100" dirty="0" smtClean="0">
                <a:solidFill>
                  <a:srgbClr val="0070C0"/>
                </a:solidFill>
              </a:rPr>
              <a:t>how to perform certain procedures</a:t>
            </a:r>
            <a:r>
              <a:rPr lang="en-US" sz="1100" dirty="0" smtClean="0">
                <a:solidFill>
                  <a:schemeClr val="tx2"/>
                </a:solidFill>
              </a:rPr>
              <a:t>, such as </a:t>
            </a:r>
            <a:r>
              <a:rPr lang="en-US" sz="1100" i="1" dirty="0" smtClean="0">
                <a:solidFill>
                  <a:schemeClr val="tx2"/>
                </a:solidFill>
              </a:rPr>
              <a:t>walking, talking and riding a bike</a:t>
            </a:r>
            <a:r>
              <a:rPr lang="en-US" sz="1100" dirty="0" smtClean="0">
                <a:solidFill>
                  <a:schemeClr val="tx2"/>
                </a:solidFill>
              </a:rPr>
              <a:t>, and </a:t>
            </a:r>
            <a:r>
              <a:rPr lang="en-US" sz="1100" i="1" dirty="0" smtClean="0">
                <a:solidFill>
                  <a:schemeClr val="tx2"/>
                </a:solidFill>
              </a:rPr>
              <a:t>does </a:t>
            </a:r>
            <a:r>
              <a:rPr lang="en-US" sz="1100" b="1" i="1" dirty="0" smtClean="0">
                <a:solidFill>
                  <a:srgbClr val="FF0000"/>
                </a:solidFill>
              </a:rPr>
              <a:t>not</a:t>
            </a:r>
            <a:r>
              <a:rPr lang="en-US" sz="1100" i="1" dirty="0" smtClean="0">
                <a:solidFill>
                  <a:schemeClr val="tx2"/>
                </a:solidFill>
              </a:rPr>
              <a:t> involve conscious thought</a:t>
            </a:r>
            <a:r>
              <a:rPr lang="en-US" sz="1100" dirty="0" smtClean="0">
                <a:solidFill>
                  <a:schemeClr val="tx2"/>
                </a:solidFill>
              </a:rPr>
              <a:t>.</a:t>
            </a: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buFont typeface="Arial" pitchFamily="34" charset="0"/>
              <a:buChar char="•"/>
              <a:defRPr/>
            </a:pPr>
            <a:endParaRPr lang="en-US" sz="1100" baseline="0" dirty="0" smtClean="0">
              <a:solidFill>
                <a:schemeClr val="tx2"/>
              </a:solidFill>
            </a:endParaRPr>
          </a:p>
          <a:p>
            <a:pPr lvl="0">
              <a:lnSpc>
                <a:spcPct val="95000"/>
              </a:lnSpc>
              <a:buFont typeface="Arial" pitchFamily="34" charset="0"/>
              <a:buChar char="•"/>
              <a:defRPr/>
            </a:pPr>
            <a:r>
              <a:rPr lang="en-US" sz="1100" dirty="0" smtClean="0">
                <a:solidFill>
                  <a:schemeClr val="tx2"/>
                </a:solidFill>
              </a:rPr>
              <a:t> </a:t>
            </a:r>
            <a:r>
              <a:rPr lang="en-US" sz="1100" b="1" dirty="0" smtClean="0">
                <a:solidFill>
                  <a:schemeClr val="tx2"/>
                </a:solidFill>
              </a:rPr>
              <a:t>Procedural memory </a:t>
            </a:r>
            <a:r>
              <a:rPr lang="en-US" sz="1100" dirty="0" smtClean="0">
                <a:solidFill>
                  <a:schemeClr val="tx2"/>
                </a:solidFill>
              </a:rPr>
              <a:t>is a subset of </a:t>
            </a:r>
            <a:r>
              <a:rPr lang="en-US" sz="1100" i="1" dirty="0" smtClean="0">
                <a:solidFill>
                  <a:srgbClr val="0070C0"/>
                </a:solidFill>
              </a:rPr>
              <a:t>implicit memory</a:t>
            </a:r>
            <a:r>
              <a:rPr lang="en-US" sz="1100" dirty="0" smtClean="0">
                <a:solidFill>
                  <a:schemeClr val="tx2"/>
                </a:solidFill>
              </a:rPr>
              <a:t>, sometimes referred to as </a:t>
            </a:r>
            <a:r>
              <a:rPr lang="en-US" sz="1100" i="1" dirty="0" smtClean="0">
                <a:solidFill>
                  <a:srgbClr val="0070C0"/>
                </a:solidFill>
              </a:rPr>
              <a:t>unconscious memory </a:t>
            </a:r>
            <a:r>
              <a:rPr lang="en-US" sz="1100" dirty="0" smtClean="0">
                <a:solidFill>
                  <a:schemeClr val="tx2"/>
                </a:solidFill>
              </a:rPr>
              <a:t>or </a:t>
            </a:r>
            <a:r>
              <a:rPr lang="en-US" sz="1100" i="1" dirty="0" smtClean="0">
                <a:solidFill>
                  <a:srgbClr val="0070C0"/>
                </a:solidFill>
              </a:rPr>
              <a:t>automatic memory</a:t>
            </a:r>
            <a:r>
              <a:rPr lang="en-US" sz="1100" i="1" dirty="0" smtClean="0">
                <a:solidFill>
                  <a:schemeClr val="tx2"/>
                </a:solidFill>
              </a:rPr>
              <a:t>. Implicit memory uses past experiences to remember things without thinking about them.</a:t>
            </a:r>
          </a:p>
          <a:p>
            <a:pPr lvl="0">
              <a:lnSpc>
                <a:spcPct val="95000"/>
              </a:lnSpc>
              <a:defRPr/>
            </a:pPr>
            <a:endParaRPr lang="en-US" sz="1100" dirty="0" smtClean="0">
              <a:solidFill>
                <a:schemeClr val="tx2"/>
              </a:solidFill>
            </a:endParaRPr>
          </a:p>
        </p:txBody>
      </p:sp>
      <p:sp>
        <p:nvSpPr>
          <p:cNvPr id="11" name="Rectangle 10"/>
          <p:cNvSpPr/>
          <p:nvPr/>
        </p:nvSpPr>
        <p:spPr>
          <a:xfrm>
            <a:off x="5430415" y="4469363"/>
            <a:ext cx="4945226" cy="1646605"/>
          </a:xfrm>
          <a:prstGeom prst="rect">
            <a:avLst/>
          </a:prstGeom>
          <a:solidFill>
            <a:schemeClr val="accent1">
              <a:alpha val="10000"/>
            </a:schemeClr>
          </a:solidFill>
        </p:spPr>
        <p:txBody>
          <a:bodyPr wrap="square">
            <a:spAutoFit/>
          </a:bodyPr>
          <a:lstStyle/>
          <a:p>
            <a:pPr lvl="0"/>
            <a:r>
              <a:rPr lang="en-US" sz="1100" dirty="0" smtClean="0">
                <a:solidFill>
                  <a:schemeClr val="tx2"/>
                </a:solidFill>
              </a:rPr>
              <a:t> </a:t>
            </a:r>
            <a:r>
              <a:rPr lang="en-US" sz="1000" b="1" dirty="0" smtClean="0">
                <a:solidFill>
                  <a:srgbClr val="FF0000"/>
                </a:solidFill>
              </a:rPr>
              <a:t>Example(s): </a:t>
            </a:r>
          </a:p>
          <a:p>
            <a:endParaRPr lang="en-US" sz="1000" dirty="0" smtClean="0"/>
          </a:p>
          <a:p>
            <a:pPr>
              <a:buFont typeface="Arial" pitchFamily="34" charset="0"/>
              <a:buChar char="•"/>
            </a:pPr>
            <a:r>
              <a:rPr lang="en-US" sz="1000" b="1" dirty="0" smtClean="0"/>
              <a:t> After a few times </a:t>
            </a:r>
            <a:r>
              <a:rPr lang="en-US" sz="1000" dirty="0" smtClean="0"/>
              <a:t>boiling water, it becomes </a:t>
            </a:r>
            <a:r>
              <a:rPr lang="en-US" sz="1000" i="1" dirty="0" smtClean="0"/>
              <a:t>second nature</a:t>
            </a:r>
            <a:r>
              <a:rPr lang="en-US" sz="1000" dirty="0" smtClean="0"/>
              <a:t>.</a:t>
            </a:r>
          </a:p>
          <a:p>
            <a:r>
              <a:rPr lang="en-US" sz="1000" dirty="0" smtClean="0"/>
              <a:t> </a:t>
            </a:r>
          </a:p>
          <a:p>
            <a:pPr>
              <a:buFont typeface="Arial" pitchFamily="34" charset="0"/>
              <a:buChar char="•"/>
            </a:pPr>
            <a:r>
              <a:rPr lang="en-US" sz="1000" dirty="0" smtClean="0"/>
              <a:t> </a:t>
            </a:r>
            <a:r>
              <a:rPr lang="en-US" sz="1000" b="1" dirty="0" smtClean="0"/>
              <a:t>Once one has peeled </a:t>
            </a:r>
            <a:r>
              <a:rPr lang="en-US" sz="1000" dirty="0" smtClean="0"/>
              <a:t>a bushel of </a:t>
            </a:r>
            <a:r>
              <a:rPr lang="en-US" sz="1000" dirty="0" smtClean="0">
                <a:solidFill>
                  <a:srgbClr val="0070C0"/>
                </a:solidFill>
              </a:rPr>
              <a:t>apples</a:t>
            </a:r>
            <a:r>
              <a:rPr lang="en-US" sz="1000" dirty="0" smtClean="0"/>
              <a:t>, peeling </a:t>
            </a:r>
            <a:r>
              <a:rPr lang="en-US" sz="1000" dirty="0" smtClean="0">
                <a:solidFill>
                  <a:srgbClr val="0070C0"/>
                </a:solidFill>
              </a:rPr>
              <a:t>potatoes</a:t>
            </a:r>
            <a:r>
              <a:rPr lang="en-US" sz="1000" dirty="0" smtClean="0"/>
              <a:t> is a </a:t>
            </a:r>
            <a:r>
              <a:rPr lang="en-US" sz="1000" i="1" dirty="0" smtClean="0"/>
              <a:t>no-brainer.</a:t>
            </a:r>
            <a:endParaRPr lang="en-US" sz="1000" i="1" dirty="0" smtClean="0">
              <a:solidFill>
                <a:srgbClr val="000000"/>
              </a:solidFill>
            </a:endParaRPr>
          </a:p>
          <a:p>
            <a:pPr>
              <a:buFont typeface="Arial" pitchFamily="34" charset="0"/>
              <a:buChar char="•"/>
            </a:pPr>
            <a:endParaRPr lang="en-US" sz="1000" dirty="0" smtClean="0">
              <a:solidFill>
                <a:srgbClr val="000000"/>
              </a:solidFill>
            </a:endParaRPr>
          </a:p>
          <a:p>
            <a:pPr>
              <a:buFont typeface="Arial" pitchFamily="34" charset="0"/>
              <a:buChar char="•"/>
            </a:pPr>
            <a:r>
              <a:rPr lang="en-US" sz="1000" b="1" dirty="0" smtClean="0">
                <a:solidFill>
                  <a:srgbClr val="000000"/>
                </a:solidFill>
              </a:rPr>
              <a:t> After ones first real BBQ</a:t>
            </a:r>
            <a:r>
              <a:rPr lang="en-US" sz="1000" dirty="0" smtClean="0">
                <a:solidFill>
                  <a:srgbClr val="000000"/>
                </a:solidFill>
              </a:rPr>
              <a:t>, grilling is pretty </a:t>
            </a:r>
            <a:r>
              <a:rPr lang="en-US" sz="1000" i="1" dirty="0" smtClean="0">
                <a:solidFill>
                  <a:srgbClr val="000000"/>
                </a:solidFill>
              </a:rPr>
              <a:t>simple</a:t>
            </a:r>
            <a:r>
              <a:rPr lang="en-US" sz="1000" dirty="0" smtClean="0">
                <a:solidFill>
                  <a:srgbClr val="000000"/>
                </a:solidFill>
              </a:rPr>
              <a:t>.</a:t>
            </a:r>
          </a:p>
          <a:p>
            <a:pPr>
              <a:buFont typeface="Arial" pitchFamily="34" charset="0"/>
              <a:buChar char="•"/>
            </a:pPr>
            <a:endParaRPr lang="en-US" sz="1000" dirty="0" smtClean="0">
              <a:solidFill>
                <a:srgbClr val="000000"/>
              </a:solidFill>
            </a:endParaRPr>
          </a:p>
          <a:p>
            <a:pPr>
              <a:buFont typeface="Arial" pitchFamily="34" charset="0"/>
              <a:buChar char="•"/>
            </a:pPr>
            <a:r>
              <a:rPr lang="en-US" sz="1000" dirty="0" smtClean="0">
                <a:solidFill>
                  <a:srgbClr val="000000"/>
                </a:solidFill>
              </a:rPr>
              <a:t> </a:t>
            </a:r>
            <a:r>
              <a:rPr lang="en-US" sz="1000" b="1" dirty="0" smtClean="0">
                <a:solidFill>
                  <a:srgbClr val="000000"/>
                </a:solidFill>
              </a:rPr>
              <a:t>After cooking spaghetti once or twice</a:t>
            </a:r>
            <a:r>
              <a:rPr lang="en-US" sz="1000" dirty="0" smtClean="0">
                <a:solidFill>
                  <a:srgbClr val="000000"/>
                </a:solidFill>
              </a:rPr>
              <a:t>, cooking any pasta </a:t>
            </a:r>
            <a:r>
              <a:rPr lang="en-US" sz="1000" i="1" dirty="0" smtClean="0">
                <a:solidFill>
                  <a:srgbClr val="000000"/>
                </a:solidFill>
              </a:rPr>
              <a:t>requires no thought</a:t>
            </a:r>
            <a:r>
              <a:rPr lang="en-US" sz="1000" dirty="0" smtClean="0">
                <a:solidFill>
                  <a:srgbClr val="000000"/>
                </a:solidFill>
              </a:rPr>
              <a:t>.</a:t>
            </a:r>
          </a:p>
          <a:p>
            <a:pPr>
              <a:buFont typeface="Arial" pitchFamily="34" charset="0"/>
              <a:buChar char="•"/>
            </a:pPr>
            <a:endParaRPr lang="en-US" sz="1000" dirty="0" smtClean="0"/>
          </a:p>
        </p:txBody>
      </p:sp>
      <p:pic>
        <p:nvPicPr>
          <p:cNvPr id="12" name="Picture 3"/>
          <p:cNvPicPr>
            <a:picLocks noChangeAspect="1" noChangeArrowheads="1"/>
          </p:cNvPicPr>
          <p:nvPr/>
        </p:nvPicPr>
        <p:blipFill>
          <a:blip r:embed="rId4" cstate="print"/>
          <a:srcRect/>
          <a:stretch>
            <a:fillRect/>
          </a:stretch>
        </p:blipFill>
        <p:spPr bwMode="auto">
          <a:xfrm>
            <a:off x="5362947" y="1912775"/>
            <a:ext cx="3095771" cy="2468878"/>
          </a:xfrm>
          <a:prstGeom prst="rect">
            <a:avLst/>
          </a:prstGeom>
          <a:noFill/>
          <a:ln w="9525">
            <a:noFill/>
            <a:miter lim="800000"/>
            <a:headEnd/>
            <a:tailEnd/>
          </a:ln>
        </p:spPr>
      </p:pic>
      <p:sp>
        <p:nvSpPr>
          <p:cNvPr id="13"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965375" y="1505865"/>
            <a:ext cx="1685727" cy="313605"/>
          </a:xfrm>
          <a:prstGeom prst="rect">
            <a:avLst/>
          </a:prstGeom>
        </p:spPr>
        <p:txBody>
          <a:bodyPr vert="horz" lIns="0" tIns="0" rIns="0" bIns="0" rtlCol="0">
            <a:noAutofit/>
          </a:bodyPr>
          <a:lstStyle/>
          <a:p>
            <a:pPr lvl="0">
              <a:lnSpc>
                <a:spcPct val="95000"/>
              </a:lnSpc>
              <a:defRPr/>
            </a:pPr>
            <a:r>
              <a:rPr lang="en-US" sz="1600" b="1" dirty="0" smtClean="0">
                <a:solidFill>
                  <a:srgbClr val="000000"/>
                </a:solidFill>
              </a:rPr>
              <a:t>Dinner Example</a:t>
            </a:r>
            <a:endParaRPr lang="en-US" sz="1600" dirty="0" smtClean="0">
              <a:solidFill>
                <a:srgbClr val="000000"/>
              </a:solidFill>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buFont typeface="Arial" pitchFamily="34" charset="0"/>
              <a:buChar char="•"/>
              <a:defRPr/>
            </a:pPr>
            <a:endParaRPr lang="en-US" sz="1100" baseline="0" dirty="0" smtClean="0">
              <a:solidFill>
                <a:schemeClr val="tx2"/>
              </a:solidFill>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chemeClr val="tx2"/>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xmlns="" val="29981752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0BF908-D337-4124-B475-D825EF7C7711}"/>
              </a:ext>
            </a:extLst>
          </p:cNvPr>
          <p:cNvSpPr>
            <a:spLocks noGrp="1"/>
          </p:cNvSpPr>
          <p:nvPr>
            <p:ph type="title"/>
          </p:nvPr>
        </p:nvSpPr>
        <p:spPr>
          <a:xfrm>
            <a:off x="495300" y="410546"/>
            <a:ext cx="8132885" cy="663511"/>
          </a:xfrm>
        </p:spPr>
        <p:txBody>
          <a:bodyPr/>
          <a:lstStyle/>
          <a:p>
            <a:r>
              <a:rPr lang="en-US" dirty="0" smtClean="0"/>
              <a:t>Deep Dive: SOAR Cognitive Architecture</a:t>
            </a:r>
            <a:endParaRPr lang="en-US" dirty="0"/>
          </a:p>
        </p:txBody>
      </p:sp>
      <p:sp>
        <p:nvSpPr>
          <p:cNvPr id="22" name="Footer Placeholder 21"/>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4" name="Slide Number Placeholder 3"/>
          <p:cNvSpPr>
            <a:spLocks noGrp="1"/>
          </p:cNvSpPr>
          <p:nvPr>
            <p:ph type="sldNum" sz="quarter" idx="12"/>
          </p:nvPr>
        </p:nvSpPr>
        <p:spPr/>
        <p:txBody>
          <a:bodyPr/>
          <a:lstStyle/>
          <a:p>
            <a:fld id="{3310D8EA-3107-4873-B9AB-DD7D3E79053A}" type="slidenum">
              <a:rPr lang="en-US" smtClean="0"/>
              <a:pPr/>
              <a:t>19</a:t>
            </a:fld>
            <a:endParaRPr lang="en-US"/>
          </a:p>
        </p:txBody>
      </p:sp>
      <p:sp>
        <p:nvSpPr>
          <p:cNvPr id="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408677" y="1153774"/>
            <a:ext cx="5329649" cy="936284"/>
          </a:xfrm>
          <a:prstGeom prst="rect">
            <a:avLst/>
          </a:prstGeom>
        </p:spPr>
        <p:txBody>
          <a:bodyPr vert="horz" lIns="0" tIns="0" rIns="0" bIns="0" rtlCol="0">
            <a:noAutofit/>
          </a:bodyPr>
          <a:lstStyle/>
          <a:p>
            <a:pPr lvl="0">
              <a:lnSpc>
                <a:spcPct val="95000"/>
              </a:lnSpc>
              <a:defRPr/>
            </a:pPr>
            <a:r>
              <a:rPr lang="en-US" sz="2800" dirty="0" smtClean="0">
                <a:solidFill>
                  <a:schemeClr val="tx2"/>
                </a:solidFill>
              </a:rPr>
              <a:t> </a:t>
            </a:r>
            <a:r>
              <a:rPr lang="en-US" sz="2800" b="1" dirty="0" smtClean="0">
                <a:solidFill>
                  <a:schemeClr val="tx2"/>
                </a:solidFill>
              </a:rPr>
              <a:t>Spatial Visual System</a:t>
            </a:r>
            <a:r>
              <a:rPr lang="en-US" sz="2800" dirty="0" smtClean="0">
                <a:solidFill>
                  <a:schemeClr val="tx2"/>
                </a:solidFill>
              </a:rPr>
              <a:t>: </a:t>
            </a:r>
          </a:p>
          <a:p>
            <a:pPr lvl="1">
              <a:lnSpc>
                <a:spcPct val="95000"/>
              </a:lnSpc>
              <a:buFont typeface="Arial" pitchFamily="34" charset="0"/>
              <a:buChar char="•"/>
              <a:defRPr/>
            </a:pPr>
            <a:r>
              <a:rPr lang="en-US" sz="1400" dirty="0" smtClean="0">
                <a:solidFill>
                  <a:schemeClr val="tx2"/>
                </a:solidFill>
              </a:rPr>
              <a:t> </a:t>
            </a:r>
            <a:r>
              <a:rPr lang="en-US" dirty="0" smtClean="0">
                <a:solidFill>
                  <a:schemeClr val="tx2"/>
                </a:solidFill>
              </a:rPr>
              <a:t>(</a:t>
            </a:r>
            <a:r>
              <a:rPr lang="en-US" dirty="0" smtClean="0">
                <a:solidFill>
                  <a:srgbClr val="0070C0"/>
                </a:solidFill>
              </a:rPr>
              <a:t>An </a:t>
            </a:r>
            <a:r>
              <a:rPr lang="en-US" dirty="0" smtClean="0">
                <a:solidFill>
                  <a:srgbClr val="C00000"/>
                </a:solidFill>
              </a:rPr>
              <a:t>image</a:t>
            </a:r>
            <a:r>
              <a:rPr lang="en-US" dirty="0" smtClean="0">
                <a:solidFill>
                  <a:srgbClr val="0070C0"/>
                </a:solidFill>
              </a:rPr>
              <a:t> is worth 1000 words</a:t>
            </a:r>
            <a:r>
              <a:rPr lang="en-US" dirty="0" smtClean="0">
                <a:solidFill>
                  <a:schemeClr val="tx2"/>
                </a:solidFill>
              </a:rPr>
              <a:t>)</a:t>
            </a:r>
            <a:endParaRPr lang="en-US" sz="1400" dirty="0" smtClean="0">
              <a:solidFill>
                <a:schemeClr val="tx2"/>
              </a:solidFill>
            </a:endParaRPr>
          </a:p>
          <a:p>
            <a:pPr>
              <a:lnSpc>
                <a:spcPct val="95000"/>
              </a:lnSpc>
              <a:defRPr/>
            </a:pPr>
            <a:endParaRPr lang="en-US" sz="1400" i="1" dirty="0" smtClean="0">
              <a:solidFill>
                <a:schemeClr val="tx2"/>
              </a:solidFill>
            </a:endParaRPr>
          </a:p>
          <a:p>
            <a:pPr>
              <a:lnSpc>
                <a:spcPct val="95000"/>
              </a:lnSpc>
              <a:defRPr/>
            </a:pPr>
            <a:endParaRPr lang="en-US" sz="1600" dirty="0" smtClean="0">
              <a:solidFill>
                <a:schemeClr val="tx2"/>
              </a:solidFill>
            </a:endParaRPr>
          </a:p>
          <a:p>
            <a:pPr lvl="0">
              <a:lnSpc>
                <a:spcPct val="95000"/>
              </a:lnSpc>
              <a:defRPr/>
            </a:pPr>
            <a:endParaRPr kumimoji="0" lang="en-US" sz="1600" b="0" i="0" u="none" strike="noStrike" kern="1200" cap="none" spc="0" normalizeH="0" baseline="0" noProof="0" dirty="0" smtClean="0">
              <a:ln>
                <a:noFill/>
              </a:ln>
              <a:solidFill>
                <a:schemeClr val="tx2"/>
              </a:solidFill>
              <a:effectLst/>
              <a:uLnTx/>
              <a:uFillTx/>
              <a:latin typeface="+mn-lt"/>
              <a:ea typeface="+mn-ea"/>
              <a:cs typeface="+mn-cs"/>
            </a:endParaRPr>
          </a:p>
          <a:p>
            <a:pPr lvl="0">
              <a:lnSpc>
                <a:spcPct val="95000"/>
              </a:lnSpc>
              <a:defRPr/>
            </a:pPr>
            <a:endParaRPr lang="en-US" sz="1600" dirty="0" smtClean="0">
              <a:solidFill>
                <a:schemeClr val="tx2"/>
              </a:solidFill>
            </a:endParaRPr>
          </a:p>
          <a:p>
            <a:pPr lvl="0">
              <a:lnSpc>
                <a:spcPct val="95000"/>
              </a:lnSpc>
              <a:defRPr/>
            </a:pPr>
            <a:endParaRPr kumimoji="0" lang="en-US" sz="10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p:txBody>
      </p:sp>
      <p:pic>
        <p:nvPicPr>
          <p:cNvPr id="8" name="Picture 2"/>
          <p:cNvPicPr>
            <a:picLocks noChangeAspect="1" noChangeArrowheads="1"/>
          </p:cNvPicPr>
          <p:nvPr/>
        </p:nvPicPr>
        <p:blipFill>
          <a:blip r:embed="rId3" cstate="print"/>
          <a:srcRect/>
          <a:stretch>
            <a:fillRect/>
          </a:stretch>
        </p:blipFill>
        <p:spPr bwMode="auto">
          <a:xfrm>
            <a:off x="167949" y="2218226"/>
            <a:ext cx="5178492" cy="4032927"/>
          </a:xfrm>
          <a:prstGeom prst="rect">
            <a:avLst/>
          </a:prstGeom>
          <a:noFill/>
          <a:ln w="9525">
            <a:noFill/>
            <a:miter lim="800000"/>
            <a:headEnd/>
            <a:tailEnd/>
          </a:ln>
        </p:spPr>
      </p:pic>
      <p:sp>
        <p:nvSpPr>
          <p:cNvPr id="1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8910735" y="1474746"/>
            <a:ext cx="2914262" cy="2341476"/>
          </a:xfrm>
          <a:prstGeom prst="rect">
            <a:avLst/>
          </a:prstGeom>
          <a:solidFill>
            <a:schemeClr val="accent1">
              <a:alpha val="10000"/>
            </a:schemeClr>
          </a:solidFill>
        </p:spPr>
        <p:txBody>
          <a:bodyPr vert="horz" lIns="0" tIns="0" rIns="0" bIns="0" rtlCol="0">
            <a:noAutofit/>
          </a:bodyPr>
          <a:lstStyle/>
          <a:p>
            <a:pPr lvl="0" algn="ctr">
              <a:lnSpc>
                <a:spcPct val="95000"/>
              </a:lnSpc>
              <a:defRPr/>
            </a:pPr>
            <a:r>
              <a:rPr lang="en-US" sz="1100" b="1" dirty="0" smtClean="0">
                <a:solidFill>
                  <a:schemeClr val="tx2"/>
                </a:solidFill>
              </a:rPr>
              <a:t>THEORY </a:t>
            </a:r>
          </a:p>
          <a:p>
            <a:pPr lvl="0">
              <a:lnSpc>
                <a:spcPct val="95000"/>
              </a:lnSpc>
              <a:buFont typeface="Arial" pitchFamily="34" charset="0"/>
              <a:buChar char="•"/>
              <a:defRPr/>
            </a:pPr>
            <a:endParaRPr lang="en-US" sz="1100" b="1" dirty="0" smtClean="0">
              <a:solidFill>
                <a:schemeClr val="tx2"/>
              </a:solidFill>
            </a:endParaRPr>
          </a:p>
          <a:p>
            <a:pPr lvl="0">
              <a:lnSpc>
                <a:spcPct val="95000"/>
              </a:lnSpc>
              <a:buFont typeface="Arial" pitchFamily="34" charset="0"/>
              <a:buChar char="•"/>
              <a:defRPr/>
            </a:pPr>
            <a:r>
              <a:rPr lang="en-US" sz="1100" b="1" dirty="0" smtClean="0">
                <a:solidFill>
                  <a:schemeClr val="tx2"/>
                </a:solidFill>
              </a:rPr>
              <a:t>Spatial Visual System </a:t>
            </a:r>
            <a:r>
              <a:rPr lang="en-US" sz="1100" dirty="0" smtClean="0">
                <a:solidFill>
                  <a:schemeClr val="tx2"/>
                </a:solidFill>
              </a:rPr>
              <a:t>is provides the capability for </a:t>
            </a:r>
            <a:r>
              <a:rPr lang="en-US" sz="1100" dirty="0" smtClean="0">
                <a:solidFill>
                  <a:srgbClr val="0070C0"/>
                </a:solidFill>
              </a:rPr>
              <a:t>making inferences </a:t>
            </a:r>
            <a:r>
              <a:rPr lang="en-US" sz="1100" dirty="0" smtClean="0">
                <a:solidFill>
                  <a:schemeClr val="tx2"/>
                </a:solidFill>
              </a:rPr>
              <a:t>and </a:t>
            </a:r>
            <a:r>
              <a:rPr lang="en-US" sz="1100" dirty="0" smtClean="0">
                <a:solidFill>
                  <a:srgbClr val="0070C0"/>
                </a:solidFill>
              </a:rPr>
              <a:t>procuring knowledge </a:t>
            </a:r>
            <a:r>
              <a:rPr lang="en-US" sz="1100" dirty="0" smtClean="0">
                <a:solidFill>
                  <a:schemeClr val="tx2"/>
                </a:solidFill>
              </a:rPr>
              <a:t>from “</a:t>
            </a:r>
            <a:r>
              <a:rPr lang="en-US" sz="1100" b="1" dirty="0" smtClean="0">
                <a:solidFill>
                  <a:srgbClr val="FF0000"/>
                </a:solidFill>
              </a:rPr>
              <a:t>perception-based representations</a:t>
            </a:r>
            <a:r>
              <a:rPr lang="en-US" sz="1100" dirty="0" smtClean="0">
                <a:solidFill>
                  <a:schemeClr val="tx2"/>
                </a:solidFill>
              </a:rPr>
              <a:t>” (images, shapes, models, 3D Models, etc) </a:t>
            </a:r>
          </a:p>
          <a:p>
            <a:pPr lvl="0">
              <a:lnSpc>
                <a:spcPct val="95000"/>
              </a:lnSpc>
              <a:buFont typeface="Arial" pitchFamily="34" charset="0"/>
              <a:buChar char="•"/>
              <a:defRPr/>
            </a:pPr>
            <a:endParaRPr lang="en-US" sz="1100" dirty="0" smtClean="0">
              <a:solidFill>
                <a:schemeClr val="tx2"/>
              </a:solidFill>
            </a:endParaRPr>
          </a:p>
          <a:p>
            <a:pPr lvl="0">
              <a:lnSpc>
                <a:spcPct val="95000"/>
              </a:lnSpc>
              <a:buFont typeface="Arial" pitchFamily="34" charset="0"/>
              <a:buChar char="•"/>
              <a:defRPr/>
            </a:pPr>
            <a:r>
              <a:rPr lang="en-US" sz="1100" dirty="0" smtClean="0">
                <a:solidFill>
                  <a:schemeClr val="tx2"/>
                </a:solidFill>
              </a:rPr>
              <a:t> </a:t>
            </a:r>
            <a:r>
              <a:rPr lang="en-US" sz="1100" b="1" dirty="0" smtClean="0">
                <a:solidFill>
                  <a:schemeClr val="tx2"/>
                </a:solidFill>
              </a:rPr>
              <a:t>SOAR</a:t>
            </a:r>
            <a:r>
              <a:rPr lang="en-US" sz="1100" dirty="0" smtClean="0">
                <a:solidFill>
                  <a:schemeClr val="tx2"/>
                </a:solidFill>
              </a:rPr>
              <a:t> provides a comprehensive cognitive architecture for spatial and visual processing, and effectively </a:t>
            </a:r>
            <a:r>
              <a:rPr lang="en-US" sz="1100" i="1" dirty="0" smtClean="0">
                <a:solidFill>
                  <a:srgbClr val="0070C0"/>
                </a:solidFill>
              </a:rPr>
              <a:t>represent and reason about continuous, three dimensional environments</a:t>
            </a:r>
            <a:r>
              <a:rPr lang="en-US" sz="1100" dirty="0" smtClean="0">
                <a:solidFill>
                  <a:schemeClr val="tx2"/>
                </a:solidFill>
              </a:rPr>
              <a:t>.</a:t>
            </a:r>
          </a:p>
          <a:p>
            <a:pPr lvl="0">
              <a:lnSpc>
                <a:spcPct val="95000"/>
              </a:lnSpc>
              <a:buFont typeface="Arial" pitchFamily="34" charset="0"/>
              <a:buChar char="•"/>
              <a:defRPr/>
            </a:pPr>
            <a:endParaRPr lang="en-US" sz="1100" baseline="0" dirty="0" smtClean="0">
              <a:solidFill>
                <a:schemeClr val="tx2"/>
              </a:solidFill>
            </a:endParaRPr>
          </a:p>
          <a:p>
            <a:pPr lvl="0">
              <a:lnSpc>
                <a:spcPct val="95000"/>
              </a:lnSpc>
              <a:defRPr/>
            </a:pPr>
            <a:endParaRPr lang="en-US" sz="1100" dirty="0" smtClean="0">
              <a:solidFill>
                <a:schemeClr val="tx2"/>
              </a:solidFill>
            </a:endParaRPr>
          </a:p>
          <a:p>
            <a:pPr lvl="0">
              <a:lnSpc>
                <a:spcPct val="95000"/>
              </a:lnSpc>
              <a:buFont typeface="Arial" pitchFamily="34" charset="0"/>
              <a:buChar char="•"/>
              <a:defRPr/>
            </a:pPr>
            <a:endParaRPr lang="en-US" sz="1100" baseline="0" dirty="0" smtClean="0">
              <a:solidFill>
                <a:schemeClr val="tx2"/>
              </a:solidFill>
            </a:endParaRPr>
          </a:p>
          <a:p>
            <a:pPr lvl="0">
              <a:lnSpc>
                <a:spcPct val="95000"/>
              </a:lnSpc>
              <a:buFont typeface="Arial" pitchFamily="34" charset="0"/>
              <a:buChar char="•"/>
              <a:defRPr/>
            </a:pPr>
            <a:endParaRPr lang="en-US" sz="1100" dirty="0" smtClean="0">
              <a:solidFill>
                <a:schemeClr val="tx2"/>
              </a:solidFill>
            </a:endParaRPr>
          </a:p>
          <a:p>
            <a:pPr lvl="0">
              <a:lnSpc>
                <a:spcPct val="95000"/>
              </a:lnSpc>
              <a:buFont typeface="Arial" pitchFamily="34" charset="0"/>
              <a:buChar char="•"/>
              <a:defRPr/>
            </a:pPr>
            <a:endParaRPr lang="en-US" sz="1100" baseline="0" dirty="0" smtClean="0">
              <a:solidFill>
                <a:schemeClr val="tx2"/>
              </a:solidFill>
            </a:endParaRPr>
          </a:p>
          <a:p>
            <a:pPr lvl="0">
              <a:lnSpc>
                <a:spcPct val="95000"/>
              </a:lnSpc>
              <a:buFont typeface="Arial" pitchFamily="34" charset="0"/>
              <a:buChar char="•"/>
              <a:defRPr/>
            </a:pPr>
            <a:endParaRPr lang="en-US" sz="1100" baseline="0" dirty="0" smtClean="0">
              <a:solidFill>
                <a:schemeClr val="tx2"/>
              </a:solidFill>
            </a:endParaRPr>
          </a:p>
          <a:p>
            <a:pPr lvl="0">
              <a:lnSpc>
                <a:spcPct val="95000"/>
              </a:lnSpc>
              <a:buFont typeface="Arial" pitchFamily="34" charset="0"/>
              <a:buChar char="•"/>
              <a:defRPr/>
            </a:pPr>
            <a:endParaRPr lang="en-US" sz="1100" baseline="0" dirty="0" smtClean="0">
              <a:solidFill>
                <a:schemeClr val="tx2"/>
              </a:solidFill>
            </a:endParaRPr>
          </a:p>
        </p:txBody>
      </p:sp>
      <p:sp>
        <p:nvSpPr>
          <p:cNvPr id="9" name="Rectangle 8"/>
          <p:cNvSpPr/>
          <p:nvPr/>
        </p:nvSpPr>
        <p:spPr>
          <a:xfrm>
            <a:off x="5430415" y="4469363"/>
            <a:ext cx="4945226" cy="1954381"/>
          </a:xfrm>
          <a:prstGeom prst="rect">
            <a:avLst/>
          </a:prstGeom>
          <a:solidFill>
            <a:schemeClr val="accent1">
              <a:alpha val="10000"/>
            </a:schemeClr>
          </a:solidFill>
        </p:spPr>
        <p:txBody>
          <a:bodyPr wrap="square">
            <a:spAutoFit/>
          </a:bodyPr>
          <a:lstStyle/>
          <a:p>
            <a:pPr lvl="0"/>
            <a:r>
              <a:rPr lang="en-US" sz="1100" dirty="0" smtClean="0">
                <a:solidFill>
                  <a:schemeClr val="tx2"/>
                </a:solidFill>
              </a:rPr>
              <a:t> </a:t>
            </a:r>
            <a:r>
              <a:rPr lang="en-US" sz="1000" b="1" dirty="0" smtClean="0">
                <a:solidFill>
                  <a:srgbClr val="FF0000"/>
                </a:solidFill>
              </a:rPr>
              <a:t>Example(s): </a:t>
            </a:r>
          </a:p>
          <a:p>
            <a:endParaRPr lang="en-US" sz="1000" dirty="0" smtClean="0"/>
          </a:p>
          <a:p>
            <a:pPr>
              <a:buFont typeface="Arial" pitchFamily="34" charset="0"/>
              <a:buChar char="•"/>
            </a:pPr>
            <a:r>
              <a:rPr lang="en-US" sz="1000" b="1" dirty="0" smtClean="0"/>
              <a:t> </a:t>
            </a:r>
            <a:r>
              <a:rPr lang="en-US" sz="1000" dirty="0" smtClean="0"/>
              <a:t>Does</a:t>
            </a:r>
            <a:r>
              <a:rPr lang="en-US" sz="1000" b="1" dirty="0" smtClean="0"/>
              <a:t> </a:t>
            </a:r>
            <a:r>
              <a:rPr lang="en-US" sz="1000" dirty="0" smtClean="0"/>
              <a:t>the fish </a:t>
            </a:r>
            <a:r>
              <a:rPr lang="en-US" sz="1000" b="1" dirty="0" smtClean="0"/>
              <a:t>look</a:t>
            </a:r>
            <a:r>
              <a:rPr lang="en-US" sz="1000" dirty="0" smtClean="0"/>
              <a:t> fresh or old?</a:t>
            </a:r>
          </a:p>
          <a:p>
            <a:r>
              <a:rPr lang="en-US" sz="1000" dirty="0" smtClean="0"/>
              <a:t> </a:t>
            </a:r>
          </a:p>
          <a:p>
            <a:pPr>
              <a:buFont typeface="Arial" pitchFamily="34" charset="0"/>
              <a:buChar char="•"/>
            </a:pPr>
            <a:r>
              <a:rPr lang="en-US" sz="1000" dirty="0" smtClean="0"/>
              <a:t> Are the salad greens </a:t>
            </a:r>
            <a:r>
              <a:rPr lang="en-US" sz="1000" b="1" dirty="0" smtClean="0"/>
              <a:t>seem</a:t>
            </a:r>
            <a:r>
              <a:rPr lang="en-US" sz="1000" dirty="0" smtClean="0"/>
              <a:t> like they are wilting or firm?</a:t>
            </a:r>
            <a:endParaRPr lang="en-US" sz="1000" i="1" dirty="0" smtClean="0">
              <a:solidFill>
                <a:srgbClr val="000000"/>
              </a:solidFill>
            </a:endParaRPr>
          </a:p>
          <a:p>
            <a:pPr>
              <a:buFont typeface="Arial" pitchFamily="34" charset="0"/>
              <a:buChar char="•"/>
            </a:pPr>
            <a:endParaRPr lang="en-US" sz="1000" dirty="0" smtClean="0">
              <a:solidFill>
                <a:srgbClr val="000000"/>
              </a:solidFill>
            </a:endParaRPr>
          </a:p>
          <a:p>
            <a:pPr>
              <a:buFont typeface="Arial" pitchFamily="34" charset="0"/>
              <a:buChar char="•"/>
            </a:pPr>
            <a:r>
              <a:rPr lang="en-US" sz="1000" b="1" dirty="0" smtClean="0">
                <a:solidFill>
                  <a:srgbClr val="000000"/>
                </a:solidFill>
              </a:rPr>
              <a:t> </a:t>
            </a:r>
            <a:r>
              <a:rPr lang="en-US" sz="1000" dirty="0" smtClean="0">
                <a:solidFill>
                  <a:srgbClr val="000000"/>
                </a:solidFill>
              </a:rPr>
              <a:t>Does the cake </a:t>
            </a:r>
            <a:r>
              <a:rPr lang="en-US" sz="1000" b="1" dirty="0" smtClean="0">
                <a:solidFill>
                  <a:srgbClr val="000000"/>
                </a:solidFill>
              </a:rPr>
              <a:t>appear</a:t>
            </a:r>
            <a:r>
              <a:rPr lang="en-US" sz="1000" dirty="0" smtClean="0">
                <a:solidFill>
                  <a:srgbClr val="000000"/>
                </a:solidFill>
              </a:rPr>
              <a:t> to be done?</a:t>
            </a:r>
          </a:p>
          <a:p>
            <a:pPr>
              <a:buFont typeface="Arial" pitchFamily="34" charset="0"/>
              <a:buChar char="•"/>
            </a:pPr>
            <a:endParaRPr lang="en-US" sz="1000" dirty="0" smtClean="0">
              <a:solidFill>
                <a:srgbClr val="000000"/>
              </a:solidFill>
            </a:endParaRPr>
          </a:p>
          <a:p>
            <a:pPr>
              <a:buFont typeface="Arial" pitchFamily="34" charset="0"/>
              <a:buChar char="•"/>
            </a:pPr>
            <a:r>
              <a:rPr lang="en-US" sz="1000" dirty="0" smtClean="0">
                <a:solidFill>
                  <a:srgbClr val="000000"/>
                </a:solidFill>
              </a:rPr>
              <a:t> Does the meringue of the “lemon meringue pie” </a:t>
            </a:r>
            <a:r>
              <a:rPr lang="en-US" sz="1000" b="1" dirty="0" smtClean="0">
                <a:solidFill>
                  <a:srgbClr val="000000"/>
                </a:solidFill>
              </a:rPr>
              <a:t>appear</a:t>
            </a:r>
            <a:r>
              <a:rPr lang="en-US" sz="1000" dirty="0" smtClean="0">
                <a:solidFill>
                  <a:srgbClr val="000000"/>
                </a:solidFill>
              </a:rPr>
              <a:t> to have stiff peaks?</a:t>
            </a:r>
          </a:p>
          <a:p>
            <a:pPr>
              <a:buFont typeface="Arial" pitchFamily="34" charset="0"/>
              <a:buChar char="•"/>
            </a:pPr>
            <a:endParaRPr lang="en-US" sz="1000" dirty="0" smtClean="0">
              <a:solidFill>
                <a:srgbClr val="000000"/>
              </a:solidFill>
            </a:endParaRPr>
          </a:p>
          <a:p>
            <a:pPr>
              <a:buFont typeface="Arial" pitchFamily="34" charset="0"/>
              <a:buChar char="•"/>
            </a:pPr>
            <a:r>
              <a:rPr lang="en-US" sz="1000" dirty="0" smtClean="0">
                <a:solidFill>
                  <a:srgbClr val="000000"/>
                </a:solidFill>
              </a:rPr>
              <a:t> Are the potatoes </a:t>
            </a:r>
            <a:r>
              <a:rPr lang="en-US" sz="1000" b="1" dirty="0" smtClean="0">
                <a:solidFill>
                  <a:srgbClr val="000000"/>
                </a:solidFill>
              </a:rPr>
              <a:t>look</a:t>
            </a:r>
            <a:r>
              <a:rPr lang="en-US" sz="1000" dirty="0" smtClean="0">
                <a:solidFill>
                  <a:srgbClr val="000000"/>
                </a:solidFill>
              </a:rPr>
              <a:t> like they are growing roots?</a:t>
            </a:r>
          </a:p>
          <a:p>
            <a:pPr>
              <a:buFont typeface="Arial" pitchFamily="34" charset="0"/>
              <a:buChar char="•"/>
            </a:pPr>
            <a:endParaRPr lang="en-US" sz="1000" dirty="0" smtClean="0"/>
          </a:p>
        </p:txBody>
      </p:sp>
      <p:pic>
        <p:nvPicPr>
          <p:cNvPr id="11" name="Picture 3"/>
          <p:cNvPicPr>
            <a:picLocks noChangeAspect="1" noChangeArrowheads="1"/>
          </p:cNvPicPr>
          <p:nvPr/>
        </p:nvPicPr>
        <p:blipFill>
          <a:blip r:embed="rId4" cstate="print"/>
          <a:srcRect/>
          <a:stretch>
            <a:fillRect/>
          </a:stretch>
        </p:blipFill>
        <p:spPr bwMode="auto">
          <a:xfrm>
            <a:off x="5362947" y="1912775"/>
            <a:ext cx="3095771" cy="2468878"/>
          </a:xfrm>
          <a:prstGeom prst="rect">
            <a:avLst/>
          </a:prstGeom>
          <a:noFill/>
          <a:ln w="9525">
            <a:noFill/>
            <a:miter lim="800000"/>
            <a:headEnd/>
            <a:tailEnd/>
          </a:ln>
        </p:spPr>
      </p:pic>
      <p:sp>
        <p:nvSpPr>
          <p:cNvPr id="12"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965375" y="1505865"/>
            <a:ext cx="1685727" cy="313605"/>
          </a:xfrm>
          <a:prstGeom prst="rect">
            <a:avLst/>
          </a:prstGeom>
        </p:spPr>
        <p:txBody>
          <a:bodyPr vert="horz" lIns="0" tIns="0" rIns="0" bIns="0" rtlCol="0">
            <a:noAutofit/>
          </a:bodyPr>
          <a:lstStyle/>
          <a:p>
            <a:pPr lvl="0">
              <a:lnSpc>
                <a:spcPct val="95000"/>
              </a:lnSpc>
              <a:defRPr/>
            </a:pPr>
            <a:r>
              <a:rPr lang="en-US" sz="1600" b="1" dirty="0" smtClean="0">
                <a:solidFill>
                  <a:srgbClr val="000000"/>
                </a:solidFill>
              </a:rPr>
              <a:t>Dinner Example</a:t>
            </a:r>
            <a:endParaRPr lang="en-US" sz="1600" dirty="0" smtClean="0">
              <a:solidFill>
                <a:srgbClr val="000000"/>
              </a:solidFill>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buFont typeface="Arial" pitchFamily="34" charset="0"/>
              <a:buChar char="•"/>
              <a:defRPr/>
            </a:pPr>
            <a:endParaRPr lang="en-US" sz="1100" baseline="0" dirty="0" smtClean="0">
              <a:solidFill>
                <a:schemeClr val="tx2"/>
              </a:solidFill>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chemeClr val="tx2"/>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xmlns="" val="29981752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C6264E-DF64-45A0-A75F-AC90D758AFE3}"/>
              </a:ext>
            </a:extLst>
          </p:cNvPr>
          <p:cNvSpPr>
            <a:spLocks noGrp="1"/>
          </p:cNvSpPr>
          <p:nvPr>
            <p:ph type="title"/>
          </p:nvPr>
        </p:nvSpPr>
        <p:spPr>
          <a:xfrm>
            <a:off x="449119" y="555884"/>
            <a:ext cx="6933022" cy="470743"/>
          </a:xfrm>
        </p:spPr>
        <p:txBody>
          <a:bodyPr/>
          <a:lstStyle/>
          <a:p>
            <a:r>
              <a:rPr lang="en-US" b="1" dirty="0"/>
              <a:t>Why consider Cognitive Technology?</a:t>
            </a:r>
            <a:endParaRPr lang="en-US" dirty="0"/>
          </a:p>
        </p:txBody>
      </p:sp>
      <p:sp>
        <p:nvSpPr>
          <p:cNvPr id="5" name="Slide Number Placeholder 4">
            <a:extLst>
              <a:ext uri="{FF2B5EF4-FFF2-40B4-BE49-F238E27FC236}">
                <a16:creationId xmlns="" xmlns:a16="http://schemas.microsoft.com/office/drawing/2014/main" id="{B891C266-F990-43FA-9008-76263FC3E1E1}"/>
              </a:ext>
            </a:extLst>
          </p:cNvPr>
          <p:cNvSpPr>
            <a:spLocks noGrp="1"/>
          </p:cNvSpPr>
          <p:nvPr>
            <p:ph type="sldNum" sz="quarter" idx="12"/>
          </p:nvPr>
        </p:nvSpPr>
        <p:spPr>
          <a:xfrm>
            <a:off x="11264900" y="6486982"/>
            <a:ext cx="542472" cy="365125"/>
          </a:xfrm>
        </p:spPr>
        <p:txBody>
          <a:bodyPr/>
          <a:lstStyle/>
          <a:p>
            <a:fld id="{3310D8EA-3107-4873-B9AB-DD7D3E79053A}" type="slidenum">
              <a:rPr lang="en-US" smtClean="0"/>
              <a:pPr/>
              <a:t>2</a:t>
            </a:fld>
            <a:endParaRPr lang="en-US"/>
          </a:p>
        </p:txBody>
      </p:sp>
      <p:sp>
        <p:nvSpPr>
          <p:cNvPr id="7"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8534460" y="1290170"/>
            <a:ext cx="3040530" cy="3291161"/>
          </a:xfrm>
          <a:prstGeom prst="rect">
            <a:avLst/>
          </a:prstGeom>
        </p:spPr>
        <p:txBody>
          <a:bodyPr vert="horz" lIns="0" tIns="0" rIns="0" bIns="0" rtlCol="0">
            <a:noAutofit/>
          </a:bodyPr>
          <a:lstStyle/>
          <a:p>
            <a:pPr>
              <a:lnSpc>
                <a:spcPct val="95000"/>
              </a:lnSpc>
              <a:spcBef>
                <a:spcPts val="800"/>
              </a:spcBef>
              <a:spcAft>
                <a:spcPts val="600"/>
              </a:spcAft>
            </a:pPr>
            <a:r>
              <a:rPr lang="en-US" sz="1600" b="1" dirty="0"/>
              <a:t>      The Value Proposition</a:t>
            </a:r>
          </a:p>
          <a:p>
            <a:pPr>
              <a:lnSpc>
                <a:spcPct val="95000"/>
              </a:lnSpc>
              <a:defRPr/>
            </a:pPr>
            <a:r>
              <a:rPr kumimoji="0" lang="en-US" sz="1000" i="0" u="none" strike="noStrike" kern="1200" cap="none" spc="0" normalizeH="0" noProof="0" dirty="0">
                <a:ln>
                  <a:noFill/>
                </a:ln>
                <a:solidFill>
                  <a:schemeClr val="tx2"/>
                </a:solidFill>
                <a:effectLst/>
                <a:uLnTx/>
                <a:uFillTx/>
                <a:latin typeface="+mn-lt"/>
                <a:ea typeface="+mn-ea"/>
                <a:cs typeface="+mn-cs"/>
              </a:rPr>
              <a:t> </a:t>
            </a:r>
          </a:p>
          <a:p>
            <a:pPr>
              <a:lnSpc>
                <a:spcPct val="95000"/>
              </a:lnSpc>
              <a:buFont typeface="Arial" pitchFamily="34" charset="0"/>
              <a:buChar char="•"/>
              <a:defRPr/>
            </a:pPr>
            <a:r>
              <a:rPr lang="en-US" sz="1000" dirty="0">
                <a:solidFill>
                  <a:schemeClr val="tx2"/>
                </a:solidFill>
              </a:rPr>
              <a:t> </a:t>
            </a:r>
            <a:r>
              <a:rPr lang="en-US" sz="1000" dirty="0">
                <a:solidFill>
                  <a:srgbClr val="0070C0"/>
                </a:solidFill>
              </a:rPr>
              <a:t>The Human mind </a:t>
            </a:r>
            <a:r>
              <a:rPr lang="en-US" sz="1000" dirty="0">
                <a:solidFill>
                  <a:schemeClr val="tx2"/>
                </a:solidFill>
              </a:rPr>
              <a:t>is </a:t>
            </a:r>
            <a:r>
              <a:rPr lang="en-US" sz="1000" b="1" dirty="0">
                <a:solidFill>
                  <a:srgbClr val="FF0000"/>
                </a:solidFill>
              </a:rPr>
              <a:t>a general purpose problem solving structure </a:t>
            </a:r>
            <a:r>
              <a:rPr lang="en-US" sz="1000" dirty="0">
                <a:solidFill>
                  <a:schemeClr val="tx2"/>
                </a:solidFill>
              </a:rPr>
              <a:t>– it is able to learn </a:t>
            </a:r>
            <a:r>
              <a:rPr lang="en-US" sz="1000" b="1" i="1" dirty="0">
                <a:solidFill>
                  <a:schemeClr val="tx2"/>
                </a:solidFill>
              </a:rPr>
              <a:t>many, many</a:t>
            </a:r>
            <a:r>
              <a:rPr lang="en-US" sz="1000" dirty="0">
                <a:solidFill>
                  <a:schemeClr val="tx2"/>
                </a:solidFill>
              </a:rPr>
              <a:t> subjects and solve problems in </a:t>
            </a:r>
            <a:r>
              <a:rPr lang="en-US" sz="1000" b="1" i="1" dirty="0">
                <a:solidFill>
                  <a:schemeClr val="tx2"/>
                </a:solidFill>
              </a:rPr>
              <a:t>all</a:t>
            </a:r>
            <a:r>
              <a:rPr lang="en-US" sz="1000" dirty="0">
                <a:solidFill>
                  <a:schemeClr val="tx2"/>
                </a:solidFill>
              </a:rPr>
              <a:t> of them using </a:t>
            </a:r>
            <a:r>
              <a:rPr lang="en-US" sz="1000" b="1" i="1" u="sng" dirty="0">
                <a:solidFill>
                  <a:schemeClr val="tx2"/>
                </a:solidFill>
              </a:rPr>
              <a:t>one</a:t>
            </a:r>
            <a:r>
              <a:rPr lang="en-US" sz="1000" b="1" i="1" dirty="0">
                <a:solidFill>
                  <a:schemeClr val="tx2"/>
                </a:solidFill>
              </a:rPr>
              <a:t> single structure</a:t>
            </a:r>
            <a:r>
              <a:rPr lang="en-US" sz="1000" dirty="0">
                <a:solidFill>
                  <a:schemeClr val="tx2"/>
                </a:solidFill>
              </a:rPr>
              <a:t>. </a:t>
            </a:r>
            <a:endParaRPr kumimoji="0" lang="en-US" sz="1000" i="0" u="none" strike="noStrike" kern="1200" cap="none" spc="0" normalizeH="0" noProof="0" dirty="0">
              <a:ln>
                <a:noFill/>
              </a:ln>
              <a:solidFill>
                <a:schemeClr val="tx2"/>
              </a:solidFill>
              <a:effectLst/>
              <a:uLnTx/>
              <a:uFillTx/>
              <a:latin typeface="+mn-lt"/>
              <a:ea typeface="+mn-ea"/>
              <a:cs typeface="+mn-cs"/>
            </a:endParaRPr>
          </a:p>
          <a:p>
            <a:pPr>
              <a:lnSpc>
                <a:spcPct val="95000"/>
              </a:lnSpc>
              <a:buFont typeface="Arial" pitchFamily="34" charset="0"/>
              <a:buChar char="•"/>
              <a:defRPr/>
            </a:pPr>
            <a:endParaRPr kumimoji="0" lang="en-US" sz="1000" i="0" u="none" strike="noStrike" kern="1200" cap="none" spc="0" normalizeH="0" baseline="0" noProof="0" dirty="0">
              <a:ln>
                <a:noFill/>
              </a:ln>
              <a:solidFill>
                <a:schemeClr val="tx2"/>
              </a:solidFill>
              <a:effectLst/>
              <a:uLnTx/>
              <a:uFillTx/>
              <a:latin typeface="+mn-lt"/>
              <a:ea typeface="+mn-ea"/>
              <a:cs typeface="+mn-cs"/>
            </a:endParaRPr>
          </a:p>
          <a:p>
            <a:pPr>
              <a:lnSpc>
                <a:spcPct val="95000"/>
              </a:lnSpc>
              <a:buFont typeface="Arial" pitchFamily="34" charset="0"/>
              <a:buChar char="•"/>
              <a:defRPr/>
            </a:pPr>
            <a:r>
              <a:rPr lang="en-US" sz="1000" dirty="0">
                <a:solidFill>
                  <a:schemeClr val="tx2"/>
                </a:solidFill>
              </a:rPr>
              <a:t> </a:t>
            </a:r>
            <a:r>
              <a:rPr lang="en-US" sz="1000" b="1" dirty="0">
                <a:solidFill>
                  <a:schemeClr val="tx2"/>
                </a:solidFill>
              </a:rPr>
              <a:t>Unlike Conventional AI </a:t>
            </a:r>
            <a:r>
              <a:rPr lang="en-US" sz="1000" dirty="0">
                <a:solidFill>
                  <a:schemeClr val="tx2"/>
                </a:solidFill>
              </a:rPr>
              <a:t>(that only handle narrowly defined problems), </a:t>
            </a:r>
            <a:r>
              <a:rPr lang="en-US" sz="1000" dirty="0">
                <a:solidFill>
                  <a:srgbClr val="0070C0"/>
                </a:solidFill>
              </a:rPr>
              <a:t>Cognitive Technology </a:t>
            </a:r>
            <a:r>
              <a:rPr lang="en-US" sz="1000" dirty="0">
                <a:solidFill>
                  <a:schemeClr val="tx2"/>
                </a:solidFill>
              </a:rPr>
              <a:t>provides a </a:t>
            </a:r>
            <a:r>
              <a:rPr lang="en-US" sz="1000" b="1" dirty="0">
                <a:solidFill>
                  <a:srgbClr val="FF0000"/>
                </a:solidFill>
              </a:rPr>
              <a:t>general problem solving capability </a:t>
            </a:r>
            <a:r>
              <a:rPr lang="en-US" sz="1000" b="1" u="sng" dirty="0">
                <a:solidFill>
                  <a:schemeClr val="tx2"/>
                </a:solidFill>
              </a:rPr>
              <a:t>not</a:t>
            </a:r>
            <a:r>
              <a:rPr lang="en-US" sz="1000" dirty="0">
                <a:solidFill>
                  <a:schemeClr val="tx2"/>
                </a:solidFill>
              </a:rPr>
              <a:t> found in other forms of narrow AI. </a:t>
            </a:r>
          </a:p>
          <a:p>
            <a:pPr>
              <a:lnSpc>
                <a:spcPct val="95000"/>
              </a:lnSpc>
              <a:buFont typeface="Arial" pitchFamily="34" charset="0"/>
              <a:buChar char="•"/>
              <a:defRPr/>
            </a:pPr>
            <a:endParaRPr kumimoji="0" lang="en-US" sz="1000" i="0" u="none" strike="noStrike" kern="1200" cap="none" spc="0" normalizeH="0" baseline="0" noProof="0" dirty="0">
              <a:ln>
                <a:noFill/>
              </a:ln>
              <a:solidFill>
                <a:schemeClr val="tx2"/>
              </a:solidFill>
              <a:effectLst/>
              <a:uLnTx/>
              <a:uFillTx/>
              <a:latin typeface="+mn-lt"/>
              <a:ea typeface="+mn-ea"/>
              <a:cs typeface="+mn-cs"/>
            </a:endParaRPr>
          </a:p>
          <a:p>
            <a:pPr>
              <a:lnSpc>
                <a:spcPct val="95000"/>
              </a:lnSpc>
              <a:buFont typeface="Arial" pitchFamily="34" charset="0"/>
              <a:buChar char="•"/>
              <a:defRPr/>
            </a:pPr>
            <a:r>
              <a:rPr lang="en-US" sz="1000" dirty="0">
                <a:solidFill>
                  <a:schemeClr val="tx2"/>
                </a:solidFill>
              </a:rPr>
              <a:t> This provides the </a:t>
            </a:r>
            <a:r>
              <a:rPr lang="en-US" sz="1000" b="1" u="sng" dirty="0">
                <a:solidFill>
                  <a:srgbClr val="FF0000"/>
                </a:solidFill>
              </a:rPr>
              <a:t>promise</a:t>
            </a:r>
            <a:r>
              <a:rPr lang="en-US" sz="1000" b="1" dirty="0">
                <a:solidFill>
                  <a:srgbClr val="FF0000"/>
                </a:solidFill>
              </a:rPr>
              <a:t> of solving a large set of healthcare related problems </a:t>
            </a:r>
            <a:r>
              <a:rPr lang="en-US" sz="1000" dirty="0">
                <a:solidFill>
                  <a:schemeClr val="tx2"/>
                </a:solidFill>
              </a:rPr>
              <a:t>that have been </a:t>
            </a:r>
            <a:r>
              <a:rPr lang="en-US" sz="1000" i="1" dirty="0">
                <a:solidFill>
                  <a:schemeClr val="tx2"/>
                </a:solidFill>
              </a:rPr>
              <a:t>resistant</a:t>
            </a:r>
            <a:r>
              <a:rPr lang="en-US" sz="1000" dirty="0">
                <a:solidFill>
                  <a:schemeClr val="tx2"/>
                </a:solidFill>
              </a:rPr>
              <a:t> to other narrow  AI approaches - it does this </a:t>
            </a:r>
            <a:r>
              <a:rPr lang="en-US" sz="1000" b="1" u="sng" dirty="0">
                <a:solidFill>
                  <a:schemeClr val="tx2"/>
                </a:solidFill>
              </a:rPr>
              <a:t>because</a:t>
            </a:r>
            <a:r>
              <a:rPr lang="en-US" sz="1000" dirty="0">
                <a:solidFill>
                  <a:schemeClr val="tx2"/>
                </a:solidFill>
              </a:rPr>
              <a:t> </a:t>
            </a:r>
            <a:r>
              <a:rPr lang="en-US" sz="1000" dirty="0">
                <a:solidFill>
                  <a:srgbClr val="0070C0"/>
                </a:solidFill>
              </a:rPr>
              <a:t>CT can model human cognition.</a:t>
            </a:r>
            <a:r>
              <a:rPr lang="en-US" sz="1000" dirty="0">
                <a:solidFill>
                  <a:schemeClr val="tx2"/>
                </a:solidFill>
              </a:rPr>
              <a:t> </a:t>
            </a:r>
          </a:p>
          <a:p>
            <a:pPr>
              <a:lnSpc>
                <a:spcPct val="95000"/>
              </a:lnSpc>
              <a:buFont typeface="Arial" pitchFamily="34" charset="0"/>
              <a:buChar char="•"/>
              <a:defRPr/>
            </a:pPr>
            <a:endParaRPr lang="en-US" sz="1000" dirty="0">
              <a:solidFill>
                <a:schemeClr val="tx2"/>
              </a:solidFill>
            </a:endParaRPr>
          </a:p>
          <a:p>
            <a:pPr>
              <a:lnSpc>
                <a:spcPct val="95000"/>
              </a:lnSpc>
              <a:buFont typeface="Arial" pitchFamily="34" charset="0"/>
              <a:buChar char="•"/>
              <a:defRPr/>
            </a:pPr>
            <a:r>
              <a:rPr lang="en-US" sz="1000" dirty="0">
                <a:solidFill>
                  <a:schemeClr val="tx2"/>
                </a:solidFill>
              </a:rPr>
              <a:t> This is referred to as “</a:t>
            </a:r>
            <a:r>
              <a:rPr lang="en-US" sz="1200" i="1" dirty="0">
                <a:solidFill>
                  <a:srgbClr val="0070C0"/>
                </a:solidFill>
              </a:rPr>
              <a:t>Computational Cognition</a:t>
            </a:r>
            <a:r>
              <a:rPr lang="en-US" sz="1000" dirty="0">
                <a:solidFill>
                  <a:schemeClr val="tx2"/>
                </a:solidFill>
              </a:rPr>
              <a:t>” – and is based in </a:t>
            </a:r>
            <a:r>
              <a:rPr lang="en-US" sz="1000" b="1" dirty="0">
                <a:solidFill>
                  <a:srgbClr val="FF0000"/>
                </a:solidFill>
              </a:rPr>
              <a:t>Cognitive Sciences</a:t>
            </a:r>
            <a:r>
              <a:rPr lang="en-US" sz="1000" dirty="0">
                <a:solidFill>
                  <a:schemeClr val="tx2"/>
                </a:solidFill>
              </a:rPr>
              <a:t>.</a:t>
            </a:r>
          </a:p>
          <a:p>
            <a:pPr>
              <a:lnSpc>
                <a:spcPct val="95000"/>
              </a:lnSpc>
              <a:buFont typeface="Arial" pitchFamily="34" charset="0"/>
              <a:buChar char="•"/>
              <a:defRPr/>
            </a:pPr>
            <a:endParaRPr kumimoji="0" lang="en-US" sz="1000" i="0" u="none" strike="noStrike" kern="1200" cap="none" spc="0" normalizeH="0" baseline="0" noProof="0" dirty="0">
              <a:ln>
                <a:noFill/>
              </a:ln>
              <a:solidFill>
                <a:schemeClr val="tx2"/>
              </a:solidFill>
              <a:effectLst/>
              <a:uLnTx/>
              <a:uFillTx/>
              <a:latin typeface="+mn-lt"/>
              <a:ea typeface="+mn-ea"/>
              <a:cs typeface="+mn-cs"/>
            </a:endParaRPr>
          </a:p>
          <a:p>
            <a:pPr>
              <a:lnSpc>
                <a:spcPct val="95000"/>
              </a:lnSpc>
              <a:buFont typeface="Arial" pitchFamily="34" charset="0"/>
              <a:buChar char="•"/>
              <a:defRPr/>
            </a:pPr>
            <a:endParaRPr kumimoji="0" lang="en-US" sz="1000" i="0" u="none" strike="noStrike" kern="1200" cap="none" spc="0" normalizeH="0" baseline="0" noProof="0" dirty="0">
              <a:ln>
                <a:noFill/>
              </a:ln>
              <a:solidFill>
                <a:schemeClr val="tx2"/>
              </a:solidFill>
              <a:effectLst/>
              <a:uLnTx/>
              <a:uFillTx/>
              <a:latin typeface="+mn-lt"/>
              <a:ea typeface="+mn-ea"/>
              <a:cs typeface="+mn-cs"/>
            </a:endParaRPr>
          </a:p>
        </p:txBody>
      </p:sp>
      <p:pic>
        <p:nvPicPr>
          <p:cNvPr id="4099" name="Picture 3"/>
          <p:cNvPicPr>
            <a:picLocks noChangeAspect="1" noChangeArrowheads="1"/>
          </p:cNvPicPr>
          <p:nvPr/>
        </p:nvPicPr>
        <p:blipFill>
          <a:blip r:embed="rId3" cstate="print"/>
          <a:srcRect/>
          <a:stretch>
            <a:fillRect/>
          </a:stretch>
        </p:blipFill>
        <p:spPr bwMode="auto">
          <a:xfrm>
            <a:off x="1854736" y="1320148"/>
            <a:ext cx="6294417" cy="5407223"/>
          </a:xfrm>
          <a:prstGeom prst="rect">
            <a:avLst/>
          </a:prstGeom>
          <a:noFill/>
          <a:ln w="9525">
            <a:noFill/>
            <a:miter lim="800000"/>
            <a:headEnd/>
            <a:tailEnd/>
          </a:ln>
        </p:spPr>
      </p:pic>
      <p:sp>
        <p:nvSpPr>
          <p:cNvPr id="8"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8962420" y="4562687"/>
            <a:ext cx="1856790" cy="1987421"/>
          </a:xfrm>
          <a:prstGeom prst="rect">
            <a:avLst/>
          </a:prstGeom>
        </p:spPr>
        <p:txBody>
          <a:bodyPr vert="horz" lIns="0" tIns="0" rIns="0" bIns="0" rtlCol="0">
            <a:noAutofit/>
          </a:bodyPr>
          <a:lstStyle/>
          <a:p>
            <a:pPr lvl="0">
              <a:lnSpc>
                <a:spcPct val="95000"/>
              </a:lnSpc>
              <a:defRPr/>
            </a:pPr>
            <a:r>
              <a:rPr lang="en-US" sz="1100" b="1" dirty="0">
                <a:solidFill>
                  <a:schemeClr val="tx2"/>
                </a:solidFill>
              </a:rPr>
              <a:t>Key Attributes of Cognition</a:t>
            </a:r>
          </a:p>
          <a:p>
            <a:pPr lvl="0">
              <a:lnSpc>
                <a:spcPct val="95000"/>
              </a:lnSpc>
              <a:buFont typeface="Arial" pitchFamily="34" charset="0"/>
              <a:buChar char="•"/>
              <a:defRPr/>
            </a:pPr>
            <a:endParaRPr lang="en-US" sz="1100" dirty="0">
              <a:solidFill>
                <a:schemeClr val="tx2"/>
              </a:solidFill>
            </a:endParaRPr>
          </a:p>
          <a:p>
            <a:pPr lvl="1">
              <a:lnSpc>
                <a:spcPct val="95000"/>
              </a:lnSpc>
              <a:buFont typeface="Arial" pitchFamily="34" charset="0"/>
              <a:buChar char="•"/>
              <a:defRPr/>
            </a:pPr>
            <a:r>
              <a:rPr lang="en-US" sz="1100" dirty="0">
                <a:solidFill>
                  <a:schemeClr val="tx2"/>
                </a:solidFill>
              </a:rPr>
              <a:t> Attention</a:t>
            </a:r>
          </a:p>
          <a:p>
            <a:pPr lvl="1">
              <a:lnSpc>
                <a:spcPct val="95000"/>
              </a:lnSpc>
              <a:buFont typeface="Arial" pitchFamily="34" charset="0"/>
              <a:buChar char="•"/>
              <a:defRPr/>
            </a:pPr>
            <a:r>
              <a:rPr lang="en-US" sz="1100" dirty="0">
                <a:solidFill>
                  <a:schemeClr val="tx2"/>
                </a:solidFill>
              </a:rPr>
              <a:t> Knowledge</a:t>
            </a:r>
          </a:p>
          <a:p>
            <a:pPr lvl="1">
              <a:lnSpc>
                <a:spcPct val="95000"/>
              </a:lnSpc>
              <a:buFont typeface="Arial" pitchFamily="34" charset="0"/>
              <a:buChar char="•"/>
              <a:defRPr/>
            </a:pPr>
            <a:r>
              <a:rPr lang="en-US" sz="1100" dirty="0">
                <a:solidFill>
                  <a:schemeClr val="tx2"/>
                </a:solidFill>
              </a:rPr>
              <a:t> Memory</a:t>
            </a:r>
          </a:p>
          <a:p>
            <a:pPr lvl="1">
              <a:lnSpc>
                <a:spcPct val="95000"/>
              </a:lnSpc>
              <a:buFont typeface="Arial" pitchFamily="34" charset="0"/>
              <a:buChar char="•"/>
              <a:defRPr/>
            </a:pPr>
            <a:r>
              <a:rPr lang="en-US" sz="1100" dirty="0">
                <a:solidFill>
                  <a:schemeClr val="tx2"/>
                </a:solidFill>
              </a:rPr>
              <a:t> Judgment</a:t>
            </a:r>
          </a:p>
          <a:p>
            <a:pPr lvl="1">
              <a:lnSpc>
                <a:spcPct val="95000"/>
              </a:lnSpc>
              <a:buFont typeface="Arial" pitchFamily="34" charset="0"/>
              <a:buChar char="•"/>
              <a:defRPr/>
            </a:pPr>
            <a:r>
              <a:rPr lang="en-US" sz="1100" dirty="0">
                <a:solidFill>
                  <a:schemeClr val="tx2"/>
                </a:solidFill>
              </a:rPr>
              <a:t> </a:t>
            </a:r>
            <a:r>
              <a:rPr lang="en-US" sz="1100" b="1" dirty="0">
                <a:solidFill>
                  <a:srgbClr val="FF0000"/>
                </a:solidFill>
              </a:rPr>
              <a:t>Reasoning</a:t>
            </a:r>
          </a:p>
          <a:p>
            <a:pPr lvl="1">
              <a:lnSpc>
                <a:spcPct val="95000"/>
              </a:lnSpc>
              <a:buFont typeface="Arial" pitchFamily="34" charset="0"/>
              <a:buChar char="•"/>
              <a:defRPr/>
            </a:pPr>
            <a:r>
              <a:rPr lang="en-US" sz="1100" dirty="0">
                <a:solidFill>
                  <a:schemeClr val="tx2"/>
                </a:solidFill>
              </a:rPr>
              <a:t> Problem Solving</a:t>
            </a:r>
          </a:p>
          <a:p>
            <a:pPr lvl="1">
              <a:lnSpc>
                <a:spcPct val="95000"/>
              </a:lnSpc>
              <a:buFont typeface="Arial" pitchFamily="34" charset="0"/>
              <a:buChar char="•"/>
              <a:defRPr/>
            </a:pPr>
            <a:r>
              <a:rPr lang="en-US" sz="1100" dirty="0">
                <a:solidFill>
                  <a:schemeClr val="tx2"/>
                </a:solidFill>
              </a:rPr>
              <a:t> Decision Making</a:t>
            </a:r>
          </a:p>
          <a:p>
            <a:pPr lvl="1">
              <a:lnSpc>
                <a:spcPct val="95000"/>
              </a:lnSpc>
              <a:buFont typeface="Arial" pitchFamily="34" charset="0"/>
              <a:buChar char="•"/>
              <a:defRPr/>
            </a:pPr>
            <a:r>
              <a:rPr lang="en-US" sz="1100" dirty="0">
                <a:solidFill>
                  <a:schemeClr val="tx2"/>
                </a:solidFill>
              </a:rPr>
              <a:t> Comprehension </a:t>
            </a:r>
          </a:p>
          <a:p>
            <a:pPr lvl="1">
              <a:lnSpc>
                <a:spcPct val="95000"/>
              </a:lnSpc>
              <a:buFont typeface="Arial" pitchFamily="34" charset="0"/>
              <a:buChar char="•"/>
              <a:defRPr/>
            </a:pPr>
            <a:r>
              <a:rPr lang="en-US" sz="1100" dirty="0">
                <a:solidFill>
                  <a:schemeClr val="tx2"/>
                </a:solidFill>
              </a:rPr>
              <a:t> Language</a:t>
            </a:r>
          </a:p>
          <a:p>
            <a:pPr lvl="1">
              <a:lnSpc>
                <a:spcPct val="95000"/>
              </a:lnSpc>
              <a:buFont typeface="Arial" pitchFamily="34" charset="0"/>
              <a:buChar char="•"/>
              <a:defRPr/>
            </a:pPr>
            <a:r>
              <a:rPr lang="en-US" sz="1100" dirty="0">
                <a:solidFill>
                  <a:schemeClr val="tx2"/>
                </a:solidFill>
              </a:rPr>
              <a:t> Learning</a:t>
            </a:r>
          </a:p>
          <a:p>
            <a:pPr marL="0" marR="0" lvl="0" indent="0" algn="l" defTabSz="914400" rtl="0" eaLnBrk="1" fontAlgn="auto" latinLnBrk="0" hangingPunct="1">
              <a:lnSpc>
                <a:spcPct val="95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p:txBody>
      </p:sp>
    </p:spTree>
    <p:custDataLst>
      <p:tags r:id="rId1"/>
    </p:custDataLst>
    <p:extLst>
      <p:ext uri="{BB962C8B-B14F-4D97-AF65-F5344CB8AC3E}">
        <p14:creationId xmlns="" xmlns:p14="http://schemas.microsoft.com/office/powerpoint/2010/main" val="11858579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0BF908-D337-4124-B475-D825EF7C7711}"/>
              </a:ext>
            </a:extLst>
          </p:cNvPr>
          <p:cNvSpPr>
            <a:spLocks noGrp="1"/>
          </p:cNvSpPr>
          <p:nvPr>
            <p:ph type="title"/>
          </p:nvPr>
        </p:nvSpPr>
        <p:spPr>
          <a:xfrm>
            <a:off x="495300" y="410546"/>
            <a:ext cx="8132885" cy="663511"/>
          </a:xfrm>
        </p:spPr>
        <p:txBody>
          <a:bodyPr/>
          <a:lstStyle/>
          <a:p>
            <a:r>
              <a:rPr lang="en-US" dirty="0" smtClean="0"/>
              <a:t>Deep Dive: SOAR Cognitive Architecture</a:t>
            </a:r>
            <a:endParaRPr lang="en-US" dirty="0"/>
          </a:p>
        </p:txBody>
      </p:sp>
      <p:sp>
        <p:nvSpPr>
          <p:cNvPr id="22" name="Footer Placeholder 21"/>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4" name="Slide Number Placeholder 3"/>
          <p:cNvSpPr>
            <a:spLocks noGrp="1"/>
          </p:cNvSpPr>
          <p:nvPr>
            <p:ph type="sldNum" sz="quarter" idx="12"/>
          </p:nvPr>
        </p:nvSpPr>
        <p:spPr/>
        <p:txBody>
          <a:bodyPr/>
          <a:lstStyle/>
          <a:p>
            <a:fld id="{3310D8EA-3107-4873-B9AB-DD7D3E79053A}" type="slidenum">
              <a:rPr lang="en-US" smtClean="0"/>
              <a:pPr/>
              <a:t>20</a:t>
            </a:fld>
            <a:endParaRPr lang="en-US"/>
          </a:p>
        </p:txBody>
      </p:sp>
      <p:sp>
        <p:nvSpPr>
          <p:cNvPr id="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408677" y="1153774"/>
            <a:ext cx="5329649" cy="936284"/>
          </a:xfrm>
          <a:prstGeom prst="rect">
            <a:avLst/>
          </a:prstGeom>
        </p:spPr>
        <p:txBody>
          <a:bodyPr vert="horz" lIns="0" tIns="0" rIns="0" bIns="0" rtlCol="0">
            <a:noAutofit/>
          </a:bodyPr>
          <a:lstStyle/>
          <a:p>
            <a:pPr lvl="0">
              <a:lnSpc>
                <a:spcPct val="95000"/>
              </a:lnSpc>
              <a:defRPr/>
            </a:pPr>
            <a:r>
              <a:rPr lang="en-US" sz="2800" dirty="0" smtClean="0">
                <a:solidFill>
                  <a:schemeClr val="tx2"/>
                </a:solidFill>
              </a:rPr>
              <a:t> </a:t>
            </a:r>
            <a:r>
              <a:rPr lang="en-US" sz="2800" b="1" dirty="0" smtClean="0">
                <a:solidFill>
                  <a:schemeClr val="tx2"/>
                </a:solidFill>
              </a:rPr>
              <a:t>Emotion System (Appraisals)</a:t>
            </a:r>
            <a:r>
              <a:rPr lang="en-US" sz="2800" dirty="0" smtClean="0">
                <a:solidFill>
                  <a:schemeClr val="tx2"/>
                </a:solidFill>
              </a:rPr>
              <a:t>: </a:t>
            </a:r>
          </a:p>
          <a:p>
            <a:pPr lvl="1">
              <a:lnSpc>
                <a:spcPct val="95000"/>
              </a:lnSpc>
              <a:buFont typeface="Arial" pitchFamily="34" charset="0"/>
              <a:buChar char="•"/>
              <a:defRPr/>
            </a:pPr>
            <a:r>
              <a:rPr lang="en-US" sz="1400" dirty="0" smtClean="0">
                <a:solidFill>
                  <a:schemeClr val="tx2"/>
                </a:solidFill>
              </a:rPr>
              <a:t> </a:t>
            </a:r>
            <a:r>
              <a:rPr lang="en-US" dirty="0" smtClean="0">
                <a:solidFill>
                  <a:schemeClr val="tx2"/>
                </a:solidFill>
              </a:rPr>
              <a:t>(</a:t>
            </a:r>
            <a:r>
              <a:rPr lang="en-US" dirty="0" smtClean="0">
                <a:solidFill>
                  <a:srgbClr val="FF0000"/>
                </a:solidFill>
              </a:rPr>
              <a:t>Emotional content</a:t>
            </a:r>
            <a:r>
              <a:rPr lang="en-US" dirty="0" smtClean="0">
                <a:solidFill>
                  <a:schemeClr val="tx2"/>
                </a:solidFill>
              </a:rPr>
              <a:t>)</a:t>
            </a:r>
            <a:endParaRPr lang="en-US" sz="1400" i="1" dirty="0" smtClean="0">
              <a:solidFill>
                <a:schemeClr val="tx2"/>
              </a:solidFill>
            </a:endParaRPr>
          </a:p>
          <a:p>
            <a:pPr>
              <a:lnSpc>
                <a:spcPct val="95000"/>
              </a:lnSpc>
              <a:defRPr/>
            </a:pPr>
            <a:endParaRPr lang="en-US" sz="1600" dirty="0" smtClean="0">
              <a:solidFill>
                <a:schemeClr val="tx2"/>
              </a:solidFill>
            </a:endParaRPr>
          </a:p>
          <a:p>
            <a:pPr lvl="0">
              <a:lnSpc>
                <a:spcPct val="95000"/>
              </a:lnSpc>
              <a:defRPr/>
            </a:pPr>
            <a:endParaRPr kumimoji="0" lang="en-US" sz="1600" b="0" i="0" u="none" strike="noStrike" kern="1200" cap="none" spc="0" normalizeH="0" baseline="0" noProof="0" dirty="0" smtClean="0">
              <a:ln>
                <a:noFill/>
              </a:ln>
              <a:solidFill>
                <a:schemeClr val="tx2"/>
              </a:solidFill>
              <a:effectLst/>
              <a:uLnTx/>
              <a:uFillTx/>
              <a:latin typeface="+mn-lt"/>
              <a:ea typeface="+mn-ea"/>
              <a:cs typeface="+mn-cs"/>
            </a:endParaRPr>
          </a:p>
          <a:p>
            <a:pPr lvl="0">
              <a:lnSpc>
                <a:spcPct val="95000"/>
              </a:lnSpc>
              <a:defRPr/>
            </a:pPr>
            <a:endParaRPr lang="en-US" sz="1600" dirty="0" smtClean="0">
              <a:solidFill>
                <a:schemeClr val="tx2"/>
              </a:solidFill>
            </a:endParaRPr>
          </a:p>
          <a:p>
            <a:pPr lvl="0">
              <a:lnSpc>
                <a:spcPct val="95000"/>
              </a:lnSpc>
              <a:defRPr/>
            </a:pPr>
            <a:endParaRPr kumimoji="0" lang="en-US" sz="10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p:txBody>
      </p:sp>
      <p:pic>
        <p:nvPicPr>
          <p:cNvPr id="8" name="Picture 2"/>
          <p:cNvPicPr>
            <a:picLocks noChangeAspect="1" noChangeArrowheads="1"/>
          </p:cNvPicPr>
          <p:nvPr/>
        </p:nvPicPr>
        <p:blipFill>
          <a:blip r:embed="rId3" cstate="print"/>
          <a:srcRect/>
          <a:stretch>
            <a:fillRect/>
          </a:stretch>
        </p:blipFill>
        <p:spPr bwMode="auto">
          <a:xfrm>
            <a:off x="167949" y="2218226"/>
            <a:ext cx="5178492" cy="4032927"/>
          </a:xfrm>
          <a:prstGeom prst="rect">
            <a:avLst/>
          </a:prstGeom>
          <a:noFill/>
          <a:ln w="9525">
            <a:noFill/>
            <a:miter lim="800000"/>
            <a:headEnd/>
            <a:tailEnd/>
          </a:ln>
        </p:spPr>
      </p:pic>
      <p:sp>
        <p:nvSpPr>
          <p:cNvPr id="10"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8920250" y="1456083"/>
            <a:ext cx="2882974" cy="3134578"/>
          </a:xfrm>
          <a:prstGeom prst="rect">
            <a:avLst/>
          </a:prstGeom>
          <a:solidFill>
            <a:schemeClr val="accent1">
              <a:alpha val="10000"/>
            </a:schemeClr>
          </a:solidFill>
        </p:spPr>
        <p:txBody>
          <a:bodyPr vert="horz" lIns="0" tIns="0" rIns="0" bIns="0" rtlCol="0">
            <a:noAutofit/>
          </a:bodyPr>
          <a:lstStyle/>
          <a:p>
            <a:pPr lvl="0" algn="ctr">
              <a:lnSpc>
                <a:spcPct val="95000"/>
              </a:lnSpc>
              <a:defRPr/>
            </a:pPr>
            <a:r>
              <a:rPr lang="en-US" sz="1100" b="1" dirty="0" smtClean="0">
                <a:solidFill>
                  <a:schemeClr val="tx2"/>
                </a:solidFill>
              </a:rPr>
              <a:t>THEORY</a:t>
            </a:r>
          </a:p>
          <a:p>
            <a:pPr lvl="0">
              <a:lnSpc>
                <a:spcPct val="95000"/>
              </a:lnSpc>
              <a:defRPr/>
            </a:pPr>
            <a:endParaRPr lang="en-US" sz="1100" dirty="0" smtClean="0">
              <a:solidFill>
                <a:schemeClr val="tx2"/>
              </a:solidFill>
            </a:endParaRPr>
          </a:p>
          <a:p>
            <a:pPr lvl="0">
              <a:lnSpc>
                <a:spcPct val="95000"/>
              </a:lnSpc>
              <a:buFont typeface="Arial" pitchFamily="34" charset="0"/>
              <a:buChar char="•"/>
              <a:defRPr/>
            </a:pPr>
            <a:r>
              <a:rPr lang="en-US" sz="1100" dirty="0" smtClean="0">
                <a:solidFill>
                  <a:schemeClr val="tx2"/>
                </a:solidFill>
              </a:rPr>
              <a:t> </a:t>
            </a:r>
            <a:r>
              <a:rPr lang="en-US" sz="1100" b="1" dirty="0" smtClean="0">
                <a:solidFill>
                  <a:schemeClr val="tx2"/>
                </a:solidFill>
              </a:rPr>
              <a:t>Emotion System (Appraisals) </a:t>
            </a:r>
            <a:r>
              <a:rPr lang="en-US" sz="1100" dirty="0" smtClean="0">
                <a:solidFill>
                  <a:schemeClr val="tx2"/>
                </a:solidFill>
              </a:rPr>
              <a:t>is a </a:t>
            </a:r>
            <a:r>
              <a:rPr lang="en-US" sz="1100" b="1" dirty="0" smtClean="0">
                <a:solidFill>
                  <a:srgbClr val="C00000"/>
                </a:solidFill>
              </a:rPr>
              <a:t>hypothesis</a:t>
            </a:r>
            <a:r>
              <a:rPr lang="en-US" sz="1100" dirty="0" smtClean="0">
                <a:solidFill>
                  <a:schemeClr val="tx2"/>
                </a:solidFill>
              </a:rPr>
              <a:t> that “appraisals” provide the data required for </a:t>
            </a:r>
            <a:r>
              <a:rPr lang="en-US" sz="1100" dirty="0" smtClean="0">
                <a:solidFill>
                  <a:srgbClr val="0070C0"/>
                </a:solidFill>
              </a:rPr>
              <a:t>abstract functional operations </a:t>
            </a:r>
            <a:r>
              <a:rPr lang="en-US" sz="1100" dirty="0" smtClean="0">
                <a:solidFill>
                  <a:schemeClr val="tx2"/>
                </a:solidFill>
              </a:rPr>
              <a:t>as well as for </a:t>
            </a:r>
            <a:r>
              <a:rPr lang="en-US" sz="1100" dirty="0" smtClean="0">
                <a:solidFill>
                  <a:srgbClr val="0070C0"/>
                </a:solidFill>
              </a:rPr>
              <a:t>generating an internal reward signal for reinforcement learning</a:t>
            </a:r>
            <a:r>
              <a:rPr lang="en-US" sz="1100" dirty="0" smtClean="0">
                <a:solidFill>
                  <a:schemeClr val="tx2"/>
                </a:solidFill>
              </a:rPr>
              <a:t>.</a:t>
            </a:r>
          </a:p>
          <a:p>
            <a:pPr lvl="0">
              <a:lnSpc>
                <a:spcPct val="95000"/>
              </a:lnSpc>
              <a:buFont typeface="Arial" pitchFamily="34" charset="0"/>
              <a:buChar char="•"/>
              <a:defRPr/>
            </a:pPr>
            <a:endParaRPr lang="en-US" sz="1100" dirty="0" smtClean="0">
              <a:solidFill>
                <a:schemeClr val="tx2"/>
              </a:solidFill>
            </a:endParaRPr>
          </a:p>
          <a:p>
            <a:pPr lvl="0">
              <a:lnSpc>
                <a:spcPct val="95000"/>
              </a:lnSpc>
              <a:buFont typeface="Arial" pitchFamily="34" charset="0"/>
              <a:buChar char="•"/>
              <a:defRPr/>
            </a:pPr>
            <a:endParaRPr lang="en-US" sz="1100" baseline="0" dirty="0" smtClean="0">
              <a:solidFill>
                <a:schemeClr val="tx2"/>
              </a:solidFill>
            </a:endParaRPr>
          </a:p>
          <a:p>
            <a:pPr lvl="0">
              <a:lnSpc>
                <a:spcPct val="95000"/>
              </a:lnSpc>
              <a:buFont typeface="Arial" pitchFamily="34" charset="0"/>
              <a:buChar char="•"/>
              <a:defRPr/>
            </a:pPr>
            <a:r>
              <a:rPr lang="en-US" sz="1100" b="1" dirty="0" smtClean="0">
                <a:solidFill>
                  <a:schemeClr val="tx2"/>
                </a:solidFill>
              </a:rPr>
              <a:t>Emotion System (Appraisals</a:t>
            </a:r>
            <a:r>
              <a:rPr lang="en-US" sz="1100" dirty="0" smtClean="0">
                <a:solidFill>
                  <a:schemeClr val="tx2"/>
                </a:solidFill>
              </a:rPr>
              <a:t>) distinguish three concepts: </a:t>
            </a:r>
            <a:r>
              <a:rPr lang="en-US" sz="1100" dirty="0" smtClean="0">
                <a:solidFill>
                  <a:srgbClr val="0070C0"/>
                </a:solidFill>
              </a:rPr>
              <a:t>emotion</a:t>
            </a:r>
            <a:r>
              <a:rPr lang="en-US" sz="1100" dirty="0" smtClean="0">
                <a:solidFill>
                  <a:schemeClr val="tx2"/>
                </a:solidFill>
              </a:rPr>
              <a:t>, </a:t>
            </a:r>
            <a:r>
              <a:rPr lang="en-US" sz="1100" dirty="0" smtClean="0">
                <a:solidFill>
                  <a:srgbClr val="0070C0"/>
                </a:solidFill>
              </a:rPr>
              <a:t>mood</a:t>
            </a:r>
            <a:r>
              <a:rPr lang="en-US" sz="1100" dirty="0" smtClean="0">
                <a:solidFill>
                  <a:schemeClr val="tx2"/>
                </a:solidFill>
              </a:rPr>
              <a:t>, and </a:t>
            </a:r>
            <a:r>
              <a:rPr lang="en-US" sz="1100" dirty="0" smtClean="0">
                <a:solidFill>
                  <a:srgbClr val="0070C0"/>
                </a:solidFill>
              </a:rPr>
              <a:t>feeling.</a:t>
            </a:r>
          </a:p>
          <a:p>
            <a:pPr lvl="0">
              <a:lnSpc>
                <a:spcPct val="95000"/>
              </a:lnSpc>
              <a:buFont typeface="Arial" pitchFamily="34" charset="0"/>
              <a:buChar char="•"/>
              <a:defRPr/>
            </a:pPr>
            <a:endParaRPr lang="en-US" sz="1100" baseline="0" dirty="0" smtClean="0">
              <a:solidFill>
                <a:srgbClr val="0070C0"/>
              </a:solidFill>
            </a:endParaRPr>
          </a:p>
          <a:p>
            <a:pPr lvl="0">
              <a:lnSpc>
                <a:spcPct val="95000"/>
              </a:lnSpc>
              <a:buFont typeface="Arial" pitchFamily="34" charset="0"/>
              <a:buChar char="•"/>
              <a:defRPr/>
            </a:pPr>
            <a:r>
              <a:rPr lang="en-US" sz="1100" b="1" dirty="0" smtClean="0">
                <a:solidFill>
                  <a:schemeClr val="tx2"/>
                </a:solidFill>
              </a:rPr>
              <a:t> Emotion System (Appraisals)</a:t>
            </a:r>
            <a:r>
              <a:rPr lang="en-US" sz="1100" dirty="0" smtClean="0">
                <a:solidFill>
                  <a:schemeClr val="tx2"/>
                </a:solidFill>
              </a:rPr>
              <a:t> address emotions such as : suddenness, unpredictability, intrinsic pleasantness, relevance, causal and motive, outcome probability, discrepancy from expectation, conduciveness, control and power.</a:t>
            </a:r>
            <a:endParaRPr kumimoji="0" lang="en-US" sz="1100" b="1"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chemeClr val="tx2"/>
              </a:solidFill>
              <a:effectLst/>
              <a:uLnTx/>
              <a:uFillTx/>
              <a:latin typeface="+mn-lt"/>
              <a:ea typeface="+mn-ea"/>
              <a:cs typeface="+mn-cs"/>
            </a:endParaRPr>
          </a:p>
        </p:txBody>
      </p:sp>
      <p:sp>
        <p:nvSpPr>
          <p:cNvPr id="9" name="Rectangle 8"/>
          <p:cNvSpPr/>
          <p:nvPr/>
        </p:nvSpPr>
        <p:spPr>
          <a:xfrm>
            <a:off x="5430415" y="4469363"/>
            <a:ext cx="4945226" cy="1954381"/>
          </a:xfrm>
          <a:prstGeom prst="rect">
            <a:avLst/>
          </a:prstGeom>
          <a:solidFill>
            <a:schemeClr val="accent1">
              <a:alpha val="10000"/>
            </a:schemeClr>
          </a:solidFill>
        </p:spPr>
        <p:txBody>
          <a:bodyPr wrap="square">
            <a:spAutoFit/>
          </a:bodyPr>
          <a:lstStyle/>
          <a:p>
            <a:pPr lvl="0"/>
            <a:r>
              <a:rPr lang="en-US" sz="1100" dirty="0" smtClean="0">
                <a:solidFill>
                  <a:schemeClr val="tx2"/>
                </a:solidFill>
              </a:rPr>
              <a:t> </a:t>
            </a:r>
            <a:r>
              <a:rPr lang="en-US" sz="1000" b="1" dirty="0" smtClean="0">
                <a:solidFill>
                  <a:srgbClr val="FF0000"/>
                </a:solidFill>
              </a:rPr>
              <a:t>Example(s): </a:t>
            </a:r>
          </a:p>
          <a:p>
            <a:endParaRPr lang="en-US" sz="1000" dirty="0" smtClean="0"/>
          </a:p>
          <a:p>
            <a:pPr>
              <a:buFont typeface="Arial" pitchFamily="34" charset="0"/>
              <a:buChar char="•"/>
            </a:pPr>
            <a:r>
              <a:rPr lang="en-US" sz="1000" b="1" dirty="0" smtClean="0"/>
              <a:t> </a:t>
            </a:r>
            <a:r>
              <a:rPr lang="en-US" sz="1000" dirty="0" smtClean="0"/>
              <a:t>It is </a:t>
            </a:r>
            <a:r>
              <a:rPr lang="en-US" sz="1000" b="1" dirty="0" smtClean="0"/>
              <a:t>no fun </a:t>
            </a:r>
            <a:r>
              <a:rPr lang="en-US" sz="1000" dirty="0" smtClean="0"/>
              <a:t>cooking for unappreciative picky eaters, avoid that situation.</a:t>
            </a:r>
          </a:p>
          <a:p>
            <a:r>
              <a:rPr lang="en-US" sz="1000" dirty="0" smtClean="0"/>
              <a:t> </a:t>
            </a:r>
          </a:p>
          <a:p>
            <a:pPr>
              <a:buFont typeface="Arial" pitchFamily="34" charset="0"/>
              <a:buChar char="•"/>
            </a:pPr>
            <a:r>
              <a:rPr lang="en-US" sz="1000" dirty="0" smtClean="0"/>
              <a:t> Chefs </a:t>
            </a:r>
            <a:r>
              <a:rPr lang="en-US" sz="1000" b="1" dirty="0" smtClean="0"/>
              <a:t>do not like </a:t>
            </a:r>
            <a:r>
              <a:rPr lang="en-US" sz="1000" dirty="0" smtClean="0"/>
              <a:t>running our of raw materials, keep the pantry well stocked. </a:t>
            </a:r>
            <a:endParaRPr lang="en-US" sz="1000" i="1" dirty="0" smtClean="0">
              <a:solidFill>
                <a:srgbClr val="000000"/>
              </a:solidFill>
            </a:endParaRPr>
          </a:p>
          <a:p>
            <a:pPr>
              <a:buFont typeface="Arial" pitchFamily="34" charset="0"/>
              <a:buChar char="•"/>
            </a:pPr>
            <a:endParaRPr lang="en-US" sz="1000" dirty="0" smtClean="0">
              <a:solidFill>
                <a:srgbClr val="000000"/>
              </a:solidFill>
            </a:endParaRPr>
          </a:p>
          <a:p>
            <a:pPr>
              <a:buFont typeface="Arial" pitchFamily="34" charset="0"/>
              <a:buChar char="•"/>
            </a:pPr>
            <a:r>
              <a:rPr lang="en-US" sz="1000" dirty="0" smtClean="0"/>
              <a:t> Cooks love sophisticated appreciative patrons, seek to market to them.</a:t>
            </a:r>
          </a:p>
          <a:p>
            <a:pPr>
              <a:buFont typeface="Arial" pitchFamily="34" charset="0"/>
              <a:buChar char="•"/>
            </a:pPr>
            <a:endParaRPr lang="en-US" sz="1000" dirty="0" smtClean="0"/>
          </a:p>
          <a:p>
            <a:pPr>
              <a:buFont typeface="Arial" pitchFamily="34" charset="0"/>
              <a:buChar char="•"/>
            </a:pPr>
            <a:r>
              <a:rPr lang="en-US" sz="1000" dirty="0" smtClean="0"/>
              <a:t> </a:t>
            </a:r>
            <a:r>
              <a:rPr lang="en-US" sz="1000" b="1" dirty="0" smtClean="0"/>
              <a:t>Feeling rushed </a:t>
            </a:r>
            <a:r>
              <a:rPr lang="en-US" sz="1000" dirty="0" smtClean="0"/>
              <a:t>to get a meal out detracts from the attention to detail of the chef. </a:t>
            </a:r>
          </a:p>
          <a:p>
            <a:pPr>
              <a:buFont typeface="Arial" pitchFamily="34" charset="0"/>
              <a:buChar char="•"/>
            </a:pPr>
            <a:endParaRPr lang="en-US" sz="1000" dirty="0" smtClean="0"/>
          </a:p>
          <a:p>
            <a:pPr>
              <a:buFont typeface="Arial" pitchFamily="34" charset="0"/>
              <a:buChar char="•"/>
            </a:pPr>
            <a:r>
              <a:rPr lang="en-US" sz="1000" dirty="0" smtClean="0"/>
              <a:t> Having a famous food critic in the house </a:t>
            </a:r>
            <a:r>
              <a:rPr lang="en-US" sz="1000" b="1" dirty="0" smtClean="0"/>
              <a:t>creates anxiety </a:t>
            </a:r>
            <a:r>
              <a:rPr lang="en-US" sz="1000" dirty="0" smtClean="0"/>
              <a:t>for the lead chef. </a:t>
            </a:r>
          </a:p>
          <a:p>
            <a:pPr>
              <a:buFont typeface="Arial" pitchFamily="34" charset="0"/>
              <a:buChar char="•"/>
            </a:pPr>
            <a:endParaRPr lang="en-US" sz="1000" dirty="0" smtClean="0"/>
          </a:p>
        </p:txBody>
      </p:sp>
      <p:pic>
        <p:nvPicPr>
          <p:cNvPr id="11" name="Picture 3"/>
          <p:cNvPicPr>
            <a:picLocks noChangeAspect="1" noChangeArrowheads="1"/>
          </p:cNvPicPr>
          <p:nvPr/>
        </p:nvPicPr>
        <p:blipFill>
          <a:blip r:embed="rId4" cstate="print"/>
          <a:srcRect/>
          <a:stretch>
            <a:fillRect/>
          </a:stretch>
        </p:blipFill>
        <p:spPr bwMode="auto">
          <a:xfrm>
            <a:off x="5362947" y="1912775"/>
            <a:ext cx="3095771" cy="2468878"/>
          </a:xfrm>
          <a:prstGeom prst="rect">
            <a:avLst/>
          </a:prstGeom>
          <a:noFill/>
          <a:ln w="9525">
            <a:noFill/>
            <a:miter lim="800000"/>
            <a:headEnd/>
            <a:tailEnd/>
          </a:ln>
        </p:spPr>
      </p:pic>
      <p:sp>
        <p:nvSpPr>
          <p:cNvPr id="12"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5965375" y="1505865"/>
            <a:ext cx="1685727" cy="313605"/>
          </a:xfrm>
          <a:prstGeom prst="rect">
            <a:avLst/>
          </a:prstGeom>
        </p:spPr>
        <p:txBody>
          <a:bodyPr vert="horz" lIns="0" tIns="0" rIns="0" bIns="0" rtlCol="0">
            <a:noAutofit/>
          </a:bodyPr>
          <a:lstStyle/>
          <a:p>
            <a:pPr lvl="0">
              <a:lnSpc>
                <a:spcPct val="95000"/>
              </a:lnSpc>
              <a:defRPr/>
            </a:pPr>
            <a:r>
              <a:rPr lang="en-US" sz="1600" b="1" dirty="0" smtClean="0">
                <a:solidFill>
                  <a:srgbClr val="000000"/>
                </a:solidFill>
              </a:rPr>
              <a:t>Dinner Example</a:t>
            </a:r>
            <a:endParaRPr lang="en-US" sz="1600" dirty="0" smtClean="0">
              <a:solidFill>
                <a:srgbClr val="000000"/>
              </a:solidFill>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defRPr/>
            </a:pPr>
            <a:endParaRPr kumimoji="0" lang="en-US" sz="1100" b="0" i="0" u="none" strike="noStrike" kern="1200" cap="none" spc="0" normalizeH="0" noProof="0" dirty="0" smtClean="0">
              <a:ln>
                <a:noFill/>
              </a:ln>
              <a:solidFill>
                <a:schemeClr val="tx2"/>
              </a:solidFill>
              <a:effectLst/>
              <a:uLnTx/>
              <a:uFillTx/>
              <a:latin typeface="+mn-lt"/>
              <a:ea typeface="+mn-ea"/>
              <a:cs typeface="+mn-cs"/>
            </a:endParaRPr>
          </a:p>
          <a:p>
            <a:pPr lvl="0">
              <a:lnSpc>
                <a:spcPct val="95000"/>
              </a:lnSpc>
              <a:buFont typeface="Arial" pitchFamily="34" charset="0"/>
              <a:buChar char="•"/>
              <a:defRPr/>
            </a:pPr>
            <a:endParaRPr lang="en-US" sz="1100" baseline="0" dirty="0" smtClean="0">
              <a:solidFill>
                <a:schemeClr val="tx2"/>
              </a:solidFill>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chemeClr val="tx2"/>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xmlns="" val="29981752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AF6AF1-47C4-4E25-9BEF-E9C684CC7066}"/>
              </a:ext>
            </a:extLst>
          </p:cNvPr>
          <p:cNvSpPr>
            <a:spLocks noGrp="1"/>
          </p:cNvSpPr>
          <p:nvPr>
            <p:ph type="title"/>
          </p:nvPr>
        </p:nvSpPr>
        <p:spPr>
          <a:xfrm>
            <a:off x="495300" y="512064"/>
            <a:ext cx="11315700" cy="561994"/>
          </a:xfrm>
        </p:spPr>
        <p:txBody>
          <a:bodyPr/>
          <a:lstStyle/>
          <a:p>
            <a:r>
              <a:rPr lang="en-US" dirty="0" smtClean="0"/>
              <a:t>Cognitive Architecture</a:t>
            </a:r>
            <a:endParaRPr lang="en-US" dirty="0"/>
          </a:p>
        </p:txBody>
      </p:sp>
      <p:sp>
        <p:nvSpPr>
          <p:cNvPr id="3" name="Footer Placeholder 2">
            <a:extLst>
              <a:ext uri="{FF2B5EF4-FFF2-40B4-BE49-F238E27FC236}">
                <a16:creationId xmlns:a16="http://schemas.microsoft.com/office/drawing/2014/main" xmlns="" id="{E33C58F2-C4A3-4848-ABE6-B2FD6D9B1CE7}"/>
              </a:ext>
            </a:extLst>
          </p:cNvPr>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4" name="Slide Number Placeholder 3">
            <a:extLst>
              <a:ext uri="{FF2B5EF4-FFF2-40B4-BE49-F238E27FC236}">
                <a16:creationId xmlns:a16="http://schemas.microsoft.com/office/drawing/2014/main" xmlns="" id="{02EFD207-BC46-4499-8A64-55A3AF5086D7}"/>
              </a:ext>
            </a:extLst>
          </p:cNvPr>
          <p:cNvSpPr>
            <a:spLocks noGrp="1"/>
          </p:cNvSpPr>
          <p:nvPr>
            <p:ph type="sldNum" sz="quarter" idx="12"/>
          </p:nvPr>
        </p:nvSpPr>
        <p:spPr/>
        <p:txBody>
          <a:bodyPr/>
          <a:lstStyle/>
          <a:p>
            <a:fld id="{3310D8EA-3107-4873-B9AB-DD7D3E79053A}" type="slidenum">
              <a:rPr lang="en-US" smtClean="0"/>
              <a:pPr/>
              <a:t>21</a:t>
            </a:fld>
            <a:endParaRPr lang="en-US"/>
          </a:p>
        </p:txBody>
      </p:sp>
      <p:sp>
        <p:nvSpPr>
          <p:cNvPr id="5" name="Text Placeholder 4">
            <a:extLst>
              <a:ext uri="{FF2B5EF4-FFF2-40B4-BE49-F238E27FC236}">
                <a16:creationId xmlns:a16="http://schemas.microsoft.com/office/drawing/2014/main" xmlns="" id="{A002A041-CF10-456F-9D81-1C1A3C9A0D29}"/>
              </a:ext>
            </a:extLst>
          </p:cNvPr>
          <p:cNvSpPr>
            <a:spLocks noGrp="1"/>
          </p:cNvSpPr>
          <p:nvPr>
            <p:ph type="body" sz="quarter" idx="13"/>
          </p:nvPr>
        </p:nvSpPr>
        <p:spPr>
          <a:xfrm>
            <a:off x="495300" y="1118282"/>
            <a:ext cx="10598797" cy="492125"/>
          </a:xfrm>
        </p:spPr>
        <p:txBody>
          <a:bodyPr/>
          <a:lstStyle/>
          <a:p>
            <a:r>
              <a:rPr lang="en-US" b="1" dirty="0">
                <a:solidFill>
                  <a:srgbClr val="FF0000"/>
                </a:solidFill>
              </a:rPr>
              <a:t>DEMO</a:t>
            </a:r>
            <a:r>
              <a:rPr lang="en-US" dirty="0"/>
              <a:t>: </a:t>
            </a:r>
            <a:r>
              <a:rPr lang="en-US" dirty="0" smtClean="0"/>
              <a:t>“</a:t>
            </a:r>
            <a:r>
              <a:rPr lang="en-US" dirty="0" smtClean="0">
                <a:solidFill>
                  <a:srgbClr val="0070C0"/>
                </a:solidFill>
              </a:rPr>
              <a:t>Eaters</a:t>
            </a:r>
            <a:r>
              <a:rPr lang="en-US" dirty="0" smtClean="0"/>
              <a:t> !”  (</a:t>
            </a:r>
            <a:r>
              <a:rPr lang="en-US" dirty="0" smtClean="0">
                <a:solidFill>
                  <a:schemeClr val="tx1">
                    <a:lumMod val="50000"/>
                  </a:schemeClr>
                </a:solidFill>
              </a:rPr>
              <a:t>Examples of key Computational Cognitive Functions</a:t>
            </a:r>
            <a:r>
              <a:rPr lang="en-US" dirty="0" smtClean="0"/>
              <a:t>)</a:t>
            </a:r>
            <a:endParaRPr lang="en-US" dirty="0"/>
          </a:p>
        </p:txBody>
      </p:sp>
      <p:sp>
        <p:nvSpPr>
          <p:cNvPr id="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1646539" y="1598529"/>
            <a:ext cx="8512445" cy="5011274"/>
          </a:xfrm>
          <a:prstGeom prst="rect">
            <a:avLst/>
          </a:prstGeom>
        </p:spPr>
        <p:txBody>
          <a:bodyPr vert="horz" lIns="0" tIns="0" rIns="0" bIns="0" rtlCol="0">
            <a:noAutofit/>
          </a:bodyPr>
          <a:lstStyle/>
          <a:p>
            <a:pPr lvl="0">
              <a:lnSpc>
                <a:spcPct val="95000"/>
              </a:lnSpc>
              <a:defRPr/>
            </a:pPr>
            <a:r>
              <a:rPr lang="en-US" sz="1400" dirty="0" smtClean="0">
                <a:solidFill>
                  <a:schemeClr val="tx2"/>
                </a:solidFill>
              </a:rPr>
              <a:t> </a:t>
            </a:r>
            <a:r>
              <a:rPr lang="en-US" sz="1400" b="1" dirty="0" smtClean="0">
                <a:solidFill>
                  <a:schemeClr val="tx2"/>
                </a:solidFill>
              </a:rPr>
              <a:t>(1) Working Memory</a:t>
            </a:r>
            <a:r>
              <a:rPr lang="en-US" sz="1400" dirty="0" smtClean="0">
                <a:solidFill>
                  <a:schemeClr val="tx2"/>
                </a:solidFill>
              </a:rPr>
              <a:t>: (</a:t>
            </a:r>
            <a:r>
              <a:rPr lang="en-US" sz="1400" dirty="0" smtClean="0">
                <a:solidFill>
                  <a:srgbClr val="0070C0"/>
                </a:solidFill>
              </a:rPr>
              <a:t>How agents "</a:t>
            </a:r>
            <a:r>
              <a:rPr lang="en-US" sz="1400" dirty="0" smtClean="0">
                <a:solidFill>
                  <a:srgbClr val="FF0000"/>
                </a:solidFill>
              </a:rPr>
              <a:t>think</a:t>
            </a:r>
            <a:r>
              <a:rPr lang="en-US" sz="1400" dirty="0" smtClean="0">
                <a:solidFill>
                  <a:srgbClr val="0070C0"/>
                </a:solidFill>
              </a:rPr>
              <a:t>" and "</a:t>
            </a:r>
            <a:r>
              <a:rPr lang="en-US" sz="1400" dirty="0" smtClean="0">
                <a:solidFill>
                  <a:srgbClr val="FF0000"/>
                </a:solidFill>
              </a:rPr>
              <a:t>behave</a:t>
            </a:r>
            <a:r>
              <a:rPr lang="en-US" sz="1400" dirty="0" smtClean="0">
                <a:solidFill>
                  <a:srgbClr val="0070C0"/>
                </a:solidFill>
              </a:rPr>
              <a:t>"</a:t>
            </a:r>
            <a:r>
              <a:rPr lang="en-US" sz="1400" dirty="0" smtClean="0">
                <a:solidFill>
                  <a:schemeClr val="tx2"/>
                </a:solidFill>
              </a:rPr>
              <a:t>)</a:t>
            </a:r>
          </a:p>
          <a:p>
            <a:pPr lvl="1">
              <a:lnSpc>
                <a:spcPct val="95000"/>
              </a:lnSpc>
              <a:buFont typeface="Arial" pitchFamily="34" charset="0"/>
              <a:buChar char="•"/>
              <a:defRPr/>
            </a:pPr>
            <a:r>
              <a:rPr lang="en-US" sz="1400" dirty="0" smtClean="0">
                <a:solidFill>
                  <a:schemeClr val="tx2"/>
                </a:solidFill>
              </a:rPr>
              <a:t> </a:t>
            </a:r>
            <a:r>
              <a:rPr lang="en-US" sz="1400" i="1" dirty="0" smtClean="0">
                <a:solidFill>
                  <a:schemeClr val="tx2"/>
                </a:solidFill>
              </a:rPr>
              <a:t>Smarter Agents are "quick witted" (and successful), dumb ones are "dim witted" (and unsuccessful).</a:t>
            </a:r>
          </a:p>
          <a:p>
            <a:pPr lvl="0">
              <a:lnSpc>
                <a:spcPct val="95000"/>
              </a:lnSpc>
              <a:defRPr/>
            </a:pPr>
            <a:endParaRPr lang="en-US" sz="1400" dirty="0" smtClean="0">
              <a:solidFill>
                <a:schemeClr val="tx2"/>
              </a:solidFill>
            </a:endParaRPr>
          </a:p>
          <a:p>
            <a:pPr lvl="0">
              <a:lnSpc>
                <a:spcPct val="95000"/>
              </a:lnSpc>
              <a:defRPr/>
            </a:pPr>
            <a:r>
              <a:rPr lang="en-US" sz="1400" b="1" dirty="0" smtClean="0">
                <a:solidFill>
                  <a:schemeClr val="tx2"/>
                </a:solidFill>
              </a:rPr>
              <a:t>(2) Impasses and </a:t>
            </a:r>
            <a:r>
              <a:rPr lang="en-US" sz="1400" b="1" dirty="0" err="1" smtClean="0">
                <a:solidFill>
                  <a:schemeClr val="tx2"/>
                </a:solidFill>
              </a:rPr>
              <a:t>Substates</a:t>
            </a:r>
            <a:r>
              <a:rPr lang="en-US" sz="1400" dirty="0" smtClean="0">
                <a:solidFill>
                  <a:schemeClr val="tx2"/>
                </a:solidFill>
              </a:rPr>
              <a:t>: (</a:t>
            </a:r>
            <a:r>
              <a:rPr lang="en-US" sz="1400" dirty="0" smtClean="0">
                <a:solidFill>
                  <a:srgbClr val="0070C0"/>
                </a:solidFill>
              </a:rPr>
              <a:t>When one “</a:t>
            </a:r>
            <a:r>
              <a:rPr lang="en-US" sz="1400" dirty="0" smtClean="0">
                <a:solidFill>
                  <a:srgbClr val="FF0000"/>
                </a:solidFill>
              </a:rPr>
              <a:t>can't decide</a:t>
            </a:r>
            <a:r>
              <a:rPr lang="en-US" sz="1400" dirty="0" smtClean="0">
                <a:solidFill>
                  <a:srgbClr val="0070C0"/>
                </a:solidFill>
              </a:rPr>
              <a:t>” what to do</a:t>
            </a:r>
            <a:r>
              <a:rPr lang="en-US" sz="1400" dirty="0" smtClean="0">
                <a:solidFill>
                  <a:schemeClr val="tx2"/>
                </a:solidFill>
              </a:rPr>
              <a:t>)</a:t>
            </a:r>
          </a:p>
          <a:p>
            <a:pPr lvl="1">
              <a:lnSpc>
                <a:spcPct val="95000"/>
              </a:lnSpc>
              <a:buFont typeface="Arial" pitchFamily="34" charset="0"/>
              <a:buChar char="•"/>
              <a:defRPr/>
            </a:pPr>
            <a:r>
              <a:rPr lang="en-US" sz="1400" i="1" dirty="0" smtClean="0">
                <a:solidFill>
                  <a:schemeClr val="tx2"/>
                </a:solidFill>
              </a:rPr>
              <a:t>T ask decomposing (breaking problems down)</a:t>
            </a:r>
          </a:p>
          <a:p>
            <a:pPr lvl="1">
              <a:lnSpc>
                <a:spcPct val="95000"/>
              </a:lnSpc>
              <a:buFont typeface="Arial" pitchFamily="34" charset="0"/>
              <a:buChar char="•"/>
              <a:defRPr/>
            </a:pPr>
            <a:r>
              <a:rPr lang="en-US" sz="1400" i="1" dirty="0" smtClean="0">
                <a:solidFill>
                  <a:schemeClr val="tx2"/>
                </a:solidFill>
              </a:rPr>
              <a:t> Look ahead planning ("thought experiments", evaluate options, choose action)</a:t>
            </a:r>
          </a:p>
          <a:p>
            <a:pPr lvl="0">
              <a:lnSpc>
                <a:spcPct val="95000"/>
              </a:lnSpc>
              <a:defRPr/>
            </a:pPr>
            <a:endParaRPr lang="en-US" sz="1400" dirty="0" smtClean="0">
              <a:solidFill>
                <a:schemeClr val="tx2"/>
              </a:solidFill>
            </a:endParaRPr>
          </a:p>
          <a:p>
            <a:pPr lvl="0">
              <a:lnSpc>
                <a:spcPct val="95000"/>
              </a:lnSpc>
              <a:defRPr/>
            </a:pPr>
            <a:r>
              <a:rPr lang="en-US" sz="1400" b="1" dirty="0" smtClean="0">
                <a:solidFill>
                  <a:schemeClr val="tx2"/>
                </a:solidFill>
              </a:rPr>
              <a:t>(3) Chunking</a:t>
            </a:r>
            <a:r>
              <a:rPr lang="en-US" sz="1400" dirty="0" smtClean="0">
                <a:solidFill>
                  <a:schemeClr val="tx2"/>
                </a:solidFill>
              </a:rPr>
              <a:t>: (“</a:t>
            </a:r>
            <a:r>
              <a:rPr lang="en-US" sz="1400" dirty="0" smtClean="0">
                <a:solidFill>
                  <a:srgbClr val="FF0000"/>
                </a:solidFill>
              </a:rPr>
              <a:t>Mental Shortcuts</a:t>
            </a:r>
            <a:r>
              <a:rPr lang="en-US" sz="1400" dirty="0" smtClean="0">
                <a:solidFill>
                  <a:srgbClr val="0070C0"/>
                </a:solidFill>
              </a:rPr>
              <a:t>”</a:t>
            </a:r>
            <a:r>
              <a:rPr lang="en-US" sz="1400" dirty="0" smtClean="0">
                <a:solidFill>
                  <a:schemeClr val="tx2"/>
                </a:solidFill>
              </a:rPr>
              <a:t>)</a:t>
            </a:r>
          </a:p>
          <a:p>
            <a:pPr lvl="1">
              <a:lnSpc>
                <a:spcPct val="95000"/>
              </a:lnSpc>
              <a:buFont typeface="Arial" pitchFamily="34" charset="0"/>
              <a:buChar char="•"/>
              <a:defRPr/>
            </a:pPr>
            <a:r>
              <a:rPr lang="en-US" sz="1400" dirty="0" smtClean="0">
                <a:solidFill>
                  <a:schemeClr val="tx2"/>
                </a:solidFill>
              </a:rPr>
              <a:t> </a:t>
            </a:r>
            <a:r>
              <a:rPr lang="en-US" sz="1400" i="1" dirty="0" smtClean="0">
                <a:solidFill>
                  <a:schemeClr val="tx2"/>
                </a:solidFill>
              </a:rPr>
              <a:t>Converts "deliberation: (thinking / doing things the hard way) into "reaction" (short cuts)</a:t>
            </a:r>
          </a:p>
          <a:p>
            <a:pPr lvl="0">
              <a:lnSpc>
                <a:spcPct val="95000"/>
              </a:lnSpc>
              <a:defRPr/>
            </a:pPr>
            <a:endParaRPr lang="en-US" sz="1400" dirty="0" smtClean="0">
              <a:solidFill>
                <a:schemeClr val="tx2"/>
              </a:solidFill>
            </a:endParaRPr>
          </a:p>
          <a:p>
            <a:pPr lvl="0">
              <a:lnSpc>
                <a:spcPct val="95000"/>
              </a:lnSpc>
              <a:defRPr/>
            </a:pPr>
            <a:r>
              <a:rPr lang="en-US" sz="1400" b="1" dirty="0" smtClean="0">
                <a:solidFill>
                  <a:schemeClr val="tx2"/>
                </a:solidFill>
              </a:rPr>
              <a:t>(4) Reinforcement Learning</a:t>
            </a:r>
            <a:r>
              <a:rPr lang="en-US" sz="1400" dirty="0" smtClean="0">
                <a:solidFill>
                  <a:schemeClr val="tx2"/>
                </a:solidFill>
              </a:rPr>
              <a:t>: (</a:t>
            </a:r>
            <a:r>
              <a:rPr lang="en-US" sz="1400" dirty="0" smtClean="0">
                <a:solidFill>
                  <a:srgbClr val="0070C0"/>
                </a:solidFill>
              </a:rPr>
              <a:t>Learning preferences from “</a:t>
            </a:r>
            <a:r>
              <a:rPr lang="en-US" sz="1400" dirty="0" smtClean="0">
                <a:solidFill>
                  <a:srgbClr val="FF0000"/>
                </a:solidFill>
              </a:rPr>
              <a:t>interacting w/the environment</a:t>
            </a:r>
            <a:r>
              <a:rPr lang="en-US" sz="1400" dirty="0" smtClean="0">
                <a:solidFill>
                  <a:srgbClr val="0070C0"/>
                </a:solidFill>
              </a:rPr>
              <a:t>”</a:t>
            </a:r>
            <a:r>
              <a:rPr lang="en-US" sz="1400" dirty="0" smtClean="0">
                <a:solidFill>
                  <a:schemeClr val="tx2"/>
                </a:solidFill>
              </a:rPr>
              <a:t>)</a:t>
            </a:r>
          </a:p>
          <a:p>
            <a:pPr lvl="1">
              <a:lnSpc>
                <a:spcPct val="95000"/>
              </a:lnSpc>
              <a:buFont typeface="Arial" pitchFamily="34" charset="0"/>
              <a:buChar char="•"/>
              <a:defRPr/>
            </a:pPr>
            <a:r>
              <a:rPr lang="en-US" sz="1400" dirty="0" smtClean="0">
                <a:solidFill>
                  <a:schemeClr val="tx2"/>
                </a:solidFill>
              </a:rPr>
              <a:t> </a:t>
            </a:r>
            <a:r>
              <a:rPr lang="en-US" sz="1400" i="1" dirty="0" smtClean="0">
                <a:solidFill>
                  <a:schemeClr val="tx2"/>
                </a:solidFill>
              </a:rPr>
              <a:t>Positive / Negative external rewards shape future behavio</a:t>
            </a:r>
            <a:r>
              <a:rPr lang="en-US" sz="1400" dirty="0" smtClean="0">
                <a:solidFill>
                  <a:schemeClr val="tx2"/>
                </a:solidFill>
              </a:rPr>
              <a:t>r</a:t>
            </a:r>
          </a:p>
          <a:p>
            <a:pPr lvl="0">
              <a:lnSpc>
                <a:spcPct val="95000"/>
              </a:lnSpc>
              <a:defRPr/>
            </a:pPr>
            <a:endParaRPr lang="en-US" sz="1400" dirty="0" smtClean="0">
              <a:solidFill>
                <a:schemeClr val="tx2"/>
              </a:solidFill>
            </a:endParaRPr>
          </a:p>
          <a:p>
            <a:pPr lvl="0">
              <a:lnSpc>
                <a:spcPct val="95000"/>
              </a:lnSpc>
              <a:defRPr/>
            </a:pPr>
            <a:r>
              <a:rPr lang="en-US" sz="1400" b="1" dirty="0" smtClean="0">
                <a:solidFill>
                  <a:schemeClr val="tx2"/>
                </a:solidFill>
              </a:rPr>
              <a:t>(5) Semantic Memory</a:t>
            </a:r>
            <a:r>
              <a:rPr lang="en-US" sz="1400" dirty="0" smtClean="0">
                <a:solidFill>
                  <a:schemeClr val="tx2"/>
                </a:solidFill>
              </a:rPr>
              <a:t>: (</a:t>
            </a:r>
            <a:r>
              <a:rPr lang="en-US" sz="1400" dirty="0" smtClean="0">
                <a:solidFill>
                  <a:srgbClr val="0070C0"/>
                </a:solidFill>
              </a:rPr>
              <a:t>Learning “</a:t>
            </a:r>
            <a:r>
              <a:rPr lang="en-US" sz="1400" dirty="0" smtClean="0">
                <a:solidFill>
                  <a:srgbClr val="FF0000"/>
                </a:solidFill>
              </a:rPr>
              <a:t>facts</a:t>
            </a:r>
            <a:r>
              <a:rPr lang="en-US" sz="1400" dirty="0" smtClean="0">
                <a:solidFill>
                  <a:srgbClr val="0070C0"/>
                </a:solidFill>
              </a:rPr>
              <a:t>” about the world</a:t>
            </a:r>
            <a:r>
              <a:rPr lang="en-US" sz="1400" dirty="0" smtClean="0">
                <a:solidFill>
                  <a:schemeClr val="tx2"/>
                </a:solidFill>
              </a:rPr>
              <a:t>)</a:t>
            </a:r>
          </a:p>
          <a:p>
            <a:pPr lvl="1">
              <a:lnSpc>
                <a:spcPct val="95000"/>
              </a:lnSpc>
              <a:buFont typeface="Arial" pitchFamily="34" charset="0"/>
              <a:buChar char="•"/>
              <a:defRPr/>
            </a:pPr>
            <a:r>
              <a:rPr lang="en-US" sz="1400" dirty="0" smtClean="0">
                <a:solidFill>
                  <a:schemeClr val="tx2"/>
                </a:solidFill>
              </a:rPr>
              <a:t> </a:t>
            </a:r>
            <a:r>
              <a:rPr lang="en-US" sz="1400" i="1" dirty="0" smtClean="0">
                <a:solidFill>
                  <a:schemeClr val="tx2"/>
                </a:solidFill>
              </a:rPr>
              <a:t>Efficient means of transferring knowledge from one situation to another (ex: burning your hand)</a:t>
            </a:r>
          </a:p>
          <a:p>
            <a:pPr lvl="0">
              <a:lnSpc>
                <a:spcPct val="95000"/>
              </a:lnSpc>
              <a:defRPr/>
            </a:pPr>
            <a:endParaRPr lang="en-US" sz="1400" dirty="0" smtClean="0">
              <a:solidFill>
                <a:schemeClr val="tx2"/>
              </a:solidFill>
            </a:endParaRPr>
          </a:p>
          <a:p>
            <a:pPr lvl="0">
              <a:lnSpc>
                <a:spcPct val="95000"/>
              </a:lnSpc>
              <a:defRPr/>
            </a:pPr>
            <a:r>
              <a:rPr lang="en-US" sz="1400" b="1" dirty="0" smtClean="0">
                <a:solidFill>
                  <a:schemeClr val="tx2"/>
                </a:solidFill>
              </a:rPr>
              <a:t>(6) Episodic Memory</a:t>
            </a:r>
            <a:r>
              <a:rPr lang="en-US" sz="1400" dirty="0" smtClean="0">
                <a:solidFill>
                  <a:schemeClr val="tx2"/>
                </a:solidFill>
              </a:rPr>
              <a:t>: (</a:t>
            </a:r>
            <a:r>
              <a:rPr lang="en-US" sz="1400" dirty="0" smtClean="0">
                <a:solidFill>
                  <a:srgbClr val="0070C0"/>
                </a:solidFill>
              </a:rPr>
              <a:t>Searching “</a:t>
            </a:r>
            <a:r>
              <a:rPr lang="en-US" sz="1400" dirty="0" smtClean="0">
                <a:solidFill>
                  <a:srgbClr val="FF0000"/>
                </a:solidFill>
              </a:rPr>
              <a:t>memories</a:t>
            </a:r>
            <a:r>
              <a:rPr lang="en-US" sz="1400" dirty="0" smtClean="0">
                <a:solidFill>
                  <a:srgbClr val="0070C0"/>
                </a:solidFill>
              </a:rPr>
              <a:t>” to help decide behavior when necessary</a:t>
            </a:r>
            <a:r>
              <a:rPr lang="en-US" sz="1400" dirty="0" smtClean="0">
                <a:solidFill>
                  <a:schemeClr val="tx2"/>
                </a:solidFill>
              </a:rPr>
              <a:t>)</a:t>
            </a:r>
          </a:p>
          <a:p>
            <a:pPr lvl="1">
              <a:lnSpc>
                <a:spcPct val="95000"/>
              </a:lnSpc>
              <a:buFont typeface="Arial" pitchFamily="34" charset="0"/>
              <a:buChar char="•"/>
              <a:defRPr/>
            </a:pPr>
            <a:r>
              <a:rPr lang="en-US" sz="1400" dirty="0" smtClean="0">
                <a:solidFill>
                  <a:schemeClr val="tx2"/>
                </a:solidFill>
              </a:rPr>
              <a:t> </a:t>
            </a:r>
            <a:r>
              <a:rPr lang="en-US" sz="1400" i="1" dirty="0" smtClean="0">
                <a:solidFill>
                  <a:schemeClr val="tx2"/>
                </a:solidFill>
              </a:rPr>
              <a:t>Baseball pitcher example</a:t>
            </a:r>
          </a:p>
          <a:p>
            <a:pPr lvl="1">
              <a:lnSpc>
                <a:spcPct val="95000"/>
              </a:lnSpc>
              <a:buFont typeface="Arial" pitchFamily="34" charset="0"/>
              <a:buChar char="•"/>
              <a:defRPr/>
            </a:pPr>
            <a:endParaRPr lang="en-US" sz="1400" i="1" dirty="0" smtClean="0">
              <a:solidFill>
                <a:schemeClr val="tx2"/>
              </a:solidFill>
            </a:endParaRPr>
          </a:p>
          <a:p>
            <a:pPr lvl="0">
              <a:lnSpc>
                <a:spcPct val="95000"/>
              </a:lnSpc>
              <a:defRPr/>
            </a:pPr>
            <a:r>
              <a:rPr lang="en-US" sz="1400" b="1" dirty="0" smtClean="0">
                <a:solidFill>
                  <a:schemeClr val="tx2"/>
                </a:solidFill>
              </a:rPr>
              <a:t>(7) Procedural Memory</a:t>
            </a:r>
            <a:r>
              <a:rPr lang="en-US" sz="1400" dirty="0" smtClean="0">
                <a:solidFill>
                  <a:schemeClr val="tx2"/>
                </a:solidFill>
              </a:rPr>
              <a:t>: (</a:t>
            </a:r>
            <a:r>
              <a:rPr lang="en-US" sz="1400" dirty="0" smtClean="0">
                <a:solidFill>
                  <a:srgbClr val="FF0000"/>
                </a:solidFill>
              </a:rPr>
              <a:t>What</a:t>
            </a:r>
            <a:r>
              <a:rPr lang="en-US" sz="1400" dirty="0" smtClean="0">
                <a:solidFill>
                  <a:srgbClr val="0070C0"/>
                </a:solidFill>
              </a:rPr>
              <a:t> to do, </a:t>
            </a:r>
            <a:r>
              <a:rPr lang="en-US" sz="1400" dirty="0" smtClean="0">
                <a:solidFill>
                  <a:srgbClr val="FF0000"/>
                </a:solidFill>
              </a:rPr>
              <a:t>When</a:t>
            </a:r>
            <a:r>
              <a:rPr lang="en-US" sz="1400" dirty="0" smtClean="0">
                <a:solidFill>
                  <a:srgbClr val="0070C0"/>
                </a:solidFill>
              </a:rPr>
              <a:t> to do it, and </a:t>
            </a:r>
            <a:r>
              <a:rPr lang="en-US" sz="1400" dirty="0" smtClean="0">
                <a:solidFill>
                  <a:srgbClr val="FF0000"/>
                </a:solidFill>
              </a:rPr>
              <a:t>How</a:t>
            </a:r>
            <a:r>
              <a:rPr lang="en-US" sz="1400" dirty="0" smtClean="0">
                <a:solidFill>
                  <a:srgbClr val="0070C0"/>
                </a:solidFill>
              </a:rPr>
              <a:t> to do it </a:t>
            </a:r>
            <a:r>
              <a:rPr lang="en-US" sz="1400" dirty="0" smtClean="0">
                <a:solidFill>
                  <a:schemeClr val="tx2"/>
                </a:solidFill>
              </a:rPr>
              <a:t>)</a:t>
            </a:r>
          </a:p>
          <a:p>
            <a:pPr lvl="1">
              <a:lnSpc>
                <a:spcPct val="95000"/>
              </a:lnSpc>
              <a:buFont typeface="Arial" pitchFamily="34" charset="0"/>
              <a:buChar char="•"/>
              <a:defRPr/>
            </a:pPr>
            <a:r>
              <a:rPr lang="en-US" sz="1400" dirty="0" smtClean="0">
                <a:solidFill>
                  <a:schemeClr val="tx2"/>
                </a:solidFill>
              </a:rPr>
              <a:t> </a:t>
            </a:r>
            <a:r>
              <a:rPr lang="en-US" sz="1400" i="1" dirty="0" smtClean="0">
                <a:solidFill>
                  <a:schemeClr val="tx2"/>
                </a:solidFill>
              </a:rPr>
              <a:t>Basic behaviors</a:t>
            </a:r>
          </a:p>
          <a:p>
            <a:pPr>
              <a:lnSpc>
                <a:spcPct val="95000"/>
              </a:lnSpc>
              <a:buFont typeface="Arial" pitchFamily="34" charset="0"/>
              <a:buChar char="•"/>
              <a:defRPr/>
            </a:pPr>
            <a:endParaRPr lang="en-US" sz="1400" i="1" dirty="0" smtClean="0">
              <a:solidFill>
                <a:schemeClr val="tx2"/>
              </a:solidFill>
            </a:endParaRPr>
          </a:p>
          <a:p>
            <a:pPr lvl="0">
              <a:lnSpc>
                <a:spcPct val="95000"/>
              </a:lnSpc>
              <a:defRPr/>
            </a:pPr>
            <a:r>
              <a:rPr lang="en-US" sz="1400" b="1" dirty="0" smtClean="0">
                <a:solidFill>
                  <a:schemeClr val="tx2"/>
                </a:solidFill>
              </a:rPr>
              <a:t>(7) Decision Making Procedure</a:t>
            </a:r>
            <a:r>
              <a:rPr lang="en-US" sz="1400" dirty="0" smtClean="0">
                <a:solidFill>
                  <a:schemeClr val="tx2"/>
                </a:solidFill>
              </a:rPr>
              <a:t>: (</a:t>
            </a:r>
            <a:r>
              <a:rPr lang="en-US" sz="1400" dirty="0" smtClean="0">
                <a:solidFill>
                  <a:srgbClr val="FF0000"/>
                </a:solidFill>
              </a:rPr>
              <a:t>Deciding </a:t>
            </a:r>
            <a:r>
              <a:rPr lang="en-US" sz="1400" dirty="0" smtClean="0">
                <a:solidFill>
                  <a:srgbClr val="0070C0"/>
                </a:solidFill>
              </a:rPr>
              <a:t>what to do next</a:t>
            </a:r>
            <a:r>
              <a:rPr lang="en-US" sz="1400" dirty="0" smtClean="0">
                <a:solidFill>
                  <a:schemeClr val="tx2"/>
                </a:solidFill>
              </a:rPr>
              <a:t>)</a:t>
            </a:r>
          </a:p>
          <a:p>
            <a:pPr lvl="1">
              <a:lnSpc>
                <a:spcPct val="95000"/>
              </a:lnSpc>
              <a:buFont typeface="Arial" pitchFamily="34" charset="0"/>
              <a:buChar char="•"/>
              <a:defRPr/>
            </a:pPr>
            <a:r>
              <a:rPr lang="en-US" sz="1400" dirty="0" smtClean="0">
                <a:solidFill>
                  <a:schemeClr val="tx2"/>
                </a:solidFill>
              </a:rPr>
              <a:t> </a:t>
            </a:r>
            <a:r>
              <a:rPr lang="en-US" sz="1400" i="1" dirty="0" smtClean="0">
                <a:solidFill>
                  <a:schemeClr val="tx2"/>
                </a:solidFill>
              </a:rPr>
              <a:t>Basic decision making processes</a:t>
            </a:r>
          </a:p>
          <a:p>
            <a:pPr>
              <a:lnSpc>
                <a:spcPct val="95000"/>
              </a:lnSpc>
              <a:buFont typeface="Arial" pitchFamily="34" charset="0"/>
              <a:buChar char="•"/>
              <a:defRPr/>
            </a:pPr>
            <a:endParaRPr lang="en-US" sz="1400" i="1" dirty="0" smtClean="0">
              <a:solidFill>
                <a:schemeClr val="tx2"/>
              </a:solidFill>
            </a:endParaRPr>
          </a:p>
          <a:p>
            <a:pPr>
              <a:lnSpc>
                <a:spcPct val="95000"/>
              </a:lnSpc>
              <a:defRPr/>
            </a:pPr>
            <a:endParaRPr lang="en-US" sz="1600" dirty="0" smtClean="0">
              <a:solidFill>
                <a:schemeClr val="tx2"/>
              </a:solidFill>
            </a:endParaRPr>
          </a:p>
          <a:p>
            <a:pPr lvl="0">
              <a:lnSpc>
                <a:spcPct val="95000"/>
              </a:lnSpc>
              <a:defRPr/>
            </a:pPr>
            <a:endParaRPr kumimoji="0" lang="en-US" sz="1600" b="0" i="0" u="none" strike="noStrike" kern="1200" cap="none" spc="0" normalizeH="0" baseline="0" noProof="0" dirty="0" smtClean="0">
              <a:ln>
                <a:noFill/>
              </a:ln>
              <a:solidFill>
                <a:schemeClr val="tx2"/>
              </a:solidFill>
              <a:effectLst/>
              <a:uLnTx/>
              <a:uFillTx/>
              <a:latin typeface="+mn-lt"/>
              <a:ea typeface="+mn-ea"/>
              <a:cs typeface="+mn-cs"/>
            </a:endParaRPr>
          </a:p>
          <a:p>
            <a:pPr lvl="0">
              <a:lnSpc>
                <a:spcPct val="95000"/>
              </a:lnSpc>
              <a:defRPr/>
            </a:pPr>
            <a:endParaRPr lang="en-US" sz="1600" dirty="0" smtClean="0">
              <a:solidFill>
                <a:schemeClr val="tx2"/>
              </a:solidFill>
            </a:endParaRPr>
          </a:p>
          <a:p>
            <a:pPr lvl="0">
              <a:lnSpc>
                <a:spcPct val="95000"/>
              </a:lnSpc>
              <a:defRPr/>
            </a:pPr>
            <a:endParaRPr kumimoji="0" lang="en-US" sz="10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xmlns="" val="19710971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0BF908-D337-4124-B475-D825EF7C7711}"/>
              </a:ext>
            </a:extLst>
          </p:cNvPr>
          <p:cNvSpPr>
            <a:spLocks noGrp="1"/>
          </p:cNvSpPr>
          <p:nvPr>
            <p:ph type="title"/>
          </p:nvPr>
        </p:nvSpPr>
        <p:spPr>
          <a:xfrm>
            <a:off x="495300" y="410546"/>
            <a:ext cx="8132885" cy="663511"/>
          </a:xfrm>
        </p:spPr>
        <p:txBody>
          <a:bodyPr/>
          <a:lstStyle/>
          <a:p>
            <a:r>
              <a:rPr lang="en-US" dirty="0" smtClean="0"/>
              <a:t>Deep Dive: SOAR - Demos</a:t>
            </a:r>
            <a:endParaRPr lang="en-US" dirty="0"/>
          </a:p>
        </p:txBody>
      </p:sp>
      <p:sp>
        <p:nvSpPr>
          <p:cNvPr id="22" name="Footer Placeholder 21"/>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4" name="Slide Number Placeholder 3"/>
          <p:cNvSpPr>
            <a:spLocks noGrp="1"/>
          </p:cNvSpPr>
          <p:nvPr>
            <p:ph type="sldNum" sz="quarter" idx="12"/>
          </p:nvPr>
        </p:nvSpPr>
        <p:spPr/>
        <p:txBody>
          <a:bodyPr/>
          <a:lstStyle/>
          <a:p>
            <a:fld id="{3310D8EA-3107-4873-B9AB-DD7D3E79053A}" type="slidenum">
              <a:rPr lang="en-US" smtClean="0"/>
              <a:pPr/>
              <a:t>22</a:t>
            </a:fld>
            <a:endParaRPr lang="en-US"/>
          </a:p>
        </p:txBody>
      </p:sp>
      <p:sp>
        <p:nvSpPr>
          <p:cNvPr id="6"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2576260" y="2772650"/>
            <a:ext cx="6375236" cy="923451"/>
          </a:xfrm>
          <a:prstGeom prst="rect">
            <a:avLst/>
          </a:prstGeom>
        </p:spPr>
        <p:txBody>
          <a:bodyPr vert="horz" lIns="0" tIns="0" rIns="0" bIns="0" rtlCol="0">
            <a:noAutofit/>
          </a:bodyPr>
          <a:lstStyle/>
          <a:p>
            <a:pPr lvl="0">
              <a:lnSpc>
                <a:spcPct val="95000"/>
              </a:lnSpc>
              <a:defRPr/>
            </a:pPr>
            <a:r>
              <a:rPr lang="en-US" b="1" dirty="0" smtClean="0">
                <a:solidFill>
                  <a:srgbClr val="0070C0"/>
                </a:solidFill>
              </a:rPr>
              <a:t>[</a:t>
            </a:r>
            <a:r>
              <a:rPr lang="en-US" b="1" dirty="0" smtClean="0">
                <a:solidFill>
                  <a:srgbClr val="FF0000"/>
                </a:solidFill>
              </a:rPr>
              <a:t>1</a:t>
            </a:r>
            <a:r>
              <a:rPr lang="en-US" b="1" dirty="0" smtClean="0">
                <a:solidFill>
                  <a:srgbClr val="0070C0"/>
                </a:solidFill>
              </a:rPr>
              <a:t>]</a:t>
            </a:r>
            <a:r>
              <a:rPr lang="en-US" b="1" dirty="0" smtClean="0">
                <a:solidFill>
                  <a:schemeClr val="tx2"/>
                </a:solidFill>
              </a:rPr>
              <a:t> Initial Experience: “</a:t>
            </a:r>
            <a:r>
              <a:rPr lang="en-US" b="1" dirty="0" smtClean="0">
                <a:solidFill>
                  <a:srgbClr val="0070C0"/>
                </a:solidFill>
              </a:rPr>
              <a:t>Eaters (</a:t>
            </a:r>
            <a:r>
              <a:rPr lang="en-US" b="1" dirty="0" err="1" smtClean="0">
                <a:solidFill>
                  <a:srgbClr val="0070C0"/>
                </a:solidFill>
              </a:rPr>
              <a:t>PacMan</a:t>
            </a:r>
            <a:r>
              <a:rPr lang="en-US" b="1" dirty="0" smtClean="0">
                <a:solidFill>
                  <a:srgbClr val="0070C0"/>
                </a:solidFill>
              </a:rPr>
              <a:t>)</a:t>
            </a:r>
            <a:r>
              <a:rPr lang="en-US" b="1" dirty="0" smtClean="0">
                <a:solidFill>
                  <a:schemeClr val="tx2"/>
                </a:solidFill>
              </a:rPr>
              <a:t>”</a:t>
            </a:r>
          </a:p>
          <a:p>
            <a:pPr lvl="0">
              <a:lnSpc>
                <a:spcPct val="95000"/>
              </a:lnSpc>
              <a:defRPr/>
            </a:pPr>
            <a:endParaRPr lang="en-US" sz="1000" dirty="0" smtClean="0">
              <a:solidFill>
                <a:schemeClr val="tx2"/>
              </a:solidFill>
            </a:endParaRPr>
          </a:p>
          <a:p>
            <a:pPr lvl="0">
              <a:lnSpc>
                <a:spcPct val="95000"/>
              </a:lnSpc>
              <a:buFont typeface="Arial" pitchFamily="34" charset="0"/>
              <a:buChar char="•"/>
              <a:defRPr/>
            </a:pPr>
            <a:r>
              <a:rPr lang="en-US" sz="1200" dirty="0" smtClean="0">
                <a:solidFill>
                  <a:schemeClr val="tx2"/>
                </a:solidFill>
              </a:rPr>
              <a:t> </a:t>
            </a:r>
            <a:r>
              <a:rPr lang="en-US" sz="1200" b="1" i="1" dirty="0" smtClean="0">
                <a:solidFill>
                  <a:schemeClr val="tx2"/>
                </a:solidFill>
              </a:rPr>
              <a:t>First interaction </a:t>
            </a:r>
            <a:r>
              <a:rPr lang="en-US" sz="1200" dirty="0" smtClean="0">
                <a:solidFill>
                  <a:schemeClr val="tx2"/>
                </a:solidFill>
              </a:rPr>
              <a:t>with SOAR, it’s architecture, and behavior in a </a:t>
            </a:r>
            <a:r>
              <a:rPr lang="en-US" sz="1200" b="1" i="1" dirty="0" smtClean="0">
                <a:solidFill>
                  <a:schemeClr val="tx2"/>
                </a:solidFill>
              </a:rPr>
              <a:t>fun</a:t>
            </a:r>
            <a:r>
              <a:rPr lang="en-US" sz="1200" dirty="0" smtClean="0">
                <a:solidFill>
                  <a:schemeClr val="tx2"/>
                </a:solidFill>
              </a:rPr>
              <a:t>, easy to digest example – </a:t>
            </a:r>
            <a:r>
              <a:rPr lang="en-US" sz="1200" b="1" dirty="0" smtClean="0">
                <a:solidFill>
                  <a:schemeClr val="tx2"/>
                </a:solidFill>
              </a:rPr>
              <a:t>illustrates a wide range of interesting behaviors.</a:t>
            </a:r>
          </a:p>
          <a:p>
            <a:pPr lvl="0">
              <a:lnSpc>
                <a:spcPct val="95000"/>
              </a:lnSpc>
              <a:defRPr/>
            </a:pPr>
            <a:endParaRPr lang="en-US" sz="1000" dirty="0" smtClean="0">
              <a:solidFill>
                <a:schemeClr val="tx2"/>
              </a:solidFill>
            </a:endParaRPr>
          </a:p>
          <a:p>
            <a:pPr lvl="0">
              <a:lnSpc>
                <a:spcPct val="95000"/>
              </a:lnSpc>
              <a:defRPr/>
            </a:pPr>
            <a:endParaRPr kumimoji="0" lang="en-US" sz="1000" i="0" u="none" strike="noStrike" kern="1200" cap="none" spc="0" normalizeH="0" baseline="0" noProof="0" dirty="0" smtClean="0">
              <a:ln>
                <a:noFill/>
              </a:ln>
              <a:solidFill>
                <a:schemeClr val="tx2"/>
              </a:solidFill>
              <a:effectLst/>
              <a:uLnTx/>
              <a:uFillTx/>
              <a:latin typeface="+mn-lt"/>
              <a:ea typeface="+mn-ea"/>
              <a:cs typeface="+mn-cs"/>
            </a:endParaRPr>
          </a:p>
          <a:p>
            <a:pPr lvl="0">
              <a:lnSpc>
                <a:spcPct val="95000"/>
              </a:lnSpc>
              <a:defRPr/>
            </a:pPr>
            <a:endParaRPr lang="en-US" sz="1000" dirty="0" smtClean="0">
              <a:solidFill>
                <a:schemeClr val="tx2"/>
              </a:solidFill>
            </a:endParaRPr>
          </a:p>
          <a:p>
            <a:pPr lvl="0">
              <a:lnSpc>
                <a:spcPct val="95000"/>
              </a:lnSpc>
              <a:defRPr/>
            </a:pPr>
            <a:endParaRPr kumimoji="0" lang="en-US" sz="1000" i="0" u="none" strike="noStrike" kern="1200" cap="none" spc="0" normalizeH="0" baseline="0" noProof="0" dirty="0" smtClean="0">
              <a:ln>
                <a:noFill/>
              </a:ln>
              <a:solidFill>
                <a:schemeClr val="tx2"/>
              </a:solidFill>
              <a:effectLst/>
              <a:uLnTx/>
              <a:uFillTx/>
              <a:latin typeface="+mn-lt"/>
              <a:ea typeface="+mn-ea"/>
              <a:cs typeface="+mn-cs"/>
            </a:endParaRPr>
          </a:p>
          <a:p>
            <a:pPr lvl="0">
              <a:lnSpc>
                <a:spcPct val="95000"/>
              </a:lnSpc>
              <a:defRPr/>
            </a:pPr>
            <a:endParaRPr lang="en-US" sz="1000" dirty="0" smtClean="0">
              <a:solidFill>
                <a:schemeClr val="tx2"/>
              </a:solidFill>
            </a:endParaRPr>
          </a:p>
          <a:p>
            <a:pPr lvl="0">
              <a:lnSpc>
                <a:spcPct val="95000"/>
              </a:lnSpc>
              <a:defRPr/>
            </a:pPr>
            <a:endParaRPr kumimoji="0" lang="en-US" sz="1000" i="0" u="none" strike="noStrike" kern="1200" cap="none" spc="0" normalizeH="0" baseline="0" noProof="0" dirty="0" smtClean="0">
              <a:ln>
                <a:noFill/>
              </a:ln>
              <a:solidFill>
                <a:schemeClr val="tx2"/>
              </a:solidFill>
              <a:effectLst/>
              <a:uLnTx/>
              <a:uFillTx/>
              <a:latin typeface="+mn-lt"/>
              <a:ea typeface="+mn-ea"/>
              <a:cs typeface="+mn-cs"/>
            </a:endParaRPr>
          </a:p>
          <a:p>
            <a:pPr lvl="0">
              <a:lnSpc>
                <a:spcPct val="95000"/>
              </a:lnSpc>
              <a:defRPr/>
            </a:pPr>
            <a:endParaRPr kumimoji="0" lang="en-US" sz="1000" i="0" u="none" strike="noStrike" kern="1200" cap="none" spc="0" normalizeH="0" baseline="0" noProof="0" dirty="0" smtClean="0">
              <a:ln>
                <a:noFill/>
              </a:ln>
              <a:solidFill>
                <a:schemeClr val="tx2"/>
              </a:solidFill>
              <a:effectLst/>
              <a:uLnTx/>
              <a:uFillTx/>
              <a:latin typeface="+mn-lt"/>
              <a:ea typeface="+mn-ea"/>
              <a:cs typeface="+mn-cs"/>
            </a:endParaRPr>
          </a:p>
          <a:p>
            <a:pPr lvl="0">
              <a:lnSpc>
                <a:spcPct val="95000"/>
              </a:lnSpc>
              <a:defRPr/>
            </a:pPr>
            <a:endParaRPr lang="en-US" sz="1000" dirty="0" smtClean="0">
              <a:solidFill>
                <a:schemeClr val="tx2"/>
              </a:solidFill>
            </a:endParaRPr>
          </a:p>
          <a:p>
            <a:pPr lvl="0">
              <a:lnSpc>
                <a:spcPct val="95000"/>
              </a:lnSpc>
              <a:defRPr/>
            </a:pPr>
            <a:endParaRPr kumimoji="0" lang="en-US" sz="100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000" i="0" u="none" strike="noStrike" kern="1200" cap="none" spc="0" normalizeH="0" baseline="0" noProof="0" dirty="0">
              <a:ln>
                <a:noFill/>
              </a:ln>
              <a:solidFill>
                <a:schemeClr val="tx2"/>
              </a:solidFill>
              <a:effectLst/>
              <a:uLnTx/>
              <a:uFillTx/>
              <a:latin typeface="+mn-lt"/>
              <a:ea typeface="+mn-ea"/>
              <a:cs typeface="+mn-cs"/>
            </a:endParaRPr>
          </a:p>
        </p:txBody>
      </p:sp>
      <p:sp>
        <p:nvSpPr>
          <p:cNvPr id="9" name="Text Placeholder 4">
            <a:extLst>
              <a:ext uri="{FF2B5EF4-FFF2-40B4-BE49-F238E27FC236}">
                <a16:creationId xmlns:a16="http://schemas.microsoft.com/office/drawing/2014/main" xmlns="" id="{A002A041-CF10-456F-9D81-1C1A3C9A0D29}"/>
              </a:ext>
            </a:extLst>
          </p:cNvPr>
          <p:cNvSpPr>
            <a:spLocks noGrp="1"/>
          </p:cNvSpPr>
          <p:nvPr>
            <p:ph type="body" sz="quarter" idx="13"/>
          </p:nvPr>
        </p:nvSpPr>
        <p:spPr>
          <a:xfrm>
            <a:off x="495300" y="1118282"/>
            <a:ext cx="8863303" cy="492125"/>
          </a:xfrm>
        </p:spPr>
        <p:txBody>
          <a:bodyPr/>
          <a:lstStyle/>
          <a:p>
            <a:r>
              <a:rPr lang="en-US" b="1" dirty="0" smtClean="0"/>
              <a:t>Experiential Journey :- Experiment Plan</a:t>
            </a:r>
            <a:endParaRPr lang="en-US" dirty="0"/>
          </a:p>
        </p:txBody>
      </p:sp>
    </p:spTree>
    <p:custDataLst>
      <p:tags r:id="rId1"/>
    </p:custDataLst>
    <p:extLst>
      <p:ext uri="{BB962C8B-B14F-4D97-AF65-F5344CB8AC3E}">
        <p14:creationId xmlns:p14="http://schemas.microsoft.com/office/powerpoint/2010/main" xmlns="" val="29981752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705671" y="2734867"/>
            <a:ext cx="10777267" cy="855357"/>
          </a:xfrm>
          <a:prstGeom prst="rect">
            <a:avLst/>
          </a:prstGeom>
        </p:spPr>
        <p:txBody>
          <a:bodyPr vert="horz" lIns="0" tIns="0" rIns="0" bIns="0" rtlCol="0">
            <a:noAutofit/>
          </a:bodyPr>
          <a:lstStyle/>
          <a:p>
            <a:pPr lvl="0">
              <a:lnSpc>
                <a:spcPct val="95000"/>
              </a:lnSpc>
              <a:spcBef>
                <a:spcPts val="800"/>
              </a:spcBef>
              <a:spcAft>
                <a:spcPts val="600"/>
              </a:spcAft>
              <a:defRPr/>
            </a:pPr>
            <a:r>
              <a:rPr lang="en-US" sz="4800" b="1" dirty="0" smtClean="0">
                <a:solidFill>
                  <a:schemeClr val="tx2"/>
                </a:solidFill>
              </a:rPr>
              <a:t>Example to learn </a:t>
            </a:r>
            <a:r>
              <a:rPr lang="en-US" sz="4800" b="1" dirty="0" smtClean="0">
                <a:solidFill>
                  <a:srgbClr val="0070C0"/>
                </a:solidFill>
              </a:rPr>
              <a:t>SOAR</a:t>
            </a:r>
            <a:r>
              <a:rPr lang="en-US" sz="4800" b="1" dirty="0" smtClean="0">
                <a:solidFill>
                  <a:schemeClr val="tx2"/>
                </a:solidFill>
              </a:rPr>
              <a:t> foundations.</a:t>
            </a:r>
            <a:endParaRPr lang="en-US" sz="4800" b="1" dirty="0">
              <a:solidFill>
                <a:schemeClr val="tx2"/>
              </a:solidFill>
            </a:endParaRPr>
          </a:p>
        </p:txBody>
      </p:sp>
      <p:sp>
        <p:nvSpPr>
          <p:cNvPr id="3" name="Title 1">
            <a:extLst>
              <a:ext uri="{FF2B5EF4-FFF2-40B4-BE49-F238E27FC236}">
                <a16:creationId xmlns="" xmlns:a16="http://schemas.microsoft.com/office/drawing/2014/main" id="{380BF908-D337-4124-B475-D825EF7C7711}"/>
              </a:ext>
            </a:extLst>
          </p:cNvPr>
          <p:cNvSpPr>
            <a:spLocks noGrp="1"/>
          </p:cNvSpPr>
          <p:nvPr>
            <p:ph type="title"/>
          </p:nvPr>
        </p:nvSpPr>
        <p:spPr>
          <a:xfrm>
            <a:off x="3017119" y="3692762"/>
            <a:ext cx="5626366" cy="503854"/>
          </a:xfrm>
        </p:spPr>
        <p:txBody>
          <a:bodyPr/>
          <a:lstStyle/>
          <a:p>
            <a:r>
              <a:rPr lang="en-US" b="1" dirty="0" smtClean="0">
                <a:solidFill>
                  <a:srgbClr val="0070C0"/>
                </a:solidFill>
              </a:rPr>
              <a:t>Water Jugs - Reasoning Puzzle</a:t>
            </a:r>
            <a:endParaRPr lang="en-US" i="1" dirty="0"/>
          </a:p>
        </p:txBody>
      </p:sp>
      <p:sp>
        <p:nvSpPr>
          <p:cNvPr id="4" name="Title 1">
            <a:extLst>
              <a:ext uri="{FF2B5EF4-FFF2-40B4-BE49-F238E27FC236}">
                <a16:creationId xmlns:a16="http://schemas.microsoft.com/office/drawing/2014/main" xmlns="" id="{380BF908-D337-4124-B475-D825EF7C7711}"/>
              </a:ext>
            </a:extLst>
          </p:cNvPr>
          <p:cNvSpPr txBox="1">
            <a:spLocks/>
          </p:cNvSpPr>
          <p:nvPr/>
        </p:nvSpPr>
        <p:spPr bwMode="gray">
          <a:xfrm>
            <a:off x="495300" y="410546"/>
            <a:ext cx="8132885" cy="6635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Tutorial – Simple Agents</a:t>
            </a:r>
            <a:endParaRPr kumimoji="0" lang="en-US" sz="3000" b="0" i="0" u="none" strike="noStrike" kern="1200" cap="none" spc="0" normalizeH="0" baseline="0" noProof="0" dirty="0">
              <a:ln>
                <a:noFill/>
              </a:ln>
              <a:solidFill>
                <a:srgbClr val="55565A"/>
              </a:solidFill>
              <a:effectLst/>
              <a:uLnTx/>
              <a:uFillTx/>
              <a:latin typeface="+mj-lt"/>
              <a:ea typeface="+mj-ea"/>
              <a:cs typeface="+mj-cs"/>
            </a:endParaRPr>
          </a:p>
        </p:txBody>
      </p:sp>
      <p:sp>
        <p:nvSpPr>
          <p:cNvPr id="5" name="Title 1">
            <a:extLst>
              <a:ext uri="{FF2B5EF4-FFF2-40B4-BE49-F238E27FC236}">
                <a16:creationId xmlns:a16="http://schemas.microsoft.com/office/drawing/2014/main" xmlns="" id="{380BF908-D337-4124-B475-D825EF7C7711}"/>
              </a:ext>
            </a:extLst>
          </p:cNvPr>
          <p:cNvSpPr txBox="1">
            <a:spLocks/>
          </p:cNvSpPr>
          <p:nvPr/>
        </p:nvSpPr>
        <p:spPr bwMode="gray">
          <a:xfrm>
            <a:off x="507021" y="1125654"/>
            <a:ext cx="2842847" cy="298700"/>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smtClean="0">
                <a:ln>
                  <a:noFill/>
                </a:ln>
                <a:solidFill>
                  <a:srgbClr val="55565A"/>
                </a:solidFill>
                <a:effectLst/>
                <a:uLnTx/>
                <a:uFillTx/>
                <a:latin typeface="+mj-lt"/>
                <a:ea typeface="+mj-ea"/>
                <a:cs typeface="+mj-cs"/>
              </a:rPr>
              <a:t>Simple Decision making.</a:t>
            </a:r>
            <a:endParaRPr kumimoji="0" lang="en-US" sz="2000" b="0" i="0" u="none" strike="noStrike" kern="1200" cap="none" spc="0" normalizeH="0" baseline="0" noProof="0" dirty="0">
              <a:ln>
                <a:noFill/>
              </a:ln>
              <a:solidFill>
                <a:srgbClr val="55565A"/>
              </a:solidFill>
              <a:effectLst/>
              <a:uLnTx/>
              <a:uFillTx/>
              <a:latin typeface="+mj-lt"/>
              <a:ea typeface="+mj-ea"/>
              <a:cs typeface="+mj-cs"/>
            </a:endParaRPr>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981777" y="2104661"/>
            <a:ext cx="5305008" cy="3322649"/>
          </a:xfrm>
          <a:prstGeom prst="rect">
            <a:avLst/>
          </a:prstGeom>
          <a:noFill/>
          <a:ln w="9525">
            <a:noFill/>
            <a:miter lim="800000"/>
            <a:headEnd/>
            <a:tailEnd/>
          </a:ln>
        </p:spPr>
      </p:pic>
      <p:pic>
        <p:nvPicPr>
          <p:cNvPr id="1029" name="Picture 5"/>
          <p:cNvPicPr>
            <a:picLocks noChangeAspect="1" noChangeArrowheads="1"/>
          </p:cNvPicPr>
          <p:nvPr/>
        </p:nvPicPr>
        <p:blipFill>
          <a:blip r:embed="rId4" cstate="print"/>
          <a:srcRect/>
          <a:stretch>
            <a:fillRect/>
          </a:stretch>
        </p:blipFill>
        <p:spPr bwMode="auto">
          <a:xfrm>
            <a:off x="6792143" y="2040554"/>
            <a:ext cx="4257659" cy="4097997"/>
          </a:xfrm>
          <a:prstGeom prst="rect">
            <a:avLst/>
          </a:prstGeom>
          <a:noFill/>
          <a:ln w="9525">
            <a:noFill/>
            <a:miter lim="800000"/>
            <a:headEnd/>
            <a:tailEnd/>
          </a:ln>
        </p:spPr>
      </p:pic>
      <p:sp>
        <p:nvSpPr>
          <p:cNvPr id="4" name="Title 1">
            <a:extLst>
              <a:ext uri="{FF2B5EF4-FFF2-40B4-BE49-F238E27FC236}">
                <a16:creationId xmlns="" xmlns:a16="http://schemas.microsoft.com/office/drawing/2014/main" id="{380BF908-D337-4124-B475-D825EF7C7711}"/>
              </a:ext>
            </a:extLst>
          </p:cNvPr>
          <p:cNvSpPr>
            <a:spLocks noGrp="1"/>
          </p:cNvSpPr>
          <p:nvPr>
            <p:ph type="title"/>
          </p:nvPr>
        </p:nvSpPr>
        <p:spPr>
          <a:xfrm>
            <a:off x="495301" y="410546"/>
            <a:ext cx="5626366" cy="663511"/>
          </a:xfrm>
        </p:spPr>
        <p:txBody>
          <a:bodyPr/>
          <a:lstStyle/>
          <a:p>
            <a:r>
              <a:rPr lang="en-US" b="1" dirty="0" smtClean="0">
                <a:solidFill>
                  <a:srgbClr val="0070C0"/>
                </a:solidFill>
              </a:rPr>
              <a:t>Water Jugs - Reasoning Puzzle</a:t>
            </a:r>
            <a:endParaRPr lang="en-US" i="1" dirty="0"/>
          </a:p>
        </p:txBody>
      </p:sp>
      <p:sp>
        <p:nvSpPr>
          <p:cNvPr id="5"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7510733" y="1493208"/>
            <a:ext cx="2980803" cy="364468"/>
          </a:xfrm>
          <a:prstGeom prst="rect">
            <a:avLst/>
          </a:prstGeom>
        </p:spPr>
        <p:txBody>
          <a:bodyPr vert="horz" lIns="0" tIns="0" rIns="0" bIns="0" rtlCol="0">
            <a:noAutofit/>
          </a:bodyPr>
          <a:lstStyle/>
          <a:p>
            <a:pPr lvl="0">
              <a:lnSpc>
                <a:spcPct val="95000"/>
              </a:lnSpc>
              <a:spcBef>
                <a:spcPts val="800"/>
              </a:spcBef>
              <a:spcAft>
                <a:spcPts val="600"/>
              </a:spcAft>
              <a:defRPr/>
            </a:pPr>
            <a:r>
              <a:rPr lang="en-US" sz="2000" b="1" dirty="0" smtClean="0">
                <a:solidFill>
                  <a:srgbClr val="0070C0"/>
                </a:solidFill>
              </a:rPr>
              <a:t>Solution Steps - Optimal</a:t>
            </a:r>
            <a:endParaRPr kumimoji="0" lang="en-US" sz="1000" b="0" i="0" u="none" strike="noStrike" kern="1200" cap="none" spc="0" normalizeH="0" baseline="0" noProof="0" dirty="0">
              <a:ln>
                <a:noFill/>
              </a:ln>
              <a:solidFill>
                <a:schemeClr val="tx2"/>
              </a:solidFill>
              <a:effectLst/>
              <a:uLnTx/>
              <a:uFillTx/>
              <a:latin typeface="+mn-lt"/>
              <a:ea typeface="+mn-ea"/>
              <a:cs typeface="+mn-cs"/>
            </a:endParaRPr>
          </a:p>
        </p:txBody>
      </p:sp>
      <p:sp>
        <p:nvSpPr>
          <p:cNvPr id="6"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1291208" y="1607108"/>
            <a:ext cx="3771680" cy="364468"/>
          </a:xfrm>
          <a:prstGeom prst="rect">
            <a:avLst/>
          </a:prstGeom>
        </p:spPr>
        <p:txBody>
          <a:bodyPr vert="horz" lIns="0" tIns="0" rIns="0" bIns="0" rtlCol="0">
            <a:noAutofit/>
          </a:bodyPr>
          <a:lstStyle/>
          <a:p>
            <a:pPr lvl="0">
              <a:lnSpc>
                <a:spcPct val="95000"/>
              </a:lnSpc>
              <a:spcBef>
                <a:spcPts val="800"/>
              </a:spcBef>
              <a:spcAft>
                <a:spcPts val="600"/>
              </a:spcAft>
              <a:defRPr/>
            </a:pPr>
            <a:r>
              <a:rPr lang="en-US" sz="2000" b="1" dirty="0" smtClean="0">
                <a:solidFill>
                  <a:srgbClr val="0070C0"/>
                </a:solidFill>
              </a:rPr>
              <a:t>Riddle / Problem to be solved.</a:t>
            </a:r>
            <a:endParaRPr kumimoji="0" lang="en-US" sz="1000" b="0" i="0" u="none" strike="noStrike" kern="1200" cap="none" spc="0" normalizeH="0" baseline="0" noProof="0" dirty="0">
              <a:ln>
                <a:noFill/>
              </a:ln>
              <a:solidFill>
                <a:schemeClr val="tx2"/>
              </a:solidFill>
              <a:effectLst/>
              <a:uLnTx/>
              <a:uFillTx/>
              <a:latin typeface="+mn-lt"/>
              <a:ea typeface="+mn-ea"/>
              <a:cs typeface="+mn-cs"/>
            </a:endParaRPr>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505875" y="1568917"/>
            <a:ext cx="4672517" cy="3448063"/>
          </a:xfrm>
          <a:prstGeom prst="rect">
            <a:avLst/>
          </a:prstGeom>
          <a:noFill/>
          <a:ln w="9525">
            <a:noFill/>
            <a:miter lim="800000"/>
            <a:headEnd/>
            <a:tailEnd/>
          </a:ln>
        </p:spPr>
      </p:pic>
      <p:sp>
        <p:nvSpPr>
          <p:cNvPr id="3" name="Title 1">
            <a:extLst>
              <a:ext uri="{FF2B5EF4-FFF2-40B4-BE49-F238E27FC236}">
                <a16:creationId xmlns="" xmlns:a16="http://schemas.microsoft.com/office/drawing/2014/main" id="{380BF908-D337-4124-B475-D825EF7C7711}"/>
              </a:ext>
            </a:extLst>
          </p:cNvPr>
          <p:cNvSpPr>
            <a:spLocks noGrp="1"/>
          </p:cNvSpPr>
          <p:nvPr>
            <p:ph type="title"/>
          </p:nvPr>
        </p:nvSpPr>
        <p:spPr>
          <a:xfrm>
            <a:off x="495301" y="410546"/>
            <a:ext cx="5587866" cy="663511"/>
          </a:xfrm>
        </p:spPr>
        <p:txBody>
          <a:bodyPr/>
          <a:lstStyle/>
          <a:p>
            <a:r>
              <a:rPr lang="en-US" b="1" dirty="0">
                <a:solidFill>
                  <a:srgbClr val="0070C0"/>
                </a:solidFill>
              </a:rPr>
              <a:t>SOAR</a:t>
            </a:r>
            <a:r>
              <a:rPr lang="en-US" dirty="0"/>
              <a:t> </a:t>
            </a:r>
            <a:r>
              <a:rPr lang="en-US" dirty="0" smtClean="0"/>
              <a:t>Underlying </a:t>
            </a:r>
            <a:r>
              <a:rPr lang="en-US" b="1" dirty="0" smtClean="0">
                <a:solidFill>
                  <a:srgbClr val="0070C0"/>
                </a:solidFill>
              </a:rPr>
              <a:t>Architecture</a:t>
            </a:r>
            <a:endParaRPr lang="en-US" i="1" dirty="0"/>
          </a:p>
        </p:txBody>
      </p:sp>
      <p:sp>
        <p:nvSpPr>
          <p:cNvPr id="4"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556804" y="1830091"/>
            <a:ext cx="6243769" cy="3194296"/>
          </a:xfrm>
          <a:prstGeom prst="rect">
            <a:avLst/>
          </a:prstGeom>
        </p:spPr>
        <p:txBody>
          <a:bodyPr vert="horz" lIns="0" tIns="0" rIns="0" bIns="0" rtlCol="0">
            <a:noAutofit/>
          </a:bodyPr>
          <a:lstStyle/>
          <a:p>
            <a:pPr lvl="0">
              <a:lnSpc>
                <a:spcPct val="95000"/>
              </a:lnSpc>
              <a:spcBef>
                <a:spcPts val="800"/>
              </a:spcBef>
              <a:spcAft>
                <a:spcPts val="600"/>
              </a:spcAft>
              <a:defRPr/>
            </a:pPr>
            <a:r>
              <a:rPr lang="en-US" sz="2000" b="1" dirty="0" smtClean="0">
                <a:solidFill>
                  <a:schemeClr val="tx2"/>
                </a:solidFill>
              </a:rPr>
              <a:t>Component Parts of a Simple </a:t>
            </a:r>
            <a:r>
              <a:rPr lang="en-US" sz="2000" b="1" dirty="0" smtClean="0">
                <a:solidFill>
                  <a:srgbClr val="0070C0"/>
                </a:solidFill>
              </a:rPr>
              <a:t>SOAR</a:t>
            </a:r>
            <a:r>
              <a:rPr lang="en-US" sz="2000" b="1" dirty="0" smtClean="0">
                <a:solidFill>
                  <a:schemeClr val="tx2"/>
                </a:solidFill>
              </a:rPr>
              <a:t> Agent Program</a:t>
            </a:r>
            <a:endParaRPr lang="en-US" sz="2000" b="1" dirty="0">
              <a:solidFill>
                <a:schemeClr val="tx2"/>
              </a:solidFill>
            </a:endParaRPr>
          </a:p>
          <a:p>
            <a:pPr marL="342900" lvl="0" indent="-342900">
              <a:lnSpc>
                <a:spcPct val="95000"/>
              </a:lnSpc>
              <a:spcBef>
                <a:spcPts val="800"/>
              </a:spcBef>
              <a:spcAft>
                <a:spcPts val="600"/>
              </a:spcAft>
              <a:buFont typeface="+mj-lt"/>
              <a:buAutoNum type="arabicPeriod"/>
              <a:defRPr/>
            </a:pPr>
            <a:r>
              <a:rPr lang="en-US" sz="1600" dirty="0" smtClean="0">
                <a:solidFill>
                  <a:srgbClr val="0070C0"/>
                </a:solidFill>
              </a:rPr>
              <a:t> Initialization of the State &amp; Problem Space</a:t>
            </a:r>
          </a:p>
          <a:p>
            <a:pPr marL="342900" lvl="0" indent="-342900">
              <a:lnSpc>
                <a:spcPct val="95000"/>
              </a:lnSpc>
              <a:spcBef>
                <a:spcPts val="800"/>
              </a:spcBef>
              <a:spcAft>
                <a:spcPts val="600"/>
              </a:spcAft>
              <a:buFont typeface="+mj-lt"/>
              <a:buAutoNum type="arabicPeriod"/>
              <a:defRPr/>
            </a:pPr>
            <a:r>
              <a:rPr lang="en-US" sz="1600" dirty="0" smtClean="0">
                <a:solidFill>
                  <a:srgbClr val="0070C0"/>
                </a:solidFill>
              </a:rPr>
              <a:t> Elaborations of the State (Non-persistent changes)</a:t>
            </a:r>
          </a:p>
          <a:p>
            <a:pPr marL="342900" lvl="0" indent="-342900">
              <a:lnSpc>
                <a:spcPct val="95000"/>
              </a:lnSpc>
              <a:spcBef>
                <a:spcPts val="800"/>
              </a:spcBef>
              <a:spcAft>
                <a:spcPts val="600"/>
              </a:spcAft>
              <a:buFont typeface="+mj-lt"/>
              <a:buAutoNum type="arabicPeriod"/>
              <a:defRPr/>
            </a:pPr>
            <a:r>
              <a:rPr lang="en-US" sz="1600" dirty="0" smtClean="0">
                <a:solidFill>
                  <a:srgbClr val="0070C0"/>
                </a:solidFill>
              </a:rPr>
              <a:t> Operators – Proposals and Apply : (Persistent changes)</a:t>
            </a:r>
          </a:p>
          <a:p>
            <a:pPr marL="342900" lvl="0" indent="-342900">
              <a:lnSpc>
                <a:spcPct val="95000"/>
              </a:lnSpc>
              <a:spcBef>
                <a:spcPts val="800"/>
              </a:spcBef>
              <a:spcAft>
                <a:spcPts val="600"/>
              </a:spcAft>
              <a:buFont typeface="+mj-lt"/>
              <a:buAutoNum type="arabicPeriod"/>
              <a:defRPr/>
            </a:pPr>
            <a:r>
              <a:rPr lang="en-US" sz="1600" dirty="0" smtClean="0">
                <a:solidFill>
                  <a:srgbClr val="0070C0"/>
                </a:solidFill>
              </a:rPr>
              <a:t> Search Control over the Problem Space</a:t>
            </a:r>
          </a:p>
          <a:p>
            <a:pPr marL="342900" lvl="0" indent="-342900">
              <a:lnSpc>
                <a:spcPct val="95000"/>
              </a:lnSpc>
              <a:spcBef>
                <a:spcPts val="800"/>
              </a:spcBef>
              <a:spcAft>
                <a:spcPts val="600"/>
              </a:spcAft>
              <a:buFont typeface="+mj-lt"/>
              <a:buAutoNum type="arabicPeriod"/>
              <a:defRPr/>
            </a:pPr>
            <a:r>
              <a:rPr lang="en-US" sz="1600" dirty="0" smtClean="0">
                <a:solidFill>
                  <a:srgbClr val="0070C0"/>
                </a:solidFill>
              </a:rPr>
              <a:t> Monitor State and Operators</a:t>
            </a:r>
          </a:p>
          <a:p>
            <a:pPr marL="342900" lvl="0" indent="-342900">
              <a:lnSpc>
                <a:spcPct val="95000"/>
              </a:lnSpc>
              <a:spcBef>
                <a:spcPts val="800"/>
              </a:spcBef>
              <a:spcAft>
                <a:spcPts val="600"/>
              </a:spcAft>
              <a:buFont typeface="+mj-lt"/>
              <a:buAutoNum type="arabicPeriod"/>
              <a:defRPr/>
            </a:pPr>
            <a:r>
              <a:rPr lang="en-US" sz="1600" dirty="0" smtClean="0">
                <a:solidFill>
                  <a:srgbClr val="0070C0"/>
                </a:solidFill>
              </a:rPr>
              <a:t> Desired State Recognition &amp; Halt </a:t>
            </a:r>
            <a:endParaRPr lang="en-US" sz="1600" dirty="0">
              <a:solidFill>
                <a:srgbClr val="0070C0"/>
              </a:solidFill>
            </a:endParaRPr>
          </a:p>
          <a:p>
            <a:pPr marL="0" marR="0" lvl="0" indent="0" algn="l" defTabSz="914400" rtl="0" eaLnBrk="1" fontAlgn="auto" latinLnBrk="0" hangingPunct="1">
              <a:lnSpc>
                <a:spcPct val="95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4774" y="292465"/>
            <a:ext cx="9894771" cy="6093976"/>
          </a:xfrm>
          <a:prstGeom prst="rect">
            <a:avLst/>
          </a:prstGeom>
        </p:spPr>
        <p:txBody>
          <a:bodyPr wrap="square">
            <a:spAutoFit/>
          </a:bodyPr>
          <a:lstStyle/>
          <a:p>
            <a:r>
              <a:rPr lang="en-US" sz="2000" b="1" dirty="0" smtClean="0">
                <a:solidFill>
                  <a:srgbClr val="0070C0"/>
                </a:solidFill>
              </a:rPr>
              <a:t>Summary of Problem Formulation in Soar</a:t>
            </a:r>
          </a:p>
          <a:p>
            <a:endParaRPr lang="en-US" sz="1100" dirty="0" smtClean="0"/>
          </a:p>
          <a:p>
            <a:r>
              <a:rPr lang="en-US" sz="1200" b="1" dirty="0" smtClean="0"/>
              <a:t>Below is a summary of the main steps in </a:t>
            </a:r>
            <a:r>
              <a:rPr lang="en-US" sz="1200" b="1" i="1" dirty="0" smtClean="0"/>
              <a:t>formulating</a:t>
            </a:r>
            <a:r>
              <a:rPr lang="en-US" sz="1200" b="1" dirty="0" smtClean="0"/>
              <a:t> and </a:t>
            </a:r>
            <a:r>
              <a:rPr lang="en-US" sz="1200" b="1" i="1" dirty="0" smtClean="0"/>
              <a:t>representing</a:t>
            </a:r>
            <a:r>
              <a:rPr lang="en-US" sz="1200" b="1" dirty="0" smtClean="0"/>
              <a:t> a problem in Soar.</a:t>
            </a:r>
          </a:p>
          <a:p>
            <a:endParaRPr lang="en-US" sz="1100" dirty="0" smtClean="0"/>
          </a:p>
          <a:p>
            <a:r>
              <a:rPr lang="en-US" sz="1200" b="1" dirty="0" smtClean="0">
                <a:solidFill>
                  <a:srgbClr val="0070C0"/>
                </a:solidFill>
              </a:rPr>
              <a:t>1. The state representation</a:t>
            </a:r>
            <a:r>
              <a:rPr lang="en-US" sz="1200" dirty="0" smtClean="0">
                <a:solidFill>
                  <a:srgbClr val="0070C0"/>
                </a:solidFill>
              </a:rPr>
              <a:t>. </a:t>
            </a:r>
            <a:r>
              <a:rPr lang="en-US" sz="1200" dirty="0" smtClean="0"/>
              <a:t>These are the attributes and values that are used to describe the different states of the problem. </a:t>
            </a:r>
          </a:p>
          <a:p>
            <a:pPr lvl="1">
              <a:buFont typeface="Arial" pitchFamily="34" charset="0"/>
              <a:buChar char="•"/>
            </a:pPr>
            <a:r>
              <a:rPr lang="en-US" sz="1200" dirty="0" smtClean="0"/>
              <a:t> For this problem the state must represent how much water is in each jug.</a:t>
            </a:r>
          </a:p>
          <a:p>
            <a:endParaRPr lang="en-US" sz="1200" dirty="0" smtClean="0"/>
          </a:p>
          <a:p>
            <a:r>
              <a:rPr lang="en-US" sz="1200" b="1" dirty="0" smtClean="0">
                <a:solidFill>
                  <a:srgbClr val="0070C0"/>
                </a:solidFill>
              </a:rPr>
              <a:t>2. The initial state creation. </a:t>
            </a:r>
            <a:r>
              <a:rPr lang="en-US" sz="1200" dirty="0" smtClean="0"/>
              <a:t>An </a:t>
            </a:r>
            <a:r>
              <a:rPr lang="en-US" sz="1200" i="1" dirty="0" smtClean="0"/>
              <a:t>operator</a:t>
            </a:r>
            <a:r>
              <a:rPr lang="en-US" sz="1200" dirty="0" smtClean="0"/>
              <a:t> will generate the </a:t>
            </a:r>
            <a:r>
              <a:rPr lang="en-US" sz="1200" b="1" dirty="0" smtClean="0"/>
              <a:t>state</a:t>
            </a:r>
            <a:r>
              <a:rPr lang="en-US" sz="1200" dirty="0" smtClean="0"/>
              <a:t> where the problem solving starts. </a:t>
            </a:r>
          </a:p>
          <a:p>
            <a:pPr lvl="1">
              <a:buFont typeface="Arial" pitchFamily="34" charset="0"/>
              <a:buChar char="•"/>
            </a:pPr>
            <a:r>
              <a:rPr lang="en-US" sz="1200" dirty="0" smtClean="0"/>
              <a:t> In this problem, the initial state has both jugs empty.</a:t>
            </a:r>
          </a:p>
          <a:p>
            <a:endParaRPr lang="en-US" sz="1200" dirty="0" smtClean="0"/>
          </a:p>
          <a:p>
            <a:r>
              <a:rPr lang="en-US" sz="1200" b="1" dirty="0" smtClean="0">
                <a:solidFill>
                  <a:srgbClr val="0070C0"/>
                </a:solidFill>
              </a:rPr>
              <a:t>3. State elaboration rules. </a:t>
            </a:r>
            <a:r>
              <a:rPr lang="en-US" sz="1200" dirty="0" smtClean="0"/>
              <a:t>These rules elaborate the state with </a:t>
            </a:r>
            <a:r>
              <a:rPr lang="en-US" sz="1200" i="1" dirty="0" smtClean="0"/>
              <a:t>additional structures </a:t>
            </a:r>
            <a:r>
              <a:rPr lang="en-US" sz="1200" dirty="0" smtClean="0"/>
              <a:t>that </a:t>
            </a:r>
            <a:r>
              <a:rPr lang="en-US" sz="1200" b="1" dirty="0" smtClean="0"/>
              <a:t>aren’t fundamental to the state </a:t>
            </a:r>
            <a:r>
              <a:rPr lang="en-US" sz="1200" dirty="0" smtClean="0"/>
              <a:t>(they aren’t created and deleted by operator application rules), but are derived from the core aspect of the state. </a:t>
            </a:r>
            <a:r>
              <a:rPr lang="en-US" sz="1200" i="1" dirty="0" smtClean="0"/>
              <a:t>Thus, they are entailments that are useful abstractions, often making it possible to create simpler rules for proposing and comparing operators.</a:t>
            </a:r>
          </a:p>
          <a:p>
            <a:endParaRPr lang="en-US" sz="1200" dirty="0" smtClean="0"/>
          </a:p>
          <a:p>
            <a:r>
              <a:rPr lang="en-US" sz="1200" b="1" dirty="0" smtClean="0">
                <a:solidFill>
                  <a:srgbClr val="0070C0"/>
                </a:solidFill>
              </a:rPr>
              <a:t>4. The operator proposal rules. </a:t>
            </a:r>
            <a:r>
              <a:rPr lang="en-US" sz="1200" dirty="0" smtClean="0"/>
              <a:t>These are the rules that propose the </a:t>
            </a:r>
            <a:r>
              <a:rPr lang="en-US" sz="1200" i="1" dirty="0" smtClean="0">
                <a:solidFill>
                  <a:srgbClr val="FF0000"/>
                </a:solidFill>
              </a:rPr>
              <a:t>legal state transformations </a:t>
            </a:r>
            <a:r>
              <a:rPr lang="en-US" sz="1200" dirty="0" smtClean="0"/>
              <a:t>that can be made toward </a:t>
            </a:r>
            <a:r>
              <a:rPr lang="en-US" sz="1200" i="1" dirty="0" smtClean="0"/>
              <a:t>solving the problem</a:t>
            </a:r>
            <a:r>
              <a:rPr lang="en-US" sz="1200" dirty="0" smtClean="0"/>
              <a:t>. For this problem there are </a:t>
            </a:r>
            <a:r>
              <a:rPr lang="en-US" sz="1200" b="1" dirty="0" smtClean="0"/>
              <a:t>three classes of operators</a:t>
            </a:r>
            <a:r>
              <a:rPr lang="en-US" sz="1200" dirty="0" smtClean="0"/>
              <a:t>: Fill, Empty, and Pour</a:t>
            </a:r>
          </a:p>
          <a:p>
            <a:pPr lvl="1"/>
            <a:r>
              <a:rPr lang="en-US" sz="1200" b="1" dirty="0" smtClean="0"/>
              <a:t>a</a:t>
            </a:r>
            <a:r>
              <a:rPr lang="en-US" sz="1200" dirty="0" smtClean="0"/>
              <a:t>) Pour water from the well into a jug: </a:t>
            </a:r>
            <a:r>
              <a:rPr lang="en-US" sz="1200" b="1" dirty="0" smtClean="0">
                <a:solidFill>
                  <a:srgbClr val="FF0000"/>
                </a:solidFill>
              </a:rPr>
              <a:t>Fill</a:t>
            </a:r>
          </a:p>
          <a:p>
            <a:pPr lvl="1"/>
            <a:r>
              <a:rPr lang="en-US" sz="1200" b="1" dirty="0" smtClean="0"/>
              <a:t>b</a:t>
            </a:r>
            <a:r>
              <a:rPr lang="en-US" sz="1200" dirty="0" smtClean="0"/>
              <a:t>) Pour water from a jug to a jug: </a:t>
            </a:r>
            <a:r>
              <a:rPr lang="en-US" sz="1200" b="1" dirty="0" smtClean="0">
                <a:solidFill>
                  <a:srgbClr val="FF0000"/>
                </a:solidFill>
              </a:rPr>
              <a:t>Pour</a:t>
            </a:r>
          </a:p>
          <a:p>
            <a:pPr lvl="1"/>
            <a:r>
              <a:rPr lang="en-US" sz="1200" b="1" dirty="0" smtClean="0"/>
              <a:t>c</a:t>
            </a:r>
            <a:r>
              <a:rPr lang="en-US" sz="1200" dirty="0" smtClean="0"/>
              <a:t>) Pour water from a jug to the well: </a:t>
            </a:r>
            <a:r>
              <a:rPr lang="en-US" sz="1200" b="1" dirty="0" smtClean="0">
                <a:solidFill>
                  <a:srgbClr val="FF0000"/>
                </a:solidFill>
              </a:rPr>
              <a:t>Empty</a:t>
            </a:r>
          </a:p>
          <a:p>
            <a:endParaRPr lang="en-US" sz="1200" dirty="0" smtClean="0"/>
          </a:p>
          <a:p>
            <a:r>
              <a:rPr lang="en-US" sz="1200" b="1" dirty="0" smtClean="0">
                <a:solidFill>
                  <a:srgbClr val="0070C0"/>
                </a:solidFill>
              </a:rPr>
              <a:t>5. The operator application rules.</a:t>
            </a:r>
            <a:r>
              <a:rPr lang="en-US" sz="1200" b="1" dirty="0" smtClean="0"/>
              <a:t> </a:t>
            </a:r>
            <a:r>
              <a:rPr lang="en-US" sz="1200" dirty="0" smtClean="0"/>
              <a:t>These are the rules that </a:t>
            </a:r>
            <a:r>
              <a:rPr lang="en-US" sz="1200" b="1" i="1" dirty="0" smtClean="0">
                <a:solidFill>
                  <a:srgbClr val="FF0000"/>
                </a:solidFill>
              </a:rPr>
              <a:t>transform the state </a:t>
            </a:r>
            <a:r>
              <a:rPr lang="en-US" sz="1200" dirty="0" smtClean="0"/>
              <a:t>when an operator is selected.</a:t>
            </a:r>
          </a:p>
          <a:p>
            <a:endParaRPr lang="en-US" sz="1200" dirty="0" smtClean="0"/>
          </a:p>
          <a:p>
            <a:r>
              <a:rPr lang="en-US" sz="1200" b="1" dirty="0" smtClean="0">
                <a:solidFill>
                  <a:srgbClr val="0070C0"/>
                </a:solidFill>
              </a:rPr>
              <a:t>6. The operator and state monitoring rules</a:t>
            </a:r>
            <a:r>
              <a:rPr lang="en-US" sz="1200" b="1" dirty="0" smtClean="0"/>
              <a:t>. </a:t>
            </a:r>
            <a:r>
              <a:rPr lang="en-US" sz="1200" dirty="0" smtClean="0"/>
              <a:t>These are </a:t>
            </a:r>
            <a:r>
              <a:rPr lang="en-US" sz="1200" b="1" i="1" dirty="0" smtClean="0"/>
              <a:t>optional rules that print</a:t>
            </a:r>
            <a:r>
              <a:rPr lang="en-US" sz="1200" dirty="0" smtClean="0"/>
              <a:t> out the operator as it applies and prints out the current state.</a:t>
            </a:r>
          </a:p>
          <a:p>
            <a:endParaRPr lang="en-US" sz="1200" dirty="0" smtClean="0"/>
          </a:p>
          <a:p>
            <a:r>
              <a:rPr lang="en-US" sz="1200" b="1" dirty="0" smtClean="0">
                <a:solidFill>
                  <a:srgbClr val="0070C0"/>
                </a:solidFill>
              </a:rPr>
              <a:t>7. The desired state recognition rule. </a:t>
            </a:r>
            <a:r>
              <a:rPr lang="en-US" sz="1200" dirty="0" smtClean="0"/>
              <a:t>This is a rule that </a:t>
            </a:r>
            <a:r>
              <a:rPr lang="en-US" sz="1200" b="1" i="1" dirty="0" smtClean="0"/>
              <a:t>notices when one of the desired states is achieved</a:t>
            </a:r>
            <a:r>
              <a:rPr lang="en-US" sz="1200" dirty="0" smtClean="0"/>
              <a:t>. </a:t>
            </a:r>
          </a:p>
          <a:p>
            <a:pPr lvl="1">
              <a:buFont typeface="Arial" pitchFamily="34" charset="0"/>
              <a:buChar char="•"/>
            </a:pPr>
            <a:r>
              <a:rPr lang="en-US" sz="1200" dirty="0" smtClean="0"/>
              <a:t> In this problem, the desired states have one gallon of water in the three-gallon jug.</a:t>
            </a:r>
          </a:p>
          <a:p>
            <a:endParaRPr lang="en-US" sz="1200" dirty="0" smtClean="0"/>
          </a:p>
          <a:p>
            <a:r>
              <a:rPr lang="en-US" sz="1200" b="1" dirty="0" smtClean="0">
                <a:solidFill>
                  <a:srgbClr val="0070C0"/>
                </a:solidFill>
              </a:rPr>
              <a:t>8. The search control rules. </a:t>
            </a:r>
            <a:r>
              <a:rPr lang="en-US" sz="1200" b="1" i="1" dirty="0" smtClean="0"/>
              <a:t>These are optional rules that prefer the selection of one operator over another. </a:t>
            </a:r>
            <a:r>
              <a:rPr lang="en-US" sz="1200" dirty="0" smtClean="0"/>
              <a:t>Their purpose is to avoid useless operators and/or direct the search toward the desired state. Theoretically you could encode enough rules so that the correct operator is always selected for each state. However, you would have had to already solved the problem yourself to figure out those rules. </a:t>
            </a:r>
            <a:r>
              <a:rPr lang="en-US" sz="1200" i="1" dirty="0" smtClean="0">
                <a:solidFill>
                  <a:srgbClr val="0070C0"/>
                </a:solidFill>
              </a:rPr>
              <a:t>Our goal is to have the program solve the problem, using only knowledge available from the problem statement and possibly some general knowledge about problem solving.</a:t>
            </a:r>
            <a:r>
              <a:rPr lang="en-US" sz="1200" dirty="0" smtClean="0"/>
              <a:t> </a:t>
            </a:r>
            <a:r>
              <a:rPr lang="en-US" sz="1200" i="1" dirty="0" smtClean="0"/>
              <a:t>Therefore, search control will be restricted to general problem solving heuristics.</a:t>
            </a:r>
            <a:endParaRPr lang="en-US" sz="1200" i="1" dirty="0"/>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324692" y="1222408"/>
            <a:ext cx="3086352" cy="4484855"/>
          </a:xfrm>
          <a:prstGeom prst="rect">
            <a:avLst/>
          </a:prstGeom>
          <a:noFill/>
          <a:ln w="9525">
            <a:noFill/>
            <a:miter lim="800000"/>
            <a:headEnd/>
            <a:tailEnd/>
          </a:ln>
        </p:spPr>
      </p:pic>
      <p:pic>
        <p:nvPicPr>
          <p:cNvPr id="3" name="Picture 2"/>
          <p:cNvPicPr>
            <a:picLocks noChangeAspect="1" noChangeArrowheads="1"/>
          </p:cNvPicPr>
          <p:nvPr/>
        </p:nvPicPr>
        <p:blipFill>
          <a:blip r:embed="rId4" cstate="print"/>
          <a:srcRect/>
          <a:stretch>
            <a:fillRect/>
          </a:stretch>
        </p:blipFill>
        <p:spPr bwMode="auto">
          <a:xfrm>
            <a:off x="5799769" y="1309035"/>
            <a:ext cx="5201907" cy="3838724"/>
          </a:xfrm>
          <a:prstGeom prst="rect">
            <a:avLst/>
          </a:prstGeom>
          <a:noFill/>
          <a:ln w="9525">
            <a:noFill/>
            <a:miter lim="800000"/>
            <a:headEnd/>
            <a:tailEnd/>
          </a:ln>
        </p:spPr>
      </p:pic>
      <p:sp>
        <p:nvSpPr>
          <p:cNvPr id="4" name="Title 1">
            <a:extLst>
              <a:ext uri="{FF2B5EF4-FFF2-40B4-BE49-F238E27FC236}">
                <a16:creationId xmlns="" xmlns:a16="http://schemas.microsoft.com/office/drawing/2014/main" id="{380BF908-D337-4124-B475-D825EF7C7711}"/>
              </a:ext>
            </a:extLst>
          </p:cNvPr>
          <p:cNvSpPr>
            <a:spLocks noGrp="1"/>
          </p:cNvSpPr>
          <p:nvPr>
            <p:ph type="title"/>
          </p:nvPr>
        </p:nvSpPr>
        <p:spPr>
          <a:xfrm>
            <a:off x="462012" y="391295"/>
            <a:ext cx="8450981" cy="663511"/>
          </a:xfrm>
        </p:spPr>
        <p:txBody>
          <a:bodyPr/>
          <a:lstStyle/>
          <a:p>
            <a:r>
              <a:rPr lang="en-US" sz="2400" b="1" dirty="0" smtClean="0">
                <a:solidFill>
                  <a:srgbClr val="0070C0"/>
                </a:solidFill>
              </a:rPr>
              <a:t>The Importance of </a:t>
            </a:r>
            <a:r>
              <a:rPr lang="en-US" sz="2400" b="1" dirty="0" smtClean="0">
                <a:solidFill>
                  <a:srgbClr val="FF0000"/>
                </a:solidFill>
              </a:rPr>
              <a:t>Working Memory </a:t>
            </a:r>
            <a:r>
              <a:rPr lang="en-US" sz="2400" b="1" dirty="0" smtClean="0">
                <a:solidFill>
                  <a:srgbClr val="0070C0"/>
                </a:solidFill>
              </a:rPr>
              <a:t>in Cognitive Systems.</a:t>
            </a:r>
            <a:endParaRPr lang="en-US" sz="2400" i="1" dirty="0"/>
          </a:p>
        </p:txBody>
      </p:sp>
      <p:cxnSp>
        <p:nvCxnSpPr>
          <p:cNvPr id="7" name="Straight Arrow Connector 6"/>
          <p:cNvCxnSpPr/>
          <p:nvPr/>
        </p:nvCxnSpPr>
        <p:spPr>
          <a:xfrm>
            <a:off x="2983831" y="2714325"/>
            <a:ext cx="3349592" cy="1732547"/>
          </a:xfrm>
          <a:prstGeom prst="straightConnector1">
            <a:avLst/>
          </a:prstGeom>
          <a:ln w="76200"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008165" y="5295186"/>
            <a:ext cx="6715406" cy="682103"/>
          </a:xfrm>
          <a:prstGeom prst="rect">
            <a:avLst/>
          </a:prstGeom>
        </p:spPr>
        <p:txBody>
          <a:bodyPr vert="horz" lIns="0" tIns="0" rIns="0" bIns="0" rtlCol="0">
            <a:noAutofit/>
          </a:bodyPr>
          <a:lstStyle/>
          <a:p>
            <a:pPr lvl="0">
              <a:lnSpc>
                <a:spcPct val="95000"/>
              </a:lnSpc>
              <a:spcBef>
                <a:spcPts val="800"/>
              </a:spcBef>
              <a:spcAft>
                <a:spcPts val="600"/>
              </a:spcAft>
              <a:defRPr/>
            </a:pPr>
            <a:r>
              <a:rPr lang="en-US" sz="2000" dirty="0" smtClean="0">
                <a:solidFill>
                  <a:srgbClr val="0070C0"/>
                </a:solidFill>
              </a:rPr>
              <a:t>Cognitive Systems </a:t>
            </a:r>
            <a:r>
              <a:rPr lang="en-US" sz="2000" dirty="0" smtClean="0">
                <a:solidFill>
                  <a:schemeClr val="tx2"/>
                </a:solidFill>
              </a:rPr>
              <a:t>are </a:t>
            </a:r>
            <a:r>
              <a:rPr lang="en-US" sz="2000" dirty="0" smtClean="0">
                <a:solidFill>
                  <a:srgbClr val="FF0000"/>
                </a:solidFill>
              </a:rPr>
              <a:t>defined</a:t>
            </a:r>
            <a:r>
              <a:rPr lang="en-US" sz="2000" dirty="0" smtClean="0">
                <a:solidFill>
                  <a:schemeClr val="tx2"/>
                </a:solidFill>
              </a:rPr>
              <a:t> by the presence of working memory as </a:t>
            </a:r>
            <a:r>
              <a:rPr lang="en-US" sz="2000" i="1" dirty="0" smtClean="0">
                <a:solidFill>
                  <a:schemeClr val="tx2"/>
                </a:solidFill>
              </a:rPr>
              <a:t>fundamental to reasoning capability</a:t>
            </a:r>
            <a:r>
              <a:rPr lang="en-US" sz="2000" dirty="0" smtClean="0">
                <a:solidFill>
                  <a:schemeClr val="tx2"/>
                </a:solidFill>
              </a:rPr>
              <a:t>. </a:t>
            </a:r>
            <a:endParaRPr lang="en-US" sz="2000" dirty="0">
              <a:solidFill>
                <a:schemeClr val="tx2"/>
              </a:solidFill>
            </a:endParaRPr>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2541068" y="1207507"/>
            <a:ext cx="6554805" cy="5271937"/>
          </a:xfrm>
          <a:prstGeom prst="rect">
            <a:avLst/>
          </a:prstGeom>
          <a:noFill/>
          <a:ln w="9525">
            <a:noFill/>
            <a:miter lim="800000"/>
            <a:headEnd/>
            <a:tailEnd/>
          </a:ln>
        </p:spPr>
      </p:pic>
      <p:sp>
        <p:nvSpPr>
          <p:cNvPr id="4" name="Title 1">
            <a:extLst>
              <a:ext uri="{FF2B5EF4-FFF2-40B4-BE49-F238E27FC236}">
                <a16:creationId xmlns="" xmlns:a16="http://schemas.microsoft.com/office/drawing/2014/main" id="{380BF908-D337-4124-B475-D825EF7C7711}"/>
              </a:ext>
            </a:extLst>
          </p:cNvPr>
          <p:cNvSpPr>
            <a:spLocks noGrp="1"/>
          </p:cNvSpPr>
          <p:nvPr>
            <p:ph type="title"/>
          </p:nvPr>
        </p:nvSpPr>
        <p:spPr>
          <a:xfrm>
            <a:off x="462012" y="391295"/>
            <a:ext cx="8450981" cy="663511"/>
          </a:xfrm>
        </p:spPr>
        <p:txBody>
          <a:bodyPr/>
          <a:lstStyle/>
          <a:p>
            <a:r>
              <a:rPr lang="en-US" sz="2400" b="1" dirty="0" smtClean="0">
                <a:solidFill>
                  <a:srgbClr val="0070C0"/>
                </a:solidFill>
              </a:rPr>
              <a:t>The Importance of </a:t>
            </a:r>
            <a:r>
              <a:rPr lang="en-US" sz="2400" b="1" dirty="0" smtClean="0">
                <a:solidFill>
                  <a:srgbClr val="FF0000"/>
                </a:solidFill>
              </a:rPr>
              <a:t>Working Memory </a:t>
            </a:r>
            <a:r>
              <a:rPr lang="en-US" sz="2400" b="1" dirty="0" smtClean="0">
                <a:solidFill>
                  <a:srgbClr val="0070C0"/>
                </a:solidFill>
              </a:rPr>
              <a:t>in Cognitive Systems.</a:t>
            </a:r>
            <a:endParaRPr lang="en-US" sz="2400" i="1" dirty="0"/>
          </a:p>
        </p:txBody>
      </p:sp>
      <p:sp>
        <p:nvSpPr>
          <p:cNvPr id="5"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22792" y="1531707"/>
            <a:ext cx="4193587" cy="335593"/>
          </a:xfrm>
          <a:prstGeom prst="rect">
            <a:avLst/>
          </a:prstGeom>
        </p:spPr>
        <p:txBody>
          <a:bodyPr vert="horz" lIns="0" tIns="0" rIns="0" bIns="0" rtlCol="0">
            <a:noAutofit/>
          </a:bodyPr>
          <a:lstStyle/>
          <a:p>
            <a:pPr lvl="0">
              <a:lnSpc>
                <a:spcPct val="95000"/>
              </a:lnSpc>
              <a:spcBef>
                <a:spcPts val="800"/>
              </a:spcBef>
              <a:spcAft>
                <a:spcPts val="600"/>
              </a:spcAft>
              <a:defRPr/>
            </a:pPr>
            <a:r>
              <a:rPr lang="en-US" sz="2000" b="1" dirty="0" smtClean="0">
                <a:solidFill>
                  <a:srgbClr val="0070C0"/>
                </a:solidFill>
              </a:rPr>
              <a:t>SOAR</a:t>
            </a:r>
            <a:r>
              <a:rPr lang="en-US" sz="2000" b="1" dirty="0" smtClean="0">
                <a:solidFill>
                  <a:schemeClr val="tx2"/>
                </a:solidFill>
              </a:rPr>
              <a:t> </a:t>
            </a:r>
            <a:r>
              <a:rPr lang="en-US" sz="2000" dirty="0" smtClean="0">
                <a:solidFill>
                  <a:schemeClr val="tx2"/>
                </a:solidFill>
              </a:rPr>
              <a:t>Working Memory Structure(s)</a:t>
            </a:r>
            <a:endParaRPr lang="en-US" sz="2000" dirty="0">
              <a:solidFill>
                <a:schemeClr val="tx2"/>
              </a:solidFill>
            </a:endParaRPr>
          </a:p>
        </p:txBody>
      </p:sp>
      <p:sp>
        <p:nvSpPr>
          <p:cNvPr id="6"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40438" y="5033699"/>
            <a:ext cx="4984463" cy="335593"/>
          </a:xfrm>
          <a:prstGeom prst="rect">
            <a:avLst/>
          </a:prstGeom>
        </p:spPr>
        <p:txBody>
          <a:bodyPr vert="horz" lIns="0" tIns="0" rIns="0" bIns="0" rtlCol="0">
            <a:noAutofit/>
          </a:bodyPr>
          <a:lstStyle/>
          <a:p>
            <a:pPr lvl="0">
              <a:lnSpc>
                <a:spcPct val="95000"/>
              </a:lnSpc>
              <a:spcBef>
                <a:spcPts val="800"/>
              </a:spcBef>
              <a:spcAft>
                <a:spcPts val="600"/>
              </a:spcAft>
              <a:defRPr/>
            </a:pPr>
            <a:r>
              <a:rPr lang="en-US" sz="2000" b="1" dirty="0" smtClean="0">
                <a:solidFill>
                  <a:srgbClr val="0070C0"/>
                </a:solidFill>
              </a:rPr>
              <a:t>SOAR</a:t>
            </a:r>
            <a:r>
              <a:rPr lang="en-US" sz="2000" b="1" dirty="0" smtClean="0">
                <a:solidFill>
                  <a:schemeClr val="tx2"/>
                </a:solidFill>
              </a:rPr>
              <a:t> </a:t>
            </a:r>
            <a:r>
              <a:rPr lang="en-US" sz="2000" dirty="0" smtClean="0">
                <a:solidFill>
                  <a:schemeClr val="tx2"/>
                </a:solidFill>
              </a:rPr>
              <a:t>Working Memory </a:t>
            </a:r>
            <a:r>
              <a:rPr lang="en-US" sz="2000" b="1" dirty="0" smtClean="0">
                <a:solidFill>
                  <a:srgbClr val="FF0000"/>
                </a:solidFill>
              </a:rPr>
              <a:t>Meta</a:t>
            </a:r>
            <a:r>
              <a:rPr lang="en-US" sz="2000" dirty="0" smtClean="0">
                <a:solidFill>
                  <a:schemeClr val="tx2"/>
                </a:solidFill>
              </a:rPr>
              <a:t> Structure(s)</a:t>
            </a:r>
            <a:endParaRPr lang="en-US" sz="2000" dirty="0">
              <a:solidFill>
                <a:schemeClr val="tx2"/>
              </a:solidFill>
            </a:endParaRPr>
          </a:p>
        </p:txBody>
      </p:sp>
      <p:sp>
        <p:nvSpPr>
          <p:cNvPr id="7" name="Rectangle 6"/>
          <p:cNvSpPr/>
          <p:nvPr/>
        </p:nvSpPr>
        <p:spPr>
          <a:xfrm>
            <a:off x="9115125" y="4588647"/>
            <a:ext cx="2849076" cy="2062103"/>
          </a:xfrm>
          <a:prstGeom prst="rect">
            <a:avLst/>
          </a:prstGeom>
        </p:spPr>
        <p:txBody>
          <a:bodyPr wrap="square">
            <a:spAutoFit/>
          </a:bodyPr>
          <a:lstStyle/>
          <a:p>
            <a:r>
              <a:rPr lang="en-US" sz="1600" dirty="0" smtClean="0"/>
              <a:t>There are </a:t>
            </a:r>
            <a:r>
              <a:rPr lang="en-US" sz="1600" dirty="0" smtClean="0">
                <a:solidFill>
                  <a:srgbClr val="FF0000"/>
                </a:solidFill>
              </a:rPr>
              <a:t>five</a:t>
            </a:r>
            <a:r>
              <a:rPr lang="en-US" sz="1600" dirty="0" smtClean="0"/>
              <a:t> working </a:t>
            </a:r>
            <a:r>
              <a:rPr lang="en-US" sz="1600" b="1" dirty="0" smtClean="0"/>
              <a:t>META</a:t>
            </a:r>
            <a:r>
              <a:rPr lang="en-US" sz="1600" dirty="0" smtClean="0"/>
              <a:t> memory elements: </a:t>
            </a:r>
          </a:p>
          <a:p>
            <a:endParaRPr lang="en-US" sz="1600" dirty="0" smtClean="0"/>
          </a:p>
          <a:p>
            <a:r>
              <a:rPr lang="en-US" sz="1600" dirty="0" smtClean="0"/>
              <a:t>S1 </a:t>
            </a:r>
            <a:r>
              <a:rPr lang="en-US" sz="1600" b="1" dirty="0" smtClean="0"/>
              <a:t>^</a:t>
            </a:r>
            <a:r>
              <a:rPr lang="en-US" sz="1600" dirty="0" err="1" smtClean="0">
                <a:solidFill>
                  <a:srgbClr val="0070C0"/>
                </a:solidFill>
              </a:rPr>
              <a:t>superstate</a:t>
            </a:r>
            <a:r>
              <a:rPr lang="en-US" sz="1600" dirty="0" smtClean="0"/>
              <a:t> </a:t>
            </a:r>
            <a:r>
              <a:rPr lang="en-US" sz="1600" dirty="0" smtClean="0">
                <a:solidFill>
                  <a:srgbClr val="FF0000"/>
                </a:solidFill>
              </a:rPr>
              <a:t>nil</a:t>
            </a:r>
          </a:p>
          <a:p>
            <a:r>
              <a:rPr lang="en-US" sz="1600" dirty="0" smtClean="0"/>
              <a:t>S1 ^</a:t>
            </a:r>
            <a:r>
              <a:rPr lang="en-US" sz="1600" dirty="0" err="1" smtClean="0">
                <a:solidFill>
                  <a:srgbClr val="0070C0"/>
                </a:solidFill>
              </a:rPr>
              <a:t>io</a:t>
            </a:r>
            <a:r>
              <a:rPr lang="en-US" sz="1600" dirty="0" smtClean="0"/>
              <a:t> </a:t>
            </a:r>
            <a:r>
              <a:rPr lang="en-US" sz="1600" dirty="0" smtClean="0">
                <a:solidFill>
                  <a:srgbClr val="FF0000"/>
                </a:solidFill>
              </a:rPr>
              <a:t>I1</a:t>
            </a:r>
          </a:p>
          <a:p>
            <a:r>
              <a:rPr lang="en-US" sz="1600" dirty="0" smtClean="0"/>
              <a:t>S1 ^</a:t>
            </a:r>
            <a:r>
              <a:rPr lang="en-US" sz="1600" dirty="0" smtClean="0">
                <a:solidFill>
                  <a:srgbClr val="0070C0"/>
                </a:solidFill>
              </a:rPr>
              <a:t>type</a:t>
            </a:r>
            <a:r>
              <a:rPr lang="en-US" sz="1600" dirty="0" smtClean="0"/>
              <a:t> </a:t>
            </a:r>
            <a:r>
              <a:rPr lang="en-US" sz="1600" dirty="0" smtClean="0">
                <a:solidFill>
                  <a:srgbClr val="FF0000"/>
                </a:solidFill>
              </a:rPr>
              <a:t>state</a:t>
            </a:r>
          </a:p>
          <a:p>
            <a:r>
              <a:rPr lang="en-US" sz="1600" dirty="0" smtClean="0"/>
              <a:t>I1 ^</a:t>
            </a:r>
            <a:r>
              <a:rPr lang="en-US" sz="1600" dirty="0" smtClean="0">
                <a:solidFill>
                  <a:srgbClr val="0070C0"/>
                </a:solidFill>
              </a:rPr>
              <a:t>output-link</a:t>
            </a:r>
            <a:r>
              <a:rPr lang="en-US" sz="1600" dirty="0" smtClean="0"/>
              <a:t> </a:t>
            </a:r>
            <a:r>
              <a:rPr lang="en-US" sz="1600" dirty="0" smtClean="0">
                <a:solidFill>
                  <a:srgbClr val="FF0000"/>
                </a:solidFill>
              </a:rPr>
              <a:t>I2</a:t>
            </a:r>
          </a:p>
          <a:p>
            <a:r>
              <a:rPr lang="en-US" sz="1600" dirty="0" smtClean="0"/>
              <a:t>I1 ^</a:t>
            </a:r>
            <a:r>
              <a:rPr lang="en-US" sz="1600" dirty="0" smtClean="0">
                <a:solidFill>
                  <a:srgbClr val="0070C0"/>
                </a:solidFill>
              </a:rPr>
              <a:t>input-link</a:t>
            </a:r>
            <a:r>
              <a:rPr lang="en-US" sz="1600" dirty="0" smtClean="0"/>
              <a:t> </a:t>
            </a:r>
            <a:r>
              <a:rPr lang="en-US" sz="1600" dirty="0" smtClean="0">
                <a:solidFill>
                  <a:srgbClr val="FF0000"/>
                </a:solidFill>
              </a:rPr>
              <a:t>I3</a:t>
            </a:r>
            <a:endParaRPr lang="en-US" sz="1600" dirty="0">
              <a:solidFill>
                <a:srgbClr val="FF0000"/>
              </a:solidFill>
            </a:endParaRPr>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1535497" y="2252512"/>
            <a:ext cx="8888413" cy="3238500"/>
          </a:xfrm>
          <a:prstGeom prst="rect">
            <a:avLst/>
          </a:prstGeom>
          <a:noFill/>
          <a:ln w="9525">
            <a:noFill/>
            <a:miter lim="800000"/>
            <a:headEnd/>
            <a:tailEnd/>
          </a:ln>
        </p:spPr>
      </p:pic>
      <p:sp>
        <p:nvSpPr>
          <p:cNvPr id="4" name="Title 1">
            <a:extLst>
              <a:ext uri="{FF2B5EF4-FFF2-40B4-BE49-F238E27FC236}">
                <a16:creationId xmlns="" xmlns:a16="http://schemas.microsoft.com/office/drawing/2014/main" id="{380BF908-D337-4124-B475-D825EF7C7711}"/>
              </a:ext>
            </a:extLst>
          </p:cNvPr>
          <p:cNvSpPr>
            <a:spLocks noGrp="1"/>
          </p:cNvSpPr>
          <p:nvPr>
            <p:ph type="title"/>
          </p:nvPr>
        </p:nvSpPr>
        <p:spPr>
          <a:xfrm>
            <a:off x="462012" y="391295"/>
            <a:ext cx="8450981" cy="663511"/>
          </a:xfrm>
        </p:spPr>
        <p:txBody>
          <a:bodyPr/>
          <a:lstStyle/>
          <a:p>
            <a:r>
              <a:rPr lang="en-US" sz="2400" b="1" dirty="0" smtClean="0">
                <a:solidFill>
                  <a:srgbClr val="0070C0"/>
                </a:solidFill>
              </a:rPr>
              <a:t>The Importance of </a:t>
            </a:r>
            <a:r>
              <a:rPr lang="en-US" sz="2400" b="1" dirty="0" smtClean="0">
                <a:solidFill>
                  <a:srgbClr val="FF0000"/>
                </a:solidFill>
              </a:rPr>
              <a:t>Working Memory </a:t>
            </a:r>
            <a:r>
              <a:rPr lang="en-US" sz="2400" b="1" dirty="0" smtClean="0">
                <a:solidFill>
                  <a:srgbClr val="0070C0"/>
                </a:solidFill>
              </a:rPr>
              <a:t>in Cognitive Systems.</a:t>
            </a:r>
            <a:endParaRPr lang="en-US" sz="2400" i="1" dirty="0"/>
          </a:p>
        </p:txBody>
      </p:sp>
      <p:sp>
        <p:nvSpPr>
          <p:cNvPr id="5"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617440" y="1356848"/>
            <a:ext cx="3569549" cy="335593"/>
          </a:xfrm>
          <a:prstGeom prst="rect">
            <a:avLst/>
          </a:prstGeom>
        </p:spPr>
        <p:txBody>
          <a:bodyPr vert="horz" lIns="0" tIns="0" rIns="0" bIns="0" rtlCol="0">
            <a:noAutofit/>
          </a:bodyPr>
          <a:lstStyle/>
          <a:p>
            <a:pPr lvl="0">
              <a:lnSpc>
                <a:spcPct val="95000"/>
              </a:lnSpc>
              <a:spcBef>
                <a:spcPts val="800"/>
              </a:spcBef>
              <a:spcAft>
                <a:spcPts val="600"/>
              </a:spcAft>
              <a:defRPr/>
            </a:pPr>
            <a:r>
              <a:rPr lang="en-US" sz="2000" b="1" dirty="0" smtClean="0">
                <a:solidFill>
                  <a:srgbClr val="0070C0"/>
                </a:solidFill>
              </a:rPr>
              <a:t>SOAR</a:t>
            </a:r>
            <a:r>
              <a:rPr lang="en-US" sz="2000" b="1" dirty="0" smtClean="0">
                <a:solidFill>
                  <a:schemeClr val="tx2"/>
                </a:solidFill>
              </a:rPr>
              <a:t> :</a:t>
            </a:r>
            <a:r>
              <a:rPr lang="en-US" sz="2000" dirty="0" smtClean="0">
                <a:solidFill>
                  <a:schemeClr val="tx2"/>
                </a:solidFill>
              </a:rPr>
              <a:t> Input &amp; Output Link(s)</a:t>
            </a:r>
            <a:endParaRPr lang="en-US" sz="2000" dirty="0">
              <a:solidFill>
                <a:schemeClr val="tx2"/>
              </a:solidFill>
            </a:endParaRPr>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7431" y="402230"/>
            <a:ext cx="9377848" cy="434975"/>
          </a:xfrm>
        </p:spPr>
        <p:txBody>
          <a:bodyPr>
            <a:noAutofit/>
          </a:bodyPr>
          <a:lstStyle/>
          <a:p>
            <a:pPr marL="342900" indent="-342900"/>
            <a:r>
              <a:rPr lang="en-US" dirty="0"/>
              <a:t>Example of a </a:t>
            </a:r>
            <a:r>
              <a:rPr lang="en-US" i="1" dirty="0"/>
              <a:t>mature</a:t>
            </a:r>
            <a:r>
              <a:rPr lang="en-US" dirty="0"/>
              <a:t> "Cognitive Architecture”: </a:t>
            </a:r>
            <a:r>
              <a:rPr lang="en-US" b="1" dirty="0">
                <a:solidFill>
                  <a:srgbClr val="FF0000"/>
                </a:solidFill>
              </a:rPr>
              <a:t>SOAR</a:t>
            </a:r>
            <a:r>
              <a:rPr lang="en-US" dirty="0"/>
              <a:t>.</a:t>
            </a:r>
          </a:p>
        </p:txBody>
      </p:sp>
      <p:pic>
        <p:nvPicPr>
          <p:cNvPr id="4" name="Picture 1"/>
          <p:cNvPicPr>
            <a:picLocks noChangeAspect="1" noChangeArrowheads="1"/>
          </p:cNvPicPr>
          <p:nvPr/>
        </p:nvPicPr>
        <p:blipFill>
          <a:blip r:embed="rId3" cstate="print"/>
          <a:srcRect/>
          <a:stretch>
            <a:fillRect/>
          </a:stretch>
        </p:blipFill>
        <p:spPr bwMode="auto">
          <a:xfrm>
            <a:off x="653847" y="1251858"/>
            <a:ext cx="3899492" cy="4967506"/>
          </a:xfrm>
          <a:prstGeom prst="rect">
            <a:avLst/>
          </a:prstGeom>
          <a:noFill/>
          <a:ln w="9525">
            <a:noFill/>
            <a:miter lim="800000"/>
            <a:headEnd/>
            <a:tailEnd/>
          </a:ln>
        </p:spPr>
      </p:pic>
      <p:pic>
        <p:nvPicPr>
          <p:cNvPr id="5" name="Picture 2"/>
          <p:cNvPicPr>
            <a:picLocks noChangeAspect="1" noChangeArrowheads="1"/>
          </p:cNvPicPr>
          <p:nvPr/>
        </p:nvPicPr>
        <p:blipFill>
          <a:blip r:embed="rId4" cstate="print"/>
          <a:srcRect/>
          <a:stretch>
            <a:fillRect/>
          </a:stretch>
        </p:blipFill>
        <p:spPr bwMode="auto">
          <a:xfrm>
            <a:off x="4968252" y="1400023"/>
            <a:ext cx="6443087" cy="4906049"/>
          </a:xfrm>
          <a:prstGeom prst="rect">
            <a:avLst/>
          </a:prstGeom>
          <a:noFill/>
          <a:ln w="9525">
            <a:noFill/>
            <a:miter lim="800000"/>
            <a:headEnd/>
            <a:tailEnd/>
          </a:ln>
        </p:spPr>
      </p:pic>
      <p:sp>
        <p:nvSpPr>
          <p:cNvPr id="6" name="Rectangle 5"/>
          <p:cNvSpPr/>
          <p:nvPr/>
        </p:nvSpPr>
        <p:spPr>
          <a:xfrm>
            <a:off x="818145" y="3914049"/>
            <a:ext cx="3782732" cy="1077218"/>
          </a:xfrm>
          <a:prstGeom prst="rect">
            <a:avLst/>
          </a:prstGeom>
        </p:spPr>
        <p:txBody>
          <a:bodyPr wrap="square">
            <a:spAutoFit/>
          </a:bodyPr>
          <a:lstStyle/>
          <a:p>
            <a:r>
              <a:rPr lang="en-US" sz="1600" b="1" dirty="0">
                <a:solidFill>
                  <a:srgbClr val="FFFF00"/>
                </a:solidFill>
                <a:effectLst>
                  <a:outerShdw blurRad="50800" dist="50800" dir="5400000" sx="103000" sy="103000" algn="ctr" rotWithShape="0">
                    <a:srgbClr val="000000">
                      <a:alpha val="43137"/>
                    </a:srgbClr>
                  </a:outerShdw>
                </a:effectLst>
              </a:rPr>
              <a:t>SOAR</a:t>
            </a:r>
            <a:r>
              <a:rPr lang="en-US" sz="1600" dirty="0">
                <a:solidFill>
                  <a:srgbClr val="FFFF00"/>
                </a:solidFill>
                <a:effectLst>
                  <a:outerShdw blurRad="50800" dist="50800" dir="5400000" sx="103000" sy="103000" algn="ctr" rotWithShape="0">
                    <a:srgbClr val="000000">
                      <a:alpha val="43137"/>
                    </a:srgbClr>
                  </a:outerShdw>
                </a:effectLst>
              </a:rPr>
              <a:t> strives toward human-level intelligence inspired by psychology and biology, and </a:t>
            </a:r>
            <a:r>
              <a:rPr lang="en-US" sz="1600" i="1" dirty="0">
                <a:solidFill>
                  <a:srgbClr val="FFFF00"/>
                </a:solidFill>
                <a:effectLst>
                  <a:outerShdw blurRad="50800" dist="50800" dir="5400000" sx="103000" sy="103000" algn="ctr" rotWithShape="0">
                    <a:srgbClr val="000000">
                      <a:alpha val="43137"/>
                    </a:srgbClr>
                  </a:outerShdw>
                </a:effectLst>
              </a:rPr>
              <a:t>emphasizes</a:t>
            </a:r>
            <a:r>
              <a:rPr lang="en-US" sz="1600" dirty="0">
                <a:solidFill>
                  <a:srgbClr val="FFFF00"/>
                </a:solidFill>
                <a:effectLst>
                  <a:outerShdw blurRad="50800" dist="50800" dir="5400000" sx="103000" sy="103000" algn="ctr" rotWithShape="0">
                    <a:srgbClr val="000000">
                      <a:alpha val="43137"/>
                    </a:srgbClr>
                  </a:outerShdw>
                </a:effectLst>
              </a:rPr>
              <a:t> more complex cognitive processing.</a:t>
            </a:r>
            <a:r>
              <a:rPr lang="en-US" sz="1600" dirty="0">
                <a:solidFill>
                  <a:schemeClr val="bg1"/>
                </a:solidFill>
                <a:effectLst>
                  <a:outerShdw blurRad="50800" dist="50800" dir="5400000" sx="103000" sy="103000" algn="ctr" rotWithShape="0">
                    <a:srgbClr val="000000">
                      <a:alpha val="43137"/>
                    </a:srgbClr>
                  </a:outerShdw>
                </a:effectLst>
              </a:rPr>
              <a:t> </a:t>
            </a:r>
          </a:p>
        </p:txBody>
      </p:sp>
      <p:sp>
        <p:nvSpPr>
          <p:cNvPr id="7" name="Title 2"/>
          <p:cNvSpPr txBox="1">
            <a:spLocks/>
          </p:cNvSpPr>
          <p:nvPr/>
        </p:nvSpPr>
        <p:spPr bwMode="gray">
          <a:xfrm>
            <a:off x="6668245" y="1007017"/>
            <a:ext cx="3370906" cy="434975"/>
          </a:xfrm>
          <a:prstGeom prst="rect">
            <a:avLst/>
          </a:prstGeom>
        </p:spPr>
        <p:txBody>
          <a:bodyPr vert="horz" lIns="0" tIns="0" rIns="0" bIns="0" rtlCol="0" anchor="b">
            <a:noAutofit/>
          </a:bodyPr>
          <a:lstStyle/>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mj-lt"/>
                <a:ea typeface="+mj-ea"/>
                <a:cs typeface="+mj-cs"/>
              </a:rPr>
              <a:t>S</a:t>
            </a:r>
            <a:r>
              <a:rPr kumimoji="0" lang="en-US" sz="2000" b="0" i="0" u="none" strike="noStrike" kern="1200" cap="none" spc="0" normalizeH="0" baseline="0" noProof="0" dirty="0">
                <a:ln>
                  <a:noFill/>
                </a:ln>
                <a:solidFill>
                  <a:srgbClr val="55565A"/>
                </a:solidFill>
                <a:effectLst/>
                <a:uLnTx/>
                <a:uFillTx/>
                <a:latin typeface="+mj-lt"/>
                <a:ea typeface="+mj-ea"/>
                <a:cs typeface="+mj-cs"/>
              </a:rPr>
              <a:t>tate,</a:t>
            </a:r>
            <a:r>
              <a:rPr kumimoji="0" lang="en-US" sz="2000" b="0" i="0" u="none" strike="noStrike" kern="1200" cap="none" spc="0" normalizeH="0" noProof="0" dirty="0">
                <a:ln>
                  <a:noFill/>
                </a:ln>
                <a:solidFill>
                  <a:srgbClr val="55565A"/>
                </a:solidFill>
                <a:effectLst/>
                <a:uLnTx/>
                <a:uFillTx/>
                <a:latin typeface="+mj-lt"/>
                <a:ea typeface="+mj-ea"/>
                <a:cs typeface="+mj-cs"/>
              </a:rPr>
              <a:t> </a:t>
            </a:r>
            <a:r>
              <a:rPr kumimoji="0" lang="en-US" sz="2000" b="1" i="0" u="none" strike="noStrike" kern="1200" cap="none" spc="0" normalizeH="0" noProof="0" dirty="0">
                <a:ln>
                  <a:noFill/>
                </a:ln>
                <a:solidFill>
                  <a:srgbClr val="FF0000"/>
                </a:solidFill>
                <a:effectLst/>
                <a:uLnTx/>
                <a:uFillTx/>
                <a:latin typeface="+mj-lt"/>
                <a:ea typeface="+mj-ea"/>
                <a:cs typeface="+mj-cs"/>
              </a:rPr>
              <a:t>O</a:t>
            </a:r>
            <a:r>
              <a:rPr kumimoji="0" lang="en-US" sz="2000" b="0" i="0" u="none" strike="noStrike" kern="1200" cap="none" spc="0" normalizeH="0" noProof="0" dirty="0">
                <a:ln>
                  <a:noFill/>
                </a:ln>
                <a:solidFill>
                  <a:srgbClr val="55565A"/>
                </a:solidFill>
                <a:effectLst/>
                <a:uLnTx/>
                <a:uFillTx/>
                <a:latin typeface="+mj-lt"/>
                <a:ea typeface="+mj-ea"/>
                <a:cs typeface="+mj-cs"/>
              </a:rPr>
              <a:t>perator, </a:t>
            </a:r>
            <a:r>
              <a:rPr kumimoji="0" lang="en-US" sz="2000" b="1" i="0" u="none" strike="noStrike" kern="1200" cap="none" spc="0" normalizeH="0" noProof="0" dirty="0">
                <a:ln>
                  <a:noFill/>
                </a:ln>
                <a:solidFill>
                  <a:srgbClr val="FF0000"/>
                </a:solidFill>
                <a:effectLst/>
                <a:uLnTx/>
                <a:uFillTx/>
                <a:latin typeface="+mj-lt"/>
                <a:ea typeface="+mj-ea"/>
                <a:cs typeface="+mj-cs"/>
              </a:rPr>
              <a:t>A</a:t>
            </a:r>
            <a:r>
              <a:rPr kumimoji="0" lang="en-US" sz="2000" b="0" i="0" u="none" strike="noStrike" kern="1200" cap="none" spc="0" normalizeH="0" noProof="0" dirty="0">
                <a:ln>
                  <a:noFill/>
                </a:ln>
                <a:solidFill>
                  <a:srgbClr val="55565A"/>
                </a:solidFill>
                <a:effectLst/>
                <a:uLnTx/>
                <a:uFillTx/>
                <a:latin typeface="+mj-lt"/>
                <a:ea typeface="+mj-ea"/>
                <a:cs typeface="+mj-cs"/>
              </a:rPr>
              <a:t>nd </a:t>
            </a:r>
            <a:r>
              <a:rPr kumimoji="0" lang="en-US" sz="2000" b="1" i="0" u="none" strike="noStrike" kern="1200" cap="none" spc="0" normalizeH="0" noProof="0" dirty="0">
                <a:ln>
                  <a:noFill/>
                </a:ln>
                <a:solidFill>
                  <a:srgbClr val="FF0000"/>
                </a:solidFill>
                <a:effectLst/>
                <a:uLnTx/>
                <a:uFillTx/>
                <a:latin typeface="+mj-lt"/>
                <a:ea typeface="+mj-ea"/>
                <a:cs typeface="+mj-cs"/>
              </a:rPr>
              <a:t>R</a:t>
            </a:r>
            <a:r>
              <a:rPr kumimoji="0" lang="en-US" sz="2000" b="0" i="0" u="none" strike="noStrike" kern="1200" cap="none" spc="0" normalizeH="0" noProof="0" dirty="0">
                <a:ln>
                  <a:noFill/>
                </a:ln>
                <a:solidFill>
                  <a:srgbClr val="55565A"/>
                </a:solidFill>
                <a:effectLst/>
                <a:uLnTx/>
                <a:uFillTx/>
                <a:latin typeface="+mj-lt"/>
                <a:ea typeface="+mj-ea"/>
                <a:cs typeface="+mj-cs"/>
              </a:rPr>
              <a:t>esult.</a:t>
            </a:r>
            <a:endParaRPr kumimoji="0" lang="en-US" sz="2000" b="0" i="0" u="none" strike="noStrike" kern="1200" cap="none" spc="0" normalizeH="0" baseline="0" noProof="0" dirty="0">
              <a:ln>
                <a:noFill/>
              </a:ln>
              <a:solidFill>
                <a:srgbClr val="55565A"/>
              </a:solidFill>
              <a:effectLst/>
              <a:uLnTx/>
              <a:uFillTx/>
              <a:latin typeface="+mj-lt"/>
              <a:ea typeface="+mj-ea"/>
              <a:cs typeface="+mj-cs"/>
            </a:endParaRPr>
          </a:p>
        </p:txBody>
      </p:sp>
    </p:spTree>
    <p:extLst>
      <p:ext uri="{BB962C8B-B14F-4D97-AF65-F5344CB8AC3E}">
        <p14:creationId xmlns="" xmlns:p14="http://schemas.microsoft.com/office/powerpoint/2010/main" val="1394636368"/>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380BF908-D337-4124-B475-D825EF7C7711}"/>
              </a:ext>
            </a:extLst>
          </p:cNvPr>
          <p:cNvSpPr txBox="1">
            <a:spLocks/>
          </p:cNvSpPr>
          <p:nvPr/>
        </p:nvSpPr>
        <p:spPr bwMode="gray">
          <a:xfrm>
            <a:off x="495300" y="410546"/>
            <a:ext cx="8132885" cy="6635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Tutorial</a:t>
            </a:r>
            <a:r>
              <a:rPr kumimoji="0" lang="en-US" sz="3000" b="0" i="0" u="none" strike="noStrike" kern="1200" cap="none" spc="0" normalizeH="0" noProof="0" dirty="0" smtClean="0">
                <a:ln>
                  <a:noFill/>
                </a:ln>
                <a:solidFill>
                  <a:srgbClr val="55565A"/>
                </a:solidFill>
                <a:effectLst/>
                <a:uLnTx/>
                <a:uFillTx/>
                <a:latin typeface="+mj-lt"/>
                <a:ea typeface="+mj-ea"/>
                <a:cs typeface="+mj-cs"/>
              </a:rPr>
              <a:t> – </a:t>
            </a:r>
            <a:r>
              <a:rPr kumimoji="0" lang="en-US" sz="3000" b="0" i="0" u="none" strike="noStrike" kern="1200" cap="none" spc="0" normalizeH="0" baseline="0" noProof="0" dirty="0" smtClean="0">
                <a:ln>
                  <a:noFill/>
                </a:ln>
                <a:solidFill>
                  <a:srgbClr val="55565A"/>
                </a:solidFill>
                <a:effectLst/>
                <a:uLnTx/>
                <a:uFillTx/>
                <a:latin typeface="+mj-lt"/>
                <a:ea typeface="+mj-ea"/>
                <a:cs typeface="+mj-cs"/>
              </a:rPr>
              <a:t>Problem Space Navigation</a:t>
            </a:r>
            <a:endParaRPr kumimoji="0" lang="en-US" sz="3000" b="0" i="0" u="none" strike="noStrike" kern="1200" cap="none" spc="0" normalizeH="0" baseline="0" noProof="0" dirty="0">
              <a:ln>
                <a:noFill/>
              </a:ln>
              <a:solidFill>
                <a:srgbClr val="55565A"/>
              </a:solidFill>
              <a:effectLst/>
              <a:uLnTx/>
              <a:uFillTx/>
              <a:latin typeface="+mj-lt"/>
              <a:ea typeface="+mj-ea"/>
              <a:cs typeface="+mj-cs"/>
            </a:endParaRPr>
          </a:p>
        </p:txBody>
      </p:sp>
      <p:grpSp>
        <p:nvGrpSpPr>
          <p:cNvPr id="2" name="Group 7"/>
          <p:cNvGrpSpPr/>
          <p:nvPr/>
        </p:nvGrpSpPr>
        <p:grpSpPr>
          <a:xfrm>
            <a:off x="1028719" y="4290612"/>
            <a:ext cx="483577" cy="483577"/>
            <a:chOff x="5284177" y="2901462"/>
            <a:chExt cx="483577" cy="483577"/>
          </a:xfrm>
        </p:grpSpPr>
        <p:sp>
          <p:nvSpPr>
            <p:cNvPr id="4" name="Flowchart: Connector 3"/>
            <p:cNvSpPr/>
            <p:nvPr/>
          </p:nvSpPr>
          <p:spPr>
            <a:xfrm>
              <a:off x="5284177" y="2901462"/>
              <a:ext cx="483577" cy="483577"/>
            </a:xfrm>
            <a:prstGeom prst="flowChartConnector">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7"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S1</a:t>
              </a:r>
              <a:endParaRPr lang="en-US" sz="1400" b="1" dirty="0">
                <a:solidFill>
                  <a:schemeClr val="tx2"/>
                </a:solidFill>
              </a:endParaRPr>
            </a:p>
          </p:txBody>
        </p:sp>
      </p:grpSp>
      <p:grpSp>
        <p:nvGrpSpPr>
          <p:cNvPr id="3" name="Group 36"/>
          <p:cNvGrpSpPr/>
          <p:nvPr/>
        </p:nvGrpSpPr>
        <p:grpSpPr>
          <a:xfrm>
            <a:off x="2842864" y="2746097"/>
            <a:ext cx="483577" cy="483577"/>
            <a:chOff x="3018691" y="1998785"/>
            <a:chExt cx="483577" cy="483577"/>
          </a:xfrm>
        </p:grpSpPr>
        <p:sp>
          <p:nvSpPr>
            <p:cNvPr id="10" name="Flowchart: Connector 9"/>
            <p:cNvSpPr/>
            <p:nvPr/>
          </p:nvSpPr>
          <p:spPr>
            <a:xfrm>
              <a:off x="3018691" y="1998785"/>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1"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3151659" y="2141030"/>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E1</a:t>
              </a:r>
              <a:endParaRPr lang="en-US" sz="1400" b="1" dirty="0">
                <a:solidFill>
                  <a:schemeClr val="tx2"/>
                </a:solidFill>
              </a:endParaRPr>
            </a:p>
          </p:txBody>
        </p:sp>
      </p:grpSp>
      <p:grpSp>
        <p:nvGrpSpPr>
          <p:cNvPr id="5" name="Group 11"/>
          <p:cNvGrpSpPr/>
          <p:nvPr/>
        </p:nvGrpSpPr>
        <p:grpSpPr>
          <a:xfrm>
            <a:off x="2801833" y="4481112"/>
            <a:ext cx="483577" cy="483577"/>
            <a:chOff x="5284177" y="2901462"/>
            <a:chExt cx="483577" cy="483577"/>
          </a:xfrm>
        </p:grpSpPr>
        <p:sp>
          <p:nvSpPr>
            <p:cNvPr id="13" name="Flowchart: Connector 12"/>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4"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I1</a:t>
              </a:r>
              <a:endParaRPr lang="en-US" sz="1400" b="1" dirty="0">
                <a:solidFill>
                  <a:schemeClr val="tx2"/>
                </a:solidFill>
              </a:endParaRPr>
            </a:p>
          </p:txBody>
        </p:sp>
      </p:grpSp>
      <p:grpSp>
        <p:nvGrpSpPr>
          <p:cNvPr id="8" name="Group 14"/>
          <p:cNvGrpSpPr/>
          <p:nvPr/>
        </p:nvGrpSpPr>
        <p:grpSpPr>
          <a:xfrm>
            <a:off x="2725633" y="5222599"/>
            <a:ext cx="483577" cy="483577"/>
            <a:chOff x="5284177" y="2901462"/>
            <a:chExt cx="483577" cy="483577"/>
          </a:xfrm>
        </p:grpSpPr>
        <p:sp>
          <p:nvSpPr>
            <p:cNvPr id="16" name="Flowchart: Connector 15"/>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7"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R1</a:t>
              </a:r>
              <a:endParaRPr lang="en-US" sz="1400" b="1" dirty="0">
                <a:solidFill>
                  <a:schemeClr val="tx2"/>
                </a:solidFill>
              </a:endParaRPr>
            </a:p>
          </p:txBody>
        </p:sp>
      </p:grpSp>
      <p:grpSp>
        <p:nvGrpSpPr>
          <p:cNvPr id="9" name="Group 18"/>
          <p:cNvGrpSpPr/>
          <p:nvPr/>
        </p:nvGrpSpPr>
        <p:grpSpPr>
          <a:xfrm>
            <a:off x="2895616" y="3783591"/>
            <a:ext cx="483577" cy="483577"/>
            <a:chOff x="5284177" y="2901462"/>
            <a:chExt cx="483577" cy="483577"/>
          </a:xfrm>
        </p:grpSpPr>
        <p:sp>
          <p:nvSpPr>
            <p:cNvPr id="20" name="Flowchart: Connector 19"/>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1"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L1</a:t>
              </a:r>
              <a:endParaRPr lang="en-US" sz="1400" b="1" dirty="0">
                <a:solidFill>
                  <a:schemeClr val="tx2"/>
                </a:solidFill>
              </a:endParaRPr>
            </a:p>
          </p:txBody>
        </p:sp>
      </p:grpSp>
      <p:grpSp>
        <p:nvGrpSpPr>
          <p:cNvPr id="12" name="Group 24"/>
          <p:cNvGrpSpPr/>
          <p:nvPr/>
        </p:nvGrpSpPr>
        <p:grpSpPr>
          <a:xfrm>
            <a:off x="4164630" y="1940159"/>
            <a:ext cx="483577" cy="483577"/>
            <a:chOff x="5284177" y="2901462"/>
            <a:chExt cx="483577" cy="483577"/>
          </a:xfrm>
        </p:grpSpPr>
        <p:sp>
          <p:nvSpPr>
            <p:cNvPr id="26" name="Flowchart: Connector 25"/>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7"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C1</a:t>
              </a:r>
              <a:endParaRPr lang="en-US" sz="1400" b="1" dirty="0">
                <a:solidFill>
                  <a:schemeClr val="tx2"/>
                </a:solidFill>
              </a:endParaRPr>
            </a:p>
          </p:txBody>
        </p:sp>
      </p:grpSp>
      <p:cxnSp>
        <p:nvCxnSpPr>
          <p:cNvPr id="33" name="Straight Arrow Connector 32"/>
          <p:cNvCxnSpPr>
            <a:stCxn id="4" idx="7"/>
            <a:endCxn id="79" idx="2"/>
          </p:cNvCxnSpPr>
          <p:nvPr/>
        </p:nvCxnSpPr>
        <p:spPr>
          <a:xfrm flipH="1" flipV="1">
            <a:off x="951044" y="2880935"/>
            <a:ext cx="490434" cy="1480495"/>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1079621" y="3111082"/>
            <a:ext cx="88107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b="1" dirty="0" err="1" smtClean="0">
                <a:solidFill>
                  <a:schemeClr val="accent6">
                    <a:lumMod val="10000"/>
                  </a:schemeClr>
                </a:solidFill>
              </a:rPr>
              <a:t>superstate</a:t>
            </a:r>
            <a:endParaRPr lang="en-US" sz="1100" b="1" dirty="0">
              <a:solidFill>
                <a:schemeClr val="accent6">
                  <a:lumMod val="10000"/>
                </a:schemeClr>
              </a:solidFill>
            </a:endParaRPr>
          </a:p>
        </p:txBody>
      </p:sp>
      <p:cxnSp>
        <p:nvCxnSpPr>
          <p:cNvPr id="39" name="Straight Arrow Connector 38"/>
          <p:cNvCxnSpPr>
            <a:stCxn id="4" idx="7"/>
            <a:endCxn id="10" idx="3"/>
          </p:cNvCxnSpPr>
          <p:nvPr/>
        </p:nvCxnSpPr>
        <p:spPr>
          <a:xfrm flipV="1">
            <a:off x="1441478" y="3158856"/>
            <a:ext cx="1472204" cy="1202574"/>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42"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2114170" y="3152120"/>
            <a:ext cx="655410"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b="1" dirty="0" err="1" smtClean="0">
                <a:solidFill>
                  <a:schemeClr val="accent6">
                    <a:lumMod val="10000"/>
                  </a:schemeClr>
                </a:solidFill>
              </a:rPr>
              <a:t>ep</a:t>
            </a:r>
            <a:r>
              <a:rPr lang="en-US" sz="1100" dirty="0" err="1" smtClean="0">
                <a:solidFill>
                  <a:srgbClr val="0070C0"/>
                </a:solidFill>
              </a:rPr>
              <a:t>mem</a:t>
            </a:r>
            <a:endParaRPr lang="en-US" sz="1100" dirty="0">
              <a:solidFill>
                <a:srgbClr val="0070C0"/>
              </a:solidFill>
            </a:endParaRPr>
          </a:p>
        </p:txBody>
      </p:sp>
      <p:sp>
        <p:nvSpPr>
          <p:cNvPr id="43"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02246" y="1109401"/>
            <a:ext cx="6294208" cy="335593"/>
          </a:xfrm>
          <a:prstGeom prst="rect">
            <a:avLst/>
          </a:prstGeom>
        </p:spPr>
        <p:txBody>
          <a:bodyPr vert="horz" lIns="0" tIns="0" rIns="0" bIns="0" rtlCol="0">
            <a:noAutofit/>
          </a:bodyPr>
          <a:lstStyle/>
          <a:p>
            <a:pPr lvl="0">
              <a:lnSpc>
                <a:spcPct val="95000"/>
              </a:lnSpc>
              <a:spcBef>
                <a:spcPts val="800"/>
              </a:spcBef>
              <a:spcAft>
                <a:spcPts val="600"/>
              </a:spcAft>
              <a:defRPr/>
            </a:pPr>
            <a:r>
              <a:rPr lang="en-US" sz="2000" b="1" dirty="0" smtClean="0">
                <a:solidFill>
                  <a:schemeClr val="tx2"/>
                </a:solidFill>
              </a:rPr>
              <a:t>Working Memory </a:t>
            </a:r>
            <a:r>
              <a:rPr lang="en-US" sz="2000" b="1" i="1" u="sng" dirty="0" smtClean="0">
                <a:solidFill>
                  <a:schemeClr val="tx2"/>
                </a:solidFill>
              </a:rPr>
              <a:t>Directed Graph</a:t>
            </a:r>
            <a:r>
              <a:rPr lang="en-US" sz="2000" b="1" dirty="0" smtClean="0">
                <a:solidFill>
                  <a:schemeClr val="tx2"/>
                </a:solidFill>
              </a:rPr>
              <a:t>: ^</a:t>
            </a:r>
            <a:r>
              <a:rPr lang="en-US" sz="2000" dirty="0" smtClean="0">
                <a:solidFill>
                  <a:srgbClr val="0070C0"/>
                </a:solidFill>
              </a:rPr>
              <a:t>Edges </a:t>
            </a:r>
            <a:r>
              <a:rPr lang="en-US" sz="2000" dirty="0" smtClean="0"/>
              <a:t>and</a:t>
            </a:r>
            <a:r>
              <a:rPr lang="en-US" sz="2000" dirty="0" smtClean="0">
                <a:solidFill>
                  <a:srgbClr val="0070C0"/>
                </a:solidFill>
              </a:rPr>
              <a:t> </a:t>
            </a:r>
            <a:r>
              <a:rPr lang="en-US" sz="2000" dirty="0" smtClean="0">
                <a:solidFill>
                  <a:schemeClr val="accent1"/>
                </a:solidFill>
              </a:rPr>
              <a:t>Nodes</a:t>
            </a:r>
            <a:r>
              <a:rPr lang="en-US" sz="2000" b="1" dirty="0" smtClean="0">
                <a:solidFill>
                  <a:schemeClr val="accent1"/>
                </a:solidFill>
              </a:rPr>
              <a:t> </a:t>
            </a:r>
            <a:endParaRPr lang="en-US" sz="2000" b="1" dirty="0">
              <a:solidFill>
                <a:schemeClr val="accent1"/>
              </a:solidFill>
            </a:endParaRPr>
          </a:p>
        </p:txBody>
      </p:sp>
      <p:cxnSp>
        <p:nvCxnSpPr>
          <p:cNvPr id="44" name="Straight Arrow Connector 43"/>
          <p:cNvCxnSpPr>
            <a:stCxn id="4" idx="6"/>
            <a:endCxn id="20" idx="2"/>
          </p:cNvCxnSpPr>
          <p:nvPr/>
        </p:nvCxnSpPr>
        <p:spPr>
          <a:xfrm flipV="1">
            <a:off x="1512296" y="4025380"/>
            <a:ext cx="1383320" cy="507021"/>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47"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2222625" y="3849632"/>
            <a:ext cx="655410"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b="1" dirty="0" err="1" smtClean="0">
                <a:solidFill>
                  <a:schemeClr val="accent6">
                    <a:lumMod val="10000"/>
                  </a:schemeClr>
                </a:solidFill>
              </a:rPr>
              <a:t>s</a:t>
            </a:r>
            <a:r>
              <a:rPr lang="en-US" sz="1100" dirty="0" err="1" smtClean="0">
                <a:solidFill>
                  <a:srgbClr val="0070C0"/>
                </a:solidFill>
              </a:rPr>
              <a:t>mem</a:t>
            </a:r>
            <a:endParaRPr lang="en-US" sz="1100" dirty="0">
              <a:solidFill>
                <a:srgbClr val="0070C0"/>
              </a:solidFill>
            </a:endParaRPr>
          </a:p>
        </p:txBody>
      </p:sp>
      <p:cxnSp>
        <p:nvCxnSpPr>
          <p:cNvPr id="48" name="Straight Arrow Connector 47"/>
          <p:cNvCxnSpPr>
            <a:stCxn id="4" idx="6"/>
            <a:endCxn id="13" idx="2"/>
          </p:cNvCxnSpPr>
          <p:nvPr/>
        </p:nvCxnSpPr>
        <p:spPr>
          <a:xfrm>
            <a:off x="1512296" y="4532401"/>
            <a:ext cx="1289537" cy="190500"/>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51"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2351578" y="4444582"/>
            <a:ext cx="27734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err="1" smtClean="0">
                <a:solidFill>
                  <a:srgbClr val="0070C0"/>
                </a:solidFill>
              </a:rPr>
              <a:t>io</a:t>
            </a:r>
            <a:endParaRPr lang="en-US" sz="1100" dirty="0">
              <a:solidFill>
                <a:srgbClr val="0070C0"/>
              </a:solidFill>
            </a:endParaRPr>
          </a:p>
        </p:txBody>
      </p:sp>
      <p:sp>
        <p:nvSpPr>
          <p:cNvPr id="55"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1278917" y="5235888"/>
            <a:ext cx="47077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type</a:t>
            </a:r>
            <a:endParaRPr lang="en-US" sz="1100" dirty="0">
              <a:solidFill>
                <a:srgbClr val="0070C0"/>
              </a:solidFill>
            </a:endParaRPr>
          </a:p>
        </p:txBody>
      </p:sp>
      <p:cxnSp>
        <p:nvCxnSpPr>
          <p:cNvPr id="56" name="Straight Arrow Connector 55"/>
          <p:cNvCxnSpPr>
            <a:stCxn id="4" idx="5"/>
            <a:endCxn id="71" idx="0"/>
          </p:cNvCxnSpPr>
          <p:nvPr/>
        </p:nvCxnSpPr>
        <p:spPr>
          <a:xfrm flipH="1">
            <a:off x="1059482" y="4703371"/>
            <a:ext cx="381996" cy="1064370"/>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4" idx="5"/>
            <a:endCxn id="16" idx="2"/>
          </p:cNvCxnSpPr>
          <p:nvPr/>
        </p:nvCxnSpPr>
        <p:spPr>
          <a:xfrm>
            <a:off x="1441478" y="4703371"/>
            <a:ext cx="1284155" cy="761017"/>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64"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1955923" y="4884197"/>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reward-link</a:t>
            </a:r>
            <a:endParaRPr lang="en-US" sz="1100" dirty="0">
              <a:solidFill>
                <a:srgbClr val="0070C0"/>
              </a:solidFill>
            </a:endParaRPr>
          </a:p>
        </p:txBody>
      </p:sp>
      <p:cxnSp>
        <p:nvCxnSpPr>
          <p:cNvPr id="67" name="Straight Arrow Connector 66"/>
          <p:cNvCxnSpPr>
            <a:stCxn id="10" idx="6"/>
            <a:endCxn id="26" idx="2"/>
          </p:cNvCxnSpPr>
          <p:nvPr/>
        </p:nvCxnSpPr>
        <p:spPr>
          <a:xfrm flipV="1">
            <a:off x="3326441" y="2181948"/>
            <a:ext cx="838189" cy="805938"/>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15" name="Group 71"/>
          <p:cNvGrpSpPr/>
          <p:nvPr/>
        </p:nvGrpSpPr>
        <p:grpSpPr>
          <a:xfrm>
            <a:off x="852862" y="5767741"/>
            <a:ext cx="413240" cy="369254"/>
            <a:chOff x="1090246" y="5416061"/>
            <a:chExt cx="413240" cy="369254"/>
          </a:xfrm>
        </p:grpSpPr>
        <p:sp>
          <p:nvSpPr>
            <p:cNvPr id="54"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1152886" y="5531908"/>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State</a:t>
              </a:r>
              <a:endParaRPr lang="en-US" sz="900" b="1" dirty="0">
                <a:solidFill>
                  <a:schemeClr val="tx2"/>
                </a:solidFill>
              </a:endParaRPr>
            </a:p>
          </p:txBody>
        </p:sp>
        <p:sp>
          <p:nvSpPr>
            <p:cNvPr id="71" name="Rectangle 70"/>
            <p:cNvSpPr/>
            <p:nvPr/>
          </p:nvSpPr>
          <p:spPr>
            <a:xfrm>
              <a:off x="1090246" y="5416061"/>
              <a:ext cx="413240" cy="36048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grpSp>
      <p:grpSp>
        <p:nvGrpSpPr>
          <p:cNvPr id="18" name="Group 76"/>
          <p:cNvGrpSpPr/>
          <p:nvPr/>
        </p:nvGrpSpPr>
        <p:grpSpPr>
          <a:xfrm>
            <a:off x="744424" y="2520449"/>
            <a:ext cx="422038" cy="360486"/>
            <a:chOff x="1090246" y="5416061"/>
            <a:chExt cx="422038" cy="360486"/>
          </a:xfrm>
        </p:grpSpPr>
        <p:sp>
          <p:nvSpPr>
            <p:cNvPr id="78"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1223222" y="5523116"/>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Nil</a:t>
              </a:r>
              <a:endParaRPr lang="en-US" sz="900" b="1" dirty="0">
                <a:solidFill>
                  <a:schemeClr val="tx2"/>
                </a:solidFill>
              </a:endParaRPr>
            </a:p>
          </p:txBody>
        </p:sp>
        <p:sp>
          <p:nvSpPr>
            <p:cNvPr id="79" name="Rectangle 78"/>
            <p:cNvSpPr/>
            <p:nvPr/>
          </p:nvSpPr>
          <p:spPr>
            <a:xfrm>
              <a:off x="1090246" y="5416061"/>
              <a:ext cx="413240" cy="36048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grpSp>
      <p:sp>
        <p:nvSpPr>
          <p:cNvPr id="81"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3907804" y="2457539"/>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command</a:t>
            </a:r>
            <a:endParaRPr lang="en-US" sz="1100" dirty="0">
              <a:solidFill>
                <a:srgbClr val="0070C0"/>
              </a:solidFill>
            </a:endParaRPr>
          </a:p>
        </p:txBody>
      </p:sp>
      <p:grpSp>
        <p:nvGrpSpPr>
          <p:cNvPr id="19" name="Group 81"/>
          <p:cNvGrpSpPr/>
          <p:nvPr/>
        </p:nvGrpSpPr>
        <p:grpSpPr>
          <a:xfrm>
            <a:off x="2590810" y="1834649"/>
            <a:ext cx="457206" cy="378046"/>
            <a:chOff x="1090246" y="5416061"/>
            <a:chExt cx="457206" cy="378046"/>
          </a:xfrm>
        </p:grpSpPr>
        <p:sp>
          <p:nvSpPr>
            <p:cNvPr id="83"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1258390" y="5540700"/>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1</a:t>
              </a:r>
              <a:endParaRPr lang="en-US" sz="900" b="1" dirty="0">
                <a:solidFill>
                  <a:schemeClr val="tx2"/>
                </a:solidFill>
              </a:endParaRPr>
            </a:p>
          </p:txBody>
        </p:sp>
        <p:sp>
          <p:nvSpPr>
            <p:cNvPr id="84" name="Rectangle 83"/>
            <p:cNvSpPr/>
            <p:nvPr/>
          </p:nvSpPr>
          <p:spPr>
            <a:xfrm>
              <a:off x="1090246" y="5416061"/>
              <a:ext cx="413240" cy="36048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grpSp>
      <p:cxnSp>
        <p:nvCxnSpPr>
          <p:cNvPr id="85" name="Straight Arrow Connector 84"/>
          <p:cNvCxnSpPr>
            <a:stCxn id="10" idx="0"/>
            <a:endCxn id="84" idx="2"/>
          </p:cNvCxnSpPr>
          <p:nvPr/>
        </p:nvCxnSpPr>
        <p:spPr>
          <a:xfrm flipH="1" flipV="1">
            <a:off x="2797430" y="2195135"/>
            <a:ext cx="287223" cy="550962"/>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88"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2882033" y="2223077"/>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present-id</a:t>
            </a:r>
            <a:endParaRPr lang="en-US" sz="1100" dirty="0">
              <a:solidFill>
                <a:srgbClr val="0070C0"/>
              </a:solidFill>
            </a:endParaRPr>
          </a:p>
        </p:txBody>
      </p:sp>
      <p:grpSp>
        <p:nvGrpSpPr>
          <p:cNvPr id="22" name="Group 88"/>
          <p:cNvGrpSpPr/>
          <p:nvPr/>
        </p:nvGrpSpPr>
        <p:grpSpPr>
          <a:xfrm>
            <a:off x="4237898" y="2751982"/>
            <a:ext cx="483577" cy="483577"/>
            <a:chOff x="5284177" y="2901462"/>
            <a:chExt cx="483577" cy="483577"/>
          </a:xfrm>
        </p:grpSpPr>
        <p:sp>
          <p:nvSpPr>
            <p:cNvPr id="90" name="Flowchart: Connector 89"/>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91"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R2</a:t>
              </a:r>
              <a:endParaRPr lang="en-US" sz="1400" b="1" dirty="0">
                <a:solidFill>
                  <a:schemeClr val="tx2"/>
                </a:solidFill>
              </a:endParaRPr>
            </a:p>
          </p:txBody>
        </p:sp>
      </p:grpSp>
      <p:cxnSp>
        <p:nvCxnSpPr>
          <p:cNvPr id="92" name="Straight Arrow Connector 91"/>
          <p:cNvCxnSpPr>
            <a:stCxn id="10" idx="6"/>
            <a:endCxn id="90" idx="2"/>
          </p:cNvCxnSpPr>
          <p:nvPr/>
        </p:nvCxnSpPr>
        <p:spPr>
          <a:xfrm>
            <a:off x="3326441" y="2987886"/>
            <a:ext cx="911457" cy="5885"/>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95"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3693862" y="2779926"/>
            <a:ext cx="526456"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result</a:t>
            </a:r>
            <a:endParaRPr lang="en-US" sz="1100" dirty="0">
              <a:solidFill>
                <a:srgbClr val="0070C0"/>
              </a:solidFill>
            </a:endParaRPr>
          </a:p>
        </p:txBody>
      </p:sp>
      <p:grpSp>
        <p:nvGrpSpPr>
          <p:cNvPr id="23" name="Group 95"/>
          <p:cNvGrpSpPr/>
          <p:nvPr/>
        </p:nvGrpSpPr>
        <p:grpSpPr>
          <a:xfrm>
            <a:off x="4730289" y="4923644"/>
            <a:ext cx="483577" cy="483577"/>
            <a:chOff x="5284177" y="2901462"/>
            <a:chExt cx="483577" cy="483577"/>
          </a:xfrm>
        </p:grpSpPr>
        <p:sp>
          <p:nvSpPr>
            <p:cNvPr id="97" name="Flowchart: Connector 96"/>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98"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I2</a:t>
              </a:r>
              <a:endParaRPr lang="en-US" sz="1400" b="1" dirty="0">
                <a:solidFill>
                  <a:schemeClr val="tx2"/>
                </a:solidFill>
              </a:endParaRPr>
            </a:p>
          </p:txBody>
        </p:sp>
      </p:grpSp>
      <p:grpSp>
        <p:nvGrpSpPr>
          <p:cNvPr id="24" name="Group 98"/>
          <p:cNvGrpSpPr/>
          <p:nvPr/>
        </p:nvGrpSpPr>
        <p:grpSpPr>
          <a:xfrm>
            <a:off x="4161720" y="5753051"/>
            <a:ext cx="483577" cy="483577"/>
            <a:chOff x="5284177" y="2901462"/>
            <a:chExt cx="483577" cy="483577"/>
          </a:xfrm>
        </p:grpSpPr>
        <p:sp>
          <p:nvSpPr>
            <p:cNvPr id="100" name="Flowchart: Connector 99"/>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01"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I3</a:t>
              </a:r>
              <a:endParaRPr lang="en-US" sz="1400" b="1" dirty="0">
                <a:solidFill>
                  <a:schemeClr val="tx2"/>
                </a:solidFill>
              </a:endParaRPr>
            </a:p>
          </p:txBody>
        </p:sp>
      </p:grpSp>
      <p:cxnSp>
        <p:nvCxnSpPr>
          <p:cNvPr id="102" name="Straight Arrow Connector 101"/>
          <p:cNvCxnSpPr>
            <a:stCxn id="13" idx="6"/>
            <a:endCxn id="97" idx="2"/>
          </p:cNvCxnSpPr>
          <p:nvPr/>
        </p:nvCxnSpPr>
        <p:spPr>
          <a:xfrm>
            <a:off x="3285410" y="4722901"/>
            <a:ext cx="1444879" cy="442532"/>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13" idx="6"/>
            <a:endCxn id="100" idx="1"/>
          </p:cNvCxnSpPr>
          <p:nvPr/>
        </p:nvCxnSpPr>
        <p:spPr>
          <a:xfrm>
            <a:off x="3285410" y="4722901"/>
            <a:ext cx="947128" cy="1100968"/>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11"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3922460" y="4740610"/>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b="1" dirty="0" smtClean="0">
                <a:solidFill>
                  <a:schemeClr val="accent6">
                    <a:lumMod val="10000"/>
                  </a:schemeClr>
                </a:solidFill>
              </a:rPr>
              <a:t>in</a:t>
            </a:r>
            <a:r>
              <a:rPr lang="en-US" sz="1100" dirty="0" smtClean="0">
                <a:solidFill>
                  <a:srgbClr val="0070C0"/>
                </a:solidFill>
              </a:rPr>
              <a:t>put-link</a:t>
            </a:r>
            <a:endParaRPr lang="en-US" sz="1100" dirty="0">
              <a:solidFill>
                <a:srgbClr val="0070C0"/>
              </a:solidFill>
            </a:endParaRPr>
          </a:p>
        </p:txBody>
      </p:sp>
      <p:sp>
        <p:nvSpPr>
          <p:cNvPr id="112"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3978139" y="5402960"/>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b="1" dirty="0" smtClean="0">
                <a:solidFill>
                  <a:schemeClr val="accent6">
                    <a:lumMod val="10000"/>
                  </a:schemeClr>
                </a:solidFill>
              </a:rPr>
              <a:t>out</a:t>
            </a:r>
            <a:r>
              <a:rPr lang="en-US" sz="1100" dirty="0" smtClean="0">
                <a:solidFill>
                  <a:srgbClr val="0070C0"/>
                </a:solidFill>
              </a:rPr>
              <a:t>put-link</a:t>
            </a:r>
            <a:endParaRPr lang="en-US" sz="1100" dirty="0">
              <a:solidFill>
                <a:srgbClr val="0070C0"/>
              </a:solidFill>
            </a:endParaRPr>
          </a:p>
        </p:txBody>
      </p:sp>
      <p:grpSp>
        <p:nvGrpSpPr>
          <p:cNvPr id="25" name="Group 116"/>
          <p:cNvGrpSpPr/>
          <p:nvPr/>
        </p:nvGrpSpPr>
        <p:grpSpPr>
          <a:xfrm>
            <a:off x="4229106" y="3367443"/>
            <a:ext cx="483577" cy="483577"/>
            <a:chOff x="5284177" y="2901462"/>
            <a:chExt cx="483577" cy="483577"/>
          </a:xfrm>
        </p:grpSpPr>
        <p:sp>
          <p:nvSpPr>
            <p:cNvPr id="118" name="Flowchart: Connector 117"/>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19"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C2</a:t>
              </a:r>
              <a:endParaRPr lang="en-US" sz="1400" b="1" dirty="0">
                <a:solidFill>
                  <a:schemeClr val="tx2"/>
                </a:solidFill>
              </a:endParaRPr>
            </a:p>
          </p:txBody>
        </p:sp>
      </p:grpSp>
      <p:sp>
        <p:nvSpPr>
          <p:cNvPr id="120"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3304065" y="3471585"/>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command</a:t>
            </a:r>
            <a:endParaRPr lang="en-US" sz="1100" dirty="0">
              <a:solidFill>
                <a:srgbClr val="0070C0"/>
              </a:solidFill>
            </a:endParaRPr>
          </a:p>
        </p:txBody>
      </p:sp>
      <p:grpSp>
        <p:nvGrpSpPr>
          <p:cNvPr id="28" name="Group 120"/>
          <p:cNvGrpSpPr/>
          <p:nvPr/>
        </p:nvGrpSpPr>
        <p:grpSpPr>
          <a:xfrm>
            <a:off x="4170490" y="3950666"/>
            <a:ext cx="483577" cy="483577"/>
            <a:chOff x="5284177" y="2901462"/>
            <a:chExt cx="483577" cy="483577"/>
          </a:xfrm>
        </p:grpSpPr>
        <p:sp>
          <p:nvSpPr>
            <p:cNvPr id="122" name="Flowchart: Connector 121"/>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23"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R3</a:t>
              </a:r>
              <a:endParaRPr lang="en-US" sz="1400" b="1" dirty="0">
                <a:solidFill>
                  <a:schemeClr val="tx2"/>
                </a:solidFill>
              </a:endParaRPr>
            </a:p>
          </p:txBody>
        </p:sp>
      </p:grpSp>
      <p:sp>
        <p:nvSpPr>
          <p:cNvPr id="124"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3635245" y="3864310"/>
            <a:ext cx="526456"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result</a:t>
            </a:r>
            <a:endParaRPr lang="en-US" sz="1100" dirty="0">
              <a:solidFill>
                <a:srgbClr val="0070C0"/>
              </a:solidFill>
            </a:endParaRPr>
          </a:p>
        </p:txBody>
      </p:sp>
      <p:cxnSp>
        <p:nvCxnSpPr>
          <p:cNvPr id="127" name="Straight Arrow Connector 126"/>
          <p:cNvCxnSpPr>
            <a:stCxn id="20" idx="7"/>
            <a:endCxn id="118" idx="2"/>
          </p:cNvCxnSpPr>
          <p:nvPr/>
        </p:nvCxnSpPr>
        <p:spPr>
          <a:xfrm flipV="1">
            <a:off x="3308375" y="3609232"/>
            <a:ext cx="920731" cy="245177"/>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20" idx="6"/>
            <a:endCxn id="122" idx="2"/>
          </p:cNvCxnSpPr>
          <p:nvPr/>
        </p:nvCxnSpPr>
        <p:spPr>
          <a:xfrm>
            <a:off x="3379193" y="4025380"/>
            <a:ext cx="791297" cy="167075"/>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pic>
        <p:nvPicPr>
          <p:cNvPr id="139" name="Picture 2"/>
          <p:cNvPicPr>
            <a:picLocks noChangeAspect="1" noChangeArrowheads="1"/>
          </p:cNvPicPr>
          <p:nvPr/>
        </p:nvPicPr>
        <p:blipFill>
          <a:blip r:embed="rId3" cstate="print"/>
          <a:srcRect/>
          <a:stretch>
            <a:fillRect/>
          </a:stretch>
        </p:blipFill>
        <p:spPr bwMode="auto">
          <a:xfrm>
            <a:off x="5360988" y="1978268"/>
            <a:ext cx="5523890" cy="2356340"/>
          </a:xfrm>
          <a:prstGeom prst="rect">
            <a:avLst/>
          </a:prstGeom>
          <a:noFill/>
          <a:ln w="9525">
            <a:noFill/>
            <a:miter lim="800000"/>
            <a:headEnd/>
            <a:tailEnd/>
          </a:ln>
          <a:effectLst>
            <a:outerShdw blurRad="63500" sx="102000" sy="102000" algn="ctr" rotWithShape="0">
              <a:prstClr val="black">
                <a:alpha val="40000"/>
              </a:prstClr>
            </a:outerShdw>
          </a:effectLst>
        </p:spPr>
      </p:pic>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380BF908-D337-4124-B475-D825EF7C7711}"/>
              </a:ext>
            </a:extLst>
          </p:cNvPr>
          <p:cNvSpPr>
            <a:spLocks noGrp="1"/>
          </p:cNvSpPr>
          <p:nvPr>
            <p:ph type="title"/>
          </p:nvPr>
        </p:nvSpPr>
        <p:spPr>
          <a:xfrm>
            <a:off x="462012" y="391295"/>
            <a:ext cx="8450981" cy="663511"/>
          </a:xfrm>
        </p:spPr>
        <p:txBody>
          <a:bodyPr/>
          <a:lstStyle/>
          <a:p>
            <a:r>
              <a:rPr lang="en-US" sz="2400" b="1" dirty="0" smtClean="0">
                <a:solidFill>
                  <a:srgbClr val="0070C0"/>
                </a:solidFill>
              </a:rPr>
              <a:t>The Importance of </a:t>
            </a:r>
            <a:r>
              <a:rPr lang="en-US" sz="2400" b="1" dirty="0" smtClean="0">
                <a:solidFill>
                  <a:srgbClr val="FF0000"/>
                </a:solidFill>
              </a:rPr>
              <a:t>Working Memory </a:t>
            </a:r>
            <a:r>
              <a:rPr lang="en-US" sz="2400" b="1" dirty="0" smtClean="0">
                <a:solidFill>
                  <a:srgbClr val="0070C0"/>
                </a:solidFill>
              </a:rPr>
              <a:t>in Cognitive Systems.</a:t>
            </a:r>
            <a:endParaRPr lang="en-US" sz="2400" i="1" dirty="0"/>
          </a:p>
        </p:txBody>
      </p:sp>
      <p:sp>
        <p:nvSpPr>
          <p:cNvPr id="3073" name="Rectangle 1"/>
          <p:cNvSpPr>
            <a:spLocks noChangeArrowheads="1"/>
          </p:cNvSpPr>
          <p:nvPr/>
        </p:nvSpPr>
        <p:spPr bwMode="auto">
          <a:xfrm>
            <a:off x="4161322" y="1112622"/>
            <a:ext cx="8030678" cy="49552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cs typeface="Arial" charset="0"/>
              </a:rPr>
              <a:t>Working Memory Concepts</a:t>
            </a:r>
            <a:endParaRPr kumimoji="0" lang="en-US" sz="2000" b="0" i="0" u="none" strike="noStrike" cap="none" normalizeH="0" baseline="0" dirty="0" smtClean="0">
              <a:ln>
                <a:noFill/>
              </a:ln>
              <a:solidFill>
                <a:schemeClr val="tx1"/>
              </a:solidFill>
              <a:effectLst/>
              <a:latin typeface="Arial" charset="0"/>
              <a:cs typeface="Arial" charset="0"/>
            </a:endParaRPr>
          </a:p>
          <a:p>
            <a:pPr marL="457200" marR="0" lvl="1"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charset="0"/>
              <a:cs typeface="Arial"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sz="1200" b="1" i="0" u="none" strike="noStrike" cap="none" normalizeH="0" baseline="0" dirty="0" smtClean="0">
                <a:ln>
                  <a:noFill/>
                </a:ln>
                <a:solidFill>
                  <a:schemeClr val="tx1"/>
                </a:solidFill>
                <a:effectLst/>
                <a:latin typeface="Arial" charset="0"/>
                <a:cs typeface="Arial" charset="0"/>
              </a:rPr>
              <a:t> States</a:t>
            </a:r>
            <a:endParaRPr kumimoji="0" lang="en-US" sz="1200" b="0" i="0" u="none" strike="noStrike" cap="none" normalizeH="0" baseline="0" dirty="0" smtClean="0">
              <a:ln>
                <a:noFill/>
              </a:ln>
              <a:solidFill>
                <a:schemeClr val="tx1"/>
              </a:solidFill>
              <a:effectLst/>
              <a:latin typeface="Arial" charset="0"/>
              <a:cs typeface="Arial"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sz="1200" b="1" i="0" u="none" strike="noStrike" cap="none" normalizeH="0" baseline="0" dirty="0" smtClean="0">
                <a:ln>
                  <a:noFill/>
                </a:ln>
                <a:solidFill>
                  <a:schemeClr val="tx1"/>
                </a:solidFill>
                <a:effectLst/>
                <a:latin typeface="Arial" charset="0"/>
                <a:cs typeface="Arial" charset="0"/>
              </a:rPr>
              <a:t> State Identifier</a:t>
            </a:r>
            <a:r>
              <a:rPr kumimoji="0" lang="en-US" sz="1200" b="0" i="0" u="none" strike="noStrike" cap="none" normalizeH="0" baseline="0" dirty="0" smtClean="0">
                <a:ln>
                  <a:noFill/>
                </a:ln>
                <a:solidFill>
                  <a:schemeClr val="tx1"/>
                </a:solidFill>
                <a:effectLst/>
                <a:latin typeface="Arial" charset="0"/>
                <a:cs typeface="Arial" charset="0"/>
              </a:rPr>
              <a:t> - (x)</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sz="1200" b="1" i="0" u="none" strike="noStrike" cap="none" normalizeH="0" baseline="0" dirty="0" smtClean="0">
                <a:ln>
                  <a:noFill/>
                </a:ln>
                <a:solidFill>
                  <a:schemeClr val="tx1"/>
                </a:solidFill>
                <a:effectLst/>
                <a:latin typeface="Arial" charset="0"/>
                <a:cs typeface="Arial" charset="0"/>
              </a:rPr>
              <a:t> Attribute</a:t>
            </a:r>
            <a:r>
              <a:rPr kumimoji="0" lang="en-US" sz="1200" b="0" i="0" u="none" strike="noStrike" cap="none" normalizeH="0" baseline="0" dirty="0" smtClean="0">
                <a:ln>
                  <a:noFill/>
                </a:ln>
                <a:solidFill>
                  <a:schemeClr val="tx1"/>
                </a:solidFill>
                <a:effectLst/>
                <a:latin typeface="Arial" charset="0"/>
                <a:cs typeface="Arial" charset="0"/>
              </a:rPr>
              <a:t> -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sz="1200" b="1" i="0" u="none" strike="noStrike" cap="none" normalizeH="0" baseline="0" dirty="0" smtClean="0">
                <a:ln>
                  <a:noFill/>
                </a:ln>
                <a:solidFill>
                  <a:schemeClr val="tx1"/>
                </a:solidFill>
                <a:effectLst/>
                <a:latin typeface="Arial" charset="0"/>
                <a:cs typeface="Arial" charset="0"/>
              </a:rPr>
              <a:t> Value</a:t>
            </a:r>
            <a:r>
              <a:rPr kumimoji="0" lang="en-US" sz="1200" b="0" i="0" u="none" strike="noStrike" cap="none" normalizeH="0" baseline="0" dirty="0" smtClean="0">
                <a:ln>
                  <a:noFill/>
                </a:ln>
                <a:solidFill>
                  <a:schemeClr val="tx1"/>
                </a:solidFill>
                <a:effectLst/>
                <a:latin typeface="Arial" charset="0"/>
                <a:cs typeface="Arial" charset="0"/>
              </a:rPr>
              <a:t> - (x), "nil, blue"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sz="1200" b="1" i="0" u="none" strike="noStrike" cap="none" normalizeH="0" baseline="0" dirty="0" smtClean="0">
                <a:ln>
                  <a:noFill/>
                </a:ln>
                <a:solidFill>
                  <a:schemeClr val="tx1"/>
                </a:solidFill>
                <a:effectLst/>
                <a:latin typeface="Arial" charset="0"/>
                <a:cs typeface="Arial" charset="0"/>
              </a:rPr>
              <a:t> Constants</a:t>
            </a:r>
            <a:r>
              <a:rPr kumimoji="0" lang="en-US" sz="1200" b="0" i="0" u="none" strike="noStrike" cap="none" normalizeH="0" baseline="0" dirty="0" smtClean="0">
                <a:ln>
                  <a:noFill/>
                </a:ln>
                <a:solidFill>
                  <a:schemeClr val="tx1"/>
                </a:solidFill>
                <a:effectLst/>
                <a:latin typeface="Arial" charset="0"/>
                <a:cs typeface="Arial" charset="0"/>
              </a:rPr>
              <a:t> - "nil, blue"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sz="1200" b="1" i="0" u="none" strike="noStrike" cap="none" normalizeH="0" baseline="0" dirty="0" smtClean="0">
                <a:ln>
                  <a:noFill/>
                </a:ln>
                <a:solidFill>
                  <a:schemeClr val="tx1"/>
                </a:solidFill>
                <a:effectLst/>
                <a:latin typeface="Arial" charset="0"/>
                <a:cs typeface="Arial" charset="0"/>
              </a:rPr>
              <a:t> Elements (WME's)</a:t>
            </a:r>
            <a:r>
              <a:rPr kumimoji="0" lang="en-US" sz="1200" b="0" i="0" u="none" strike="noStrike" cap="none" normalizeH="0" baseline="0" dirty="0" smtClean="0">
                <a:ln>
                  <a:noFill/>
                </a:ln>
                <a:solidFill>
                  <a:schemeClr val="tx1"/>
                </a:solidFill>
                <a:effectLst/>
                <a:latin typeface="Arial" charset="0"/>
                <a:cs typeface="Arial" charset="0"/>
              </a:rPr>
              <a:t>  - </a:t>
            </a:r>
            <a:r>
              <a:rPr kumimoji="0" lang="en-US" sz="1200" b="0" i="0" u="none" strike="noStrike" cap="none" normalizeH="0" baseline="0" dirty="0" smtClean="0">
                <a:ln>
                  <a:noFill/>
                </a:ln>
                <a:solidFill>
                  <a:srgbClr val="FF0000"/>
                </a:solidFill>
                <a:effectLst/>
                <a:latin typeface="Arial" charset="0"/>
                <a:cs typeface="Arial" charset="0"/>
              </a:rPr>
              <a:t>Triples</a:t>
            </a:r>
            <a:r>
              <a:rPr kumimoji="0" lang="en-US" sz="1200" b="0" i="0" u="none" strike="noStrike" cap="none" normalizeH="0" baseline="0" dirty="0" smtClean="0">
                <a:ln>
                  <a:noFill/>
                </a:ln>
                <a:solidFill>
                  <a:schemeClr val="tx1"/>
                </a:solidFill>
                <a:effectLst/>
                <a:latin typeface="Arial" charset="0"/>
                <a:cs typeface="Arial" charset="0"/>
              </a:rPr>
              <a:t> (</a:t>
            </a:r>
            <a:r>
              <a:rPr kumimoji="0" lang="en-US" sz="1200" b="1" i="1" u="none" strike="noStrike" cap="none" normalizeH="0" baseline="0" dirty="0" smtClean="0">
                <a:ln>
                  <a:noFill/>
                </a:ln>
                <a:solidFill>
                  <a:srgbClr val="0070C0"/>
                </a:solidFill>
                <a:effectLst/>
                <a:latin typeface="Arial" charset="0"/>
                <a:cs typeface="Arial" charset="0"/>
              </a:rPr>
              <a:t>Identifier, attribute, value</a:t>
            </a:r>
            <a:r>
              <a:rPr kumimoji="0" lang="en-US" sz="1200" b="0" i="0" u="none" strike="noStrike" cap="none" normalizeH="0" baseline="0" dirty="0" smtClean="0">
                <a:ln>
                  <a:noFill/>
                </a:ln>
                <a:solidFill>
                  <a:schemeClr val="tx1"/>
                </a:solidFill>
                <a:effectLst/>
                <a:latin typeface="Arial" charset="0"/>
                <a:cs typeface="Arial"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sz="1200" b="1" i="0" u="none" strike="noStrike" cap="none" normalizeH="0" baseline="0" dirty="0" smtClean="0">
                <a:ln>
                  <a:noFill/>
                </a:ln>
                <a:solidFill>
                  <a:schemeClr val="tx1"/>
                </a:solidFill>
                <a:effectLst/>
                <a:latin typeface="Arial" charset="0"/>
                <a:cs typeface="Arial" charset="0"/>
              </a:rPr>
              <a:t> Objects</a:t>
            </a:r>
            <a:r>
              <a:rPr kumimoji="0" lang="en-US" sz="1200" b="0" i="0" u="none" strike="noStrike" cap="none" normalizeH="0" baseline="0" dirty="0" smtClean="0">
                <a:ln>
                  <a:noFill/>
                </a:ln>
                <a:solidFill>
                  <a:schemeClr val="tx1"/>
                </a:solidFill>
                <a:effectLst/>
                <a:latin typeface="Arial" charset="0"/>
                <a:cs typeface="Arial" charset="0"/>
              </a:rPr>
              <a:t> - collection of working memory elements (State Object), </a:t>
            </a:r>
            <a:r>
              <a:rPr lang="en-US" sz="1200" dirty="0" smtClean="0">
                <a:latin typeface="Arial" charset="0"/>
                <a:cs typeface="Arial" charset="0"/>
              </a:rPr>
              <a:t>1</a:t>
            </a:r>
            <a:r>
              <a:rPr kumimoji="0" lang="en-US" sz="1200" b="0" i="0" u="none" strike="noStrike" cap="none" normalizeH="0" baseline="0" dirty="0" smtClean="0">
                <a:ln>
                  <a:noFill/>
                </a:ln>
                <a:solidFill>
                  <a:schemeClr val="tx1"/>
                </a:solidFill>
                <a:effectLst/>
                <a:latin typeface="Arial" charset="0"/>
                <a:cs typeface="Arial" charset="0"/>
              </a:rPr>
              <a:t>st element in list is shared identifier.</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sz="1200" b="1" i="0" u="none" strike="noStrike" cap="none" normalizeH="0" baseline="0" dirty="0" smtClean="0">
                <a:ln>
                  <a:noFill/>
                </a:ln>
                <a:solidFill>
                  <a:schemeClr val="tx1"/>
                </a:solidFill>
                <a:effectLst/>
                <a:latin typeface="Arial" charset="0"/>
                <a:cs typeface="Arial" charset="0"/>
              </a:rPr>
              <a:t> Augmentations</a:t>
            </a:r>
            <a:r>
              <a:rPr kumimoji="0" lang="en-US" sz="1200" b="0" i="0" u="none" strike="noStrike" cap="none" normalizeH="0" baseline="0" dirty="0" smtClean="0">
                <a:ln>
                  <a:noFill/>
                </a:ln>
                <a:solidFill>
                  <a:schemeClr val="tx1"/>
                </a:solidFill>
                <a:effectLst/>
                <a:latin typeface="Arial" charset="0"/>
                <a:cs typeface="Arial" charset="0"/>
              </a:rPr>
              <a:t> - WME's that make up an object</a:t>
            </a:r>
          </a:p>
          <a:p>
            <a:pPr marL="457200" marR="0" lvl="1"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charset="0"/>
              <a:cs typeface="Arial" charset="0"/>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Variable</a:t>
            </a:r>
            <a:r>
              <a:rPr kumimoji="0" lang="en-US" sz="1200" b="0" i="0" u="none" strike="noStrike" cap="none" normalizeH="0" baseline="0" dirty="0" smtClean="0">
                <a:ln>
                  <a:noFill/>
                </a:ln>
                <a:solidFill>
                  <a:schemeClr val="tx1"/>
                </a:solidFill>
                <a:effectLst/>
                <a:latin typeface="Arial" charset="0"/>
                <a:cs typeface="Arial" charset="0"/>
              </a:rPr>
              <a:t> - what a variable does – it matches any symbol in working memory with the only constraint being that all occurrences of the same variable in a rule match the same symbol. A variable can match an identifier,  an attribute, or a value, depending on its </a:t>
            </a:r>
            <a:r>
              <a:rPr kumimoji="0" lang="en-US" sz="1200" b="1" i="0" u="none" strike="noStrike" cap="none" normalizeH="0" baseline="0" dirty="0" smtClean="0">
                <a:ln>
                  <a:noFill/>
                </a:ln>
                <a:solidFill>
                  <a:schemeClr val="tx1"/>
                </a:solidFill>
                <a:effectLst/>
                <a:latin typeface="Arial" charset="0"/>
                <a:cs typeface="Arial" charset="0"/>
              </a:rPr>
              <a:t>position</a:t>
            </a:r>
            <a:r>
              <a:rPr kumimoji="0" lang="en-US" sz="1200" b="0" i="0" u="none" strike="noStrike" cap="none" normalizeH="0" baseline="0" dirty="0" smtClean="0">
                <a:ln>
                  <a:noFill/>
                </a:ln>
                <a:solidFill>
                  <a:schemeClr val="tx1"/>
                </a:solidFill>
                <a:effectLst/>
                <a:latin typeface="Arial" charset="0"/>
                <a:cs typeface="Arial" charset="0"/>
              </a:rPr>
              <a:t> in a </a:t>
            </a:r>
            <a:r>
              <a:rPr kumimoji="0" lang="en-US" sz="1200" b="0" i="1" u="none" strike="noStrike" cap="none" normalizeH="0" baseline="0" dirty="0" smtClean="0">
                <a:ln>
                  <a:noFill/>
                </a:ln>
                <a:solidFill>
                  <a:schemeClr val="tx1"/>
                </a:solidFill>
                <a:effectLst/>
                <a:latin typeface="Arial" charset="0"/>
                <a:cs typeface="Arial" charset="0"/>
              </a:rPr>
              <a:t>condition</a:t>
            </a:r>
            <a:r>
              <a:rPr kumimoji="0" lang="en-US" sz="1200" b="0" i="0" u="none" strike="noStrike" cap="none" normalizeH="0" baseline="0" dirty="0" smtClean="0">
                <a:ln>
                  <a:noFill/>
                </a:ln>
                <a:solidFill>
                  <a:schemeClr val="tx1"/>
                </a:solidFill>
                <a:effectLst/>
                <a:latin typeface="Arial" charset="0"/>
                <a:cs typeface="Arial" charset="0"/>
              </a:rPr>
              <a:t> – if it is </a:t>
            </a:r>
            <a:r>
              <a:rPr kumimoji="0" lang="en-US" sz="1200" b="1" i="0" u="none" strike="noStrike" cap="none" normalizeH="0" baseline="0" dirty="0" smtClean="0">
                <a:ln>
                  <a:noFill/>
                </a:ln>
                <a:solidFill>
                  <a:schemeClr val="tx1"/>
                </a:solidFill>
                <a:effectLst/>
                <a:latin typeface="Arial" charset="0"/>
                <a:cs typeface="Arial" charset="0"/>
              </a:rPr>
              <a:t>first</a:t>
            </a:r>
            <a:r>
              <a:rPr kumimoji="0" lang="en-US" sz="1200" b="0" i="0" u="none" strike="noStrike" cap="none" normalizeH="0" baseline="0" dirty="0" smtClean="0">
                <a:ln>
                  <a:noFill/>
                </a:ln>
                <a:solidFill>
                  <a:schemeClr val="tx1"/>
                </a:solidFill>
                <a:effectLst/>
                <a:latin typeface="Arial" charset="0"/>
                <a:cs typeface="Arial" charset="0"/>
              </a:rPr>
              <a:t> in a condition it will match the identifier, </a:t>
            </a:r>
            <a:r>
              <a:rPr kumimoji="0" lang="en-US" sz="1200" b="1" i="0" u="none" strike="noStrike" cap="none" normalizeH="0" baseline="0" dirty="0" smtClean="0">
                <a:ln>
                  <a:noFill/>
                </a:ln>
                <a:solidFill>
                  <a:schemeClr val="tx1"/>
                </a:solidFill>
                <a:effectLst/>
                <a:latin typeface="Arial" charset="0"/>
                <a:cs typeface="Arial" charset="0"/>
              </a:rPr>
              <a:t>second</a:t>
            </a:r>
            <a:r>
              <a:rPr kumimoji="0" lang="en-US" sz="1200" b="0" i="0" u="none" strike="noStrike" cap="none" normalizeH="0" baseline="0" dirty="0" smtClean="0">
                <a:ln>
                  <a:noFill/>
                </a:ln>
                <a:solidFill>
                  <a:schemeClr val="tx1"/>
                </a:solidFill>
                <a:effectLst/>
                <a:latin typeface="Arial" charset="0"/>
                <a:cs typeface="Arial" charset="0"/>
              </a:rPr>
              <a:t> the attribute, and </a:t>
            </a:r>
            <a:r>
              <a:rPr kumimoji="0" lang="en-US" sz="1200" b="1" i="0" u="none" strike="noStrike" cap="none" normalizeH="0" baseline="0" dirty="0" smtClean="0">
                <a:ln>
                  <a:noFill/>
                </a:ln>
                <a:solidFill>
                  <a:schemeClr val="tx1"/>
                </a:solidFill>
                <a:effectLst/>
                <a:latin typeface="Arial" charset="0"/>
                <a:cs typeface="Arial" charset="0"/>
              </a:rPr>
              <a:t>third</a:t>
            </a:r>
            <a:r>
              <a:rPr kumimoji="0" lang="en-US" sz="1200" b="0" i="0" u="none" strike="noStrike" cap="none" normalizeH="0" baseline="0" dirty="0" smtClean="0">
                <a:ln>
                  <a:noFill/>
                </a:ln>
                <a:solidFill>
                  <a:schemeClr val="tx1"/>
                </a:solidFill>
                <a:effectLst/>
                <a:latin typeface="Arial" charset="0"/>
                <a:cs typeface="Arial" charset="0"/>
              </a:rPr>
              <a:t> the value. The first condition of every rule must start with the word “</a:t>
            </a:r>
            <a:r>
              <a:rPr kumimoji="0" lang="en-US" sz="1200" b="1" i="0" u="none" strike="noStrike" cap="none" normalizeH="0" baseline="0" dirty="0" smtClean="0">
                <a:ln>
                  <a:noFill/>
                </a:ln>
                <a:solidFill>
                  <a:schemeClr val="tx1"/>
                </a:solidFill>
                <a:effectLst/>
                <a:latin typeface="Arial" charset="0"/>
                <a:cs typeface="Arial" charset="0"/>
              </a:rPr>
              <a:t>state</a:t>
            </a:r>
            <a:r>
              <a:rPr kumimoji="0" lang="en-US" sz="1200" b="0" i="0" u="none" strike="noStrike" cap="none" normalizeH="0" baseline="0" dirty="0" smtClean="0">
                <a:ln>
                  <a:noFill/>
                </a:ln>
                <a:solidFill>
                  <a:schemeClr val="tx1"/>
                </a:solidFill>
                <a:effectLst/>
                <a:latin typeface="Arial" charset="0"/>
                <a:cs typeface="Arial" charset="0"/>
              </a:rPr>
              <a:t>”.</a:t>
            </a:r>
            <a:br>
              <a:rPr kumimoji="0" lang="en-US" sz="1200" b="0" i="0" u="none" strike="noStrike" cap="none" normalizeH="0" baseline="0" dirty="0" smtClean="0">
                <a:ln>
                  <a:noFill/>
                </a:ln>
                <a:solidFill>
                  <a:schemeClr val="tx1"/>
                </a:solidFill>
                <a:effectLst/>
                <a:latin typeface="Arial" charset="0"/>
                <a:cs typeface="Arial" charset="0"/>
              </a:rPr>
            </a:br>
            <a:endParaRPr kumimoji="0" lang="en-US" sz="1200" b="0" i="0" u="none" strike="noStrike" cap="none" normalizeH="0" baseline="0" dirty="0" smtClean="0">
              <a:ln>
                <a:noFill/>
              </a:ln>
              <a:solidFill>
                <a:schemeClr val="tx1"/>
              </a:solidFill>
              <a:effectLst/>
              <a:latin typeface="Arial" charset="0"/>
              <a:cs typeface="Arial" charset="0"/>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Operators</a:t>
            </a:r>
            <a:r>
              <a:rPr kumimoji="0" lang="en-US" sz="1200" b="0" i="0" u="none" strike="noStrike" cap="none" normalizeH="0" baseline="0" dirty="0" smtClean="0">
                <a:ln>
                  <a:noFill/>
                </a:ln>
                <a:solidFill>
                  <a:schemeClr val="tx1"/>
                </a:solidFill>
                <a:effectLst/>
                <a:latin typeface="Arial" charset="0"/>
                <a:cs typeface="Arial" charset="0"/>
              </a:rPr>
              <a:t> - perform actions - they are the </a:t>
            </a:r>
            <a:r>
              <a:rPr kumimoji="0" lang="en-US" sz="1200" b="0" i="1" u="none" strike="noStrike" cap="none" normalizeH="0" baseline="0" dirty="0" smtClean="0">
                <a:ln>
                  <a:noFill/>
                </a:ln>
                <a:solidFill>
                  <a:schemeClr val="tx1"/>
                </a:solidFill>
                <a:effectLst/>
                <a:latin typeface="Arial" charset="0"/>
                <a:cs typeface="Arial" charset="0"/>
              </a:rPr>
              <a:t>locus of decision </a:t>
            </a:r>
            <a:r>
              <a:rPr kumimoji="0" lang="en-US" sz="1200" b="0" i="0" u="none" strike="noStrike" cap="none" normalizeH="0" baseline="0" dirty="0" smtClean="0">
                <a:ln>
                  <a:noFill/>
                </a:ln>
                <a:solidFill>
                  <a:schemeClr val="tx1"/>
                </a:solidFill>
                <a:effectLst/>
                <a:latin typeface="Arial" charset="0"/>
                <a:cs typeface="Arial" charset="0"/>
              </a:rPr>
              <a:t>making.</a:t>
            </a:r>
            <a:br>
              <a:rPr kumimoji="0" lang="en-US" sz="1200" b="0" i="0" u="none" strike="noStrike" cap="none" normalizeH="0" baseline="0" dirty="0" smtClean="0">
                <a:ln>
                  <a:noFill/>
                </a:ln>
                <a:solidFill>
                  <a:schemeClr val="tx1"/>
                </a:solidFill>
                <a:effectLst/>
                <a:latin typeface="Arial" charset="0"/>
                <a:cs typeface="Arial" charset="0"/>
              </a:rPr>
            </a:br>
            <a:endParaRPr kumimoji="0" lang="en-US" sz="1200" b="0" i="0" u="none" strike="noStrike" cap="none" normalizeH="0" baseline="0" dirty="0" smtClean="0">
              <a:ln>
                <a:noFill/>
              </a:ln>
              <a:solidFill>
                <a:schemeClr val="tx1"/>
              </a:solidFill>
              <a:effectLst/>
              <a:latin typeface="Arial" charset="0"/>
              <a:cs typeface="Arial" charset="0"/>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Decision Cycle</a:t>
            </a:r>
            <a:r>
              <a:rPr kumimoji="0" lang="en-US" sz="1200" b="0" i="0" u="none" strike="noStrike" cap="none" normalizeH="0" baseline="0" dirty="0" smtClean="0">
                <a:ln>
                  <a:noFill/>
                </a:ln>
                <a:solidFill>
                  <a:schemeClr val="tx1"/>
                </a:solidFill>
                <a:effectLst/>
                <a:latin typeface="Arial" charset="0"/>
                <a:cs typeface="Arial" charset="0"/>
              </a:rPr>
              <a:t> - Operators (1) proposed, (2) selected,</a:t>
            </a:r>
            <a:r>
              <a:rPr kumimoji="0" lang="en-US" sz="1200" b="0" i="0" u="none" strike="noStrike" cap="none" normalizeH="0" dirty="0" smtClean="0">
                <a:ln>
                  <a:noFill/>
                </a:ln>
                <a:solidFill>
                  <a:schemeClr val="tx1"/>
                </a:solidFill>
                <a:effectLst/>
                <a:latin typeface="Arial" charset="0"/>
                <a:cs typeface="Arial" charset="0"/>
              </a:rPr>
              <a:t> </a:t>
            </a:r>
            <a:r>
              <a:rPr kumimoji="0" lang="en-US" sz="1200" b="0" i="0" u="none" strike="noStrike" cap="none" normalizeH="0" baseline="0" dirty="0" smtClean="0">
                <a:ln>
                  <a:noFill/>
                </a:ln>
                <a:solidFill>
                  <a:schemeClr val="tx1"/>
                </a:solidFill>
                <a:effectLst/>
                <a:latin typeface="Arial" charset="0"/>
                <a:cs typeface="Arial" charset="0"/>
              </a:rPr>
              <a:t>and then (3) applied.</a:t>
            </a:r>
            <a:br>
              <a:rPr kumimoji="0" lang="en-US" sz="1200" b="0" i="0" u="none" strike="noStrike" cap="none" normalizeH="0" baseline="0" dirty="0" smtClean="0">
                <a:ln>
                  <a:noFill/>
                </a:ln>
                <a:solidFill>
                  <a:schemeClr val="tx1"/>
                </a:solidFill>
                <a:effectLst/>
                <a:latin typeface="Arial" charset="0"/>
                <a:cs typeface="Arial" charset="0"/>
              </a:rPr>
            </a:br>
            <a:endParaRPr kumimoji="0" lang="en-US" sz="1200" b="0" i="0" u="none" strike="noStrike" cap="none" normalizeH="0" baseline="0" dirty="0" smtClean="0">
              <a:ln>
                <a:noFill/>
              </a:ln>
              <a:solidFill>
                <a:schemeClr val="tx1"/>
              </a:solidFill>
              <a:effectLst/>
              <a:latin typeface="Arial" charset="0"/>
              <a:cs typeface="Arial" charset="0"/>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Rules</a:t>
            </a:r>
            <a:r>
              <a:rPr kumimoji="0" lang="en-US" sz="1200" b="0" i="0" u="none" strike="noStrike" cap="none" normalizeH="0" baseline="0" dirty="0" smtClean="0">
                <a:ln>
                  <a:noFill/>
                </a:ln>
                <a:solidFill>
                  <a:schemeClr val="tx1"/>
                </a:solidFill>
                <a:effectLst/>
                <a:latin typeface="Arial" charset="0"/>
                <a:cs typeface="Arial" charset="0"/>
              </a:rPr>
              <a:t> (Production) fire to </a:t>
            </a:r>
            <a:r>
              <a:rPr kumimoji="0" lang="en-US" sz="1200" b="1" i="0" u="none" strike="noStrike" cap="none" normalizeH="0" baseline="0" dirty="0" smtClean="0">
                <a:ln>
                  <a:noFill/>
                </a:ln>
                <a:solidFill>
                  <a:schemeClr val="tx1"/>
                </a:solidFill>
                <a:effectLst/>
                <a:latin typeface="Arial" charset="0"/>
                <a:cs typeface="Arial" charset="0"/>
              </a:rPr>
              <a:t>propose</a:t>
            </a:r>
            <a:r>
              <a:rPr kumimoji="0" lang="en-US" sz="1200" b="0" i="0" u="none" strike="noStrike" cap="none" normalizeH="0" baseline="0" dirty="0" smtClean="0">
                <a:ln>
                  <a:noFill/>
                </a:ln>
                <a:solidFill>
                  <a:schemeClr val="tx1"/>
                </a:solidFill>
                <a:effectLst/>
                <a:latin typeface="Arial" charset="0"/>
                <a:cs typeface="Arial" charset="0"/>
              </a:rPr>
              <a:t> and </a:t>
            </a:r>
            <a:r>
              <a:rPr kumimoji="0" lang="en-US" sz="1200" b="1" i="0" u="none" strike="noStrike" cap="none" normalizeH="0" baseline="0" dirty="0" smtClean="0">
                <a:ln>
                  <a:noFill/>
                </a:ln>
                <a:solidFill>
                  <a:schemeClr val="tx1"/>
                </a:solidFill>
                <a:effectLst/>
                <a:latin typeface="Arial" charset="0"/>
                <a:cs typeface="Arial" charset="0"/>
              </a:rPr>
              <a:t>apply</a:t>
            </a:r>
            <a:r>
              <a:rPr kumimoji="0" lang="en-US" sz="1200" b="0" i="0" u="none" strike="noStrike" cap="none" normalizeH="0" baseline="0" dirty="0" smtClean="0">
                <a:ln>
                  <a:noFill/>
                </a:ln>
                <a:solidFill>
                  <a:schemeClr val="tx1"/>
                </a:solidFill>
                <a:effectLst/>
                <a:latin typeface="Arial" charset="0"/>
                <a:cs typeface="Arial" charset="0"/>
              </a:rPr>
              <a:t> </a:t>
            </a:r>
            <a:r>
              <a:rPr kumimoji="0" lang="en-US" sz="1200" b="0" i="1" u="none" strike="noStrike" cap="none" normalizeH="0" baseline="0" dirty="0" smtClean="0">
                <a:ln>
                  <a:noFill/>
                </a:ln>
                <a:solidFill>
                  <a:schemeClr val="tx1"/>
                </a:solidFill>
                <a:effectLst/>
                <a:latin typeface="Arial" charset="0"/>
                <a:cs typeface="Arial" charset="0"/>
              </a:rPr>
              <a:t>operators</a:t>
            </a:r>
            <a:r>
              <a:rPr kumimoji="0" lang="en-US" sz="1200" b="0" i="0" u="none" strike="noStrike" cap="none" normalizeH="0" baseline="0" dirty="0" smtClean="0">
                <a:ln>
                  <a:noFill/>
                </a:ln>
                <a:solidFill>
                  <a:schemeClr val="tx1"/>
                </a:solidFill>
                <a:effectLst/>
                <a:latin typeface="Arial" charset="0"/>
                <a:cs typeface="Arial"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Preference</a:t>
            </a:r>
            <a:r>
              <a:rPr kumimoji="0" lang="en-US" sz="1200" b="0" i="0" u="none" strike="noStrike" cap="none" normalizeH="0" baseline="0" dirty="0" smtClean="0">
                <a:ln>
                  <a:noFill/>
                </a:ln>
                <a:solidFill>
                  <a:schemeClr val="tx1"/>
                </a:solidFill>
                <a:effectLst/>
                <a:latin typeface="Arial" charset="0"/>
                <a:cs typeface="Arial" charset="0"/>
              </a:rPr>
              <a:t> (+,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Decision procedure</a:t>
            </a:r>
            <a:r>
              <a:rPr kumimoji="0" lang="en-US" sz="1200" b="0" i="0" u="none" strike="noStrike" cap="none" normalizeH="0" baseline="0" dirty="0" smtClean="0">
                <a:ln>
                  <a:noFill/>
                </a:ln>
                <a:solidFill>
                  <a:schemeClr val="tx1"/>
                </a:solidFill>
                <a:effectLst/>
                <a:latin typeface="Arial" charset="0"/>
                <a:cs typeface="Arial" charset="0"/>
              </a:rPr>
              <a:t> selects current </a:t>
            </a:r>
            <a:r>
              <a:rPr kumimoji="0" lang="en-US" sz="1200" b="0" i="1" u="none" strike="noStrike" cap="none" normalizeH="0" baseline="0" dirty="0" smtClean="0">
                <a:ln>
                  <a:noFill/>
                </a:ln>
                <a:solidFill>
                  <a:schemeClr val="tx1"/>
                </a:solidFill>
                <a:effectLst/>
                <a:latin typeface="Arial" charset="0"/>
                <a:cs typeface="Arial" charset="0"/>
              </a:rPr>
              <a:t>operator</a:t>
            </a:r>
            <a:r>
              <a:rPr kumimoji="0" lang="en-US" sz="1200" b="0" i="0" u="none" strike="noStrike" cap="none" normalizeH="0" baseline="0" dirty="0" smtClean="0">
                <a:ln>
                  <a:noFill/>
                </a:ln>
                <a:solidFill>
                  <a:schemeClr val="tx1"/>
                </a:solidFill>
                <a:effectLst/>
                <a:latin typeface="Arial" charset="0"/>
                <a:cs typeface="Arial"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cs typeface="Arial" charset="0"/>
            </a:endParaRPr>
          </a:p>
        </p:txBody>
      </p:sp>
      <p:pic>
        <p:nvPicPr>
          <p:cNvPr id="3074" name="Picture 2"/>
          <p:cNvPicPr>
            <a:picLocks noChangeAspect="1" noChangeArrowheads="1"/>
          </p:cNvPicPr>
          <p:nvPr/>
        </p:nvPicPr>
        <p:blipFill>
          <a:blip r:embed="rId3" cstate="print"/>
          <a:srcRect/>
          <a:stretch>
            <a:fillRect/>
          </a:stretch>
        </p:blipFill>
        <p:spPr bwMode="auto">
          <a:xfrm>
            <a:off x="0" y="2029326"/>
            <a:ext cx="4445000" cy="2895600"/>
          </a:xfrm>
          <a:prstGeom prst="rect">
            <a:avLst/>
          </a:prstGeom>
          <a:noFill/>
          <a:ln w="9525">
            <a:noFill/>
            <a:miter lim="800000"/>
            <a:headEnd/>
            <a:tailEnd/>
          </a:ln>
        </p:spPr>
      </p:pic>
      <p:sp>
        <p:nvSpPr>
          <p:cNvPr id="7" name="Rectangle 6"/>
          <p:cNvSpPr/>
          <p:nvPr/>
        </p:nvSpPr>
        <p:spPr>
          <a:xfrm>
            <a:off x="1979595" y="6107303"/>
            <a:ext cx="6327007" cy="523220"/>
          </a:xfrm>
          <a:prstGeom prst="rect">
            <a:avLst/>
          </a:prstGeom>
        </p:spPr>
        <p:txBody>
          <a:bodyPr wrap="square">
            <a:spAutoFit/>
          </a:bodyPr>
          <a:lstStyle/>
          <a:p>
            <a:r>
              <a:rPr lang="en-US" sz="1400" dirty="0" smtClean="0">
                <a:solidFill>
                  <a:srgbClr val="FF0000"/>
                </a:solidFill>
              </a:rPr>
              <a:t>print &lt;s&gt;</a:t>
            </a:r>
          </a:p>
          <a:p>
            <a:r>
              <a:rPr lang="en-US" sz="1400" dirty="0" smtClean="0"/>
              <a:t>(S1 ^</a:t>
            </a:r>
            <a:r>
              <a:rPr lang="en-US" sz="1400" dirty="0" err="1" smtClean="0"/>
              <a:t>epmem</a:t>
            </a:r>
            <a:r>
              <a:rPr lang="en-US" sz="1400" dirty="0" smtClean="0"/>
              <a:t> E1 ^</a:t>
            </a:r>
            <a:r>
              <a:rPr lang="en-US" sz="1400" dirty="0" err="1" smtClean="0"/>
              <a:t>io</a:t>
            </a:r>
            <a:r>
              <a:rPr lang="en-US" sz="1400" dirty="0" smtClean="0"/>
              <a:t> I1 ^reward-link R1 ^</a:t>
            </a:r>
            <a:r>
              <a:rPr lang="en-US" sz="1400" dirty="0" err="1" smtClean="0"/>
              <a:t>smem</a:t>
            </a:r>
            <a:r>
              <a:rPr lang="en-US" sz="1400" dirty="0" smtClean="0"/>
              <a:t> L1 ^</a:t>
            </a:r>
            <a:r>
              <a:rPr lang="en-US" sz="1400" dirty="0" err="1" smtClean="0"/>
              <a:t>superstate</a:t>
            </a:r>
            <a:r>
              <a:rPr lang="en-US" sz="1400" dirty="0" smtClean="0"/>
              <a:t> nil ^type state)</a:t>
            </a:r>
            <a:endParaRPr lang="en-US" sz="1400" dirty="0"/>
          </a:p>
        </p:txBody>
      </p:sp>
      <p:sp>
        <p:nvSpPr>
          <p:cNvPr id="8"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2051604" y="5794093"/>
            <a:ext cx="1769625" cy="335593"/>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rgbClr val="0070C0"/>
                </a:solidFill>
              </a:rPr>
              <a:t>SOAR</a:t>
            </a:r>
            <a:r>
              <a:rPr lang="en-US" sz="1400" b="1" dirty="0" smtClean="0">
                <a:solidFill>
                  <a:schemeClr val="tx2"/>
                </a:solidFill>
              </a:rPr>
              <a:t> :</a:t>
            </a:r>
            <a:r>
              <a:rPr lang="en-US" sz="1400" dirty="0" smtClean="0">
                <a:solidFill>
                  <a:schemeClr val="tx2"/>
                </a:solidFill>
              </a:rPr>
              <a:t> Initial State</a:t>
            </a:r>
            <a:endParaRPr lang="en-US" sz="1400" dirty="0">
              <a:solidFill>
                <a:schemeClr val="tx2"/>
              </a:solidFill>
            </a:endParaRPr>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910617" y="1145405"/>
            <a:ext cx="8541901" cy="5583806"/>
          </a:xfrm>
          <a:prstGeom prst="rect">
            <a:avLst/>
          </a:prstGeom>
          <a:noFill/>
          <a:ln w="9525">
            <a:noFill/>
            <a:miter lim="800000"/>
            <a:headEnd/>
            <a:tailEnd/>
          </a:ln>
        </p:spPr>
      </p:pic>
      <p:sp>
        <p:nvSpPr>
          <p:cNvPr id="4" name="Title 1">
            <a:extLst>
              <a:ext uri="{FF2B5EF4-FFF2-40B4-BE49-F238E27FC236}">
                <a16:creationId xmlns="" xmlns:a16="http://schemas.microsoft.com/office/drawing/2014/main" id="{380BF908-D337-4124-B475-D825EF7C7711}"/>
              </a:ext>
            </a:extLst>
          </p:cNvPr>
          <p:cNvSpPr>
            <a:spLocks noGrp="1"/>
          </p:cNvSpPr>
          <p:nvPr>
            <p:ph type="title"/>
          </p:nvPr>
        </p:nvSpPr>
        <p:spPr>
          <a:xfrm>
            <a:off x="462012" y="391295"/>
            <a:ext cx="8450981" cy="663511"/>
          </a:xfrm>
        </p:spPr>
        <p:txBody>
          <a:bodyPr/>
          <a:lstStyle/>
          <a:p>
            <a:r>
              <a:rPr lang="en-US" sz="2400" b="1" dirty="0" smtClean="0">
                <a:solidFill>
                  <a:schemeClr val="tx1"/>
                </a:solidFill>
              </a:rPr>
              <a:t>The </a:t>
            </a:r>
            <a:r>
              <a:rPr lang="en-US" sz="2400" b="1" dirty="0" smtClean="0">
                <a:solidFill>
                  <a:srgbClr val="00549F"/>
                </a:solidFill>
              </a:rPr>
              <a:t>SOAR</a:t>
            </a:r>
            <a:r>
              <a:rPr lang="en-US" sz="2400" b="1" dirty="0" smtClean="0">
                <a:solidFill>
                  <a:schemeClr val="tx1"/>
                </a:solidFill>
              </a:rPr>
              <a:t> Rule: </a:t>
            </a:r>
            <a:r>
              <a:rPr lang="en-US" sz="2400" b="1" dirty="0" err="1" smtClean="0">
                <a:solidFill>
                  <a:schemeClr val="tx1"/>
                </a:solidFill>
              </a:rPr>
              <a:t>HelloWorld</a:t>
            </a:r>
            <a:r>
              <a:rPr lang="en-US" sz="2400" b="1" dirty="0" smtClean="0">
                <a:solidFill>
                  <a:schemeClr val="tx1"/>
                </a:solidFill>
              </a:rPr>
              <a:t>.</a:t>
            </a:r>
            <a:endParaRPr lang="en-US" sz="2400" i="1" dirty="0">
              <a:solidFill>
                <a:schemeClr val="tx1"/>
              </a:solidFill>
            </a:endParaRPr>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981777" y="2104661"/>
            <a:ext cx="5305008" cy="3322649"/>
          </a:xfrm>
          <a:prstGeom prst="rect">
            <a:avLst/>
          </a:prstGeom>
          <a:noFill/>
          <a:ln w="9525">
            <a:noFill/>
            <a:miter lim="800000"/>
            <a:headEnd/>
            <a:tailEnd/>
          </a:ln>
        </p:spPr>
      </p:pic>
      <p:pic>
        <p:nvPicPr>
          <p:cNvPr id="1029" name="Picture 5"/>
          <p:cNvPicPr>
            <a:picLocks noChangeAspect="1" noChangeArrowheads="1"/>
          </p:cNvPicPr>
          <p:nvPr/>
        </p:nvPicPr>
        <p:blipFill>
          <a:blip r:embed="rId4" cstate="print"/>
          <a:srcRect/>
          <a:stretch>
            <a:fillRect/>
          </a:stretch>
        </p:blipFill>
        <p:spPr bwMode="auto">
          <a:xfrm>
            <a:off x="6792143" y="2040554"/>
            <a:ext cx="4257659" cy="4097997"/>
          </a:xfrm>
          <a:prstGeom prst="rect">
            <a:avLst/>
          </a:prstGeom>
          <a:noFill/>
          <a:ln w="9525">
            <a:noFill/>
            <a:miter lim="800000"/>
            <a:headEnd/>
            <a:tailEnd/>
          </a:ln>
        </p:spPr>
      </p:pic>
      <p:sp>
        <p:nvSpPr>
          <p:cNvPr id="4" name="Title 1">
            <a:extLst>
              <a:ext uri="{FF2B5EF4-FFF2-40B4-BE49-F238E27FC236}">
                <a16:creationId xmlns="" xmlns:a16="http://schemas.microsoft.com/office/drawing/2014/main" id="{380BF908-D337-4124-B475-D825EF7C7711}"/>
              </a:ext>
            </a:extLst>
          </p:cNvPr>
          <p:cNvSpPr>
            <a:spLocks noGrp="1"/>
          </p:cNvSpPr>
          <p:nvPr>
            <p:ph type="title"/>
          </p:nvPr>
        </p:nvSpPr>
        <p:spPr>
          <a:xfrm>
            <a:off x="495300" y="410546"/>
            <a:ext cx="9043335" cy="663511"/>
          </a:xfrm>
        </p:spPr>
        <p:txBody>
          <a:bodyPr/>
          <a:lstStyle/>
          <a:p>
            <a:r>
              <a:rPr lang="en-US" b="1" dirty="0" smtClean="0">
                <a:solidFill>
                  <a:srgbClr val="FF0000"/>
                </a:solidFill>
              </a:rPr>
              <a:t>BACK To WORK</a:t>
            </a:r>
            <a:r>
              <a:rPr lang="en-US" b="1" dirty="0" smtClean="0">
                <a:solidFill>
                  <a:srgbClr val="0070C0"/>
                </a:solidFill>
              </a:rPr>
              <a:t>: Water Jugs - Reasoning Puzzle</a:t>
            </a:r>
            <a:endParaRPr lang="en-US" i="1" dirty="0"/>
          </a:p>
        </p:txBody>
      </p:sp>
      <p:sp>
        <p:nvSpPr>
          <p:cNvPr id="5"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7510733" y="1493208"/>
            <a:ext cx="2980803" cy="364468"/>
          </a:xfrm>
          <a:prstGeom prst="rect">
            <a:avLst/>
          </a:prstGeom>
        </p:spPr>
        <p:txBody>
          <a:bodyPr vert="horz" lIns="0" tIns="0" rIns="0" bIns="0" rtlCol="0">
            <a:noAutofit/>
          </a:bodyPr>
          <a:lstStyle/>
          <a:p>
            <a:pPr lvl="0">
              <a:lnSpc>
                <a:spcPct val="95000"/>
              </a:lnSpc>
              <a:spcBef>
                <a:spcPts val="800"/>
              </a:spcBef>
              <a:spcAft>
                <a:spcPts val="600"/>
              </a:spcAft>
              <a:defRPr/>
            </a:pPr>
            <a:r>
              <a:rPr lang="en-US" sz="2000" b="1" dirty="0" smtClean="0">
                <a:solidFill>
                  <a:srgbClr val="0070C0"/>
                </a:solidFill>
              </a:rPr>
              <a:t>Solution Steps - Optimal</a:t>
            </a:r>
            <a:endParaRPr kumimoji="0" lang="en-US" sz="1000" b="0" i="0" u="none" strike="noStrike" kern="1200" cap="none" spc="0" normalizeH="0" baseline="0" noProof="0" dirty="0">
              <a:ln>
                <a:noFill/>
              </a:ln>
              <a:solidFill>
                <a:schemeClr val="tx2"/>
              </a:solidFill>
              <a:effectLst/>
              <a:uLnTx/>
              <a:uFillTx/>
              <a:latin typeface="+mn-lt"/>
              <a:ea typeface="+mn-ea"/>
              <a:cs typeface="+mn-cs"/>
            </a:endParaRPr>
          </a:p>
        </p:txBody>
      </p:sp>
      <p:sp>
        <p:nvSpPr>
          <p:cNvPr id="6"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1291208" y="1607108"/>
            <a:ext cx="3771680" cy="364468"/>
          </a:xfrm>
          <a:prstGeom prst="rect">
            <a:avLst/>
          </a:prstGeom>
        </p:spPr>
        <p:txBody>
          <a:bodyPr vert="horz" lIns="0" tIns="0" rIns="0" bIns="0" rtlCol="0">
            <a:noAutofit/>
          </a:bodyPr>
          <a:lstStyle/>
          <a:p>
            <a:pPr lvl="0">
              <a:lnSpc>
                <a:spcPct val="95000"/>
              </a:lnSpc>
              <a:spcBef>
                <a:spcPts val="800"/>
              </a:spcBef>
              <a:spcAft>
                <a:spcPts val="600"/>
              </a:spcAft>
              <a:defRPr/>
            </a:pPr>
            <a:r>
              <a:rPr lang="en-US" sz="2000" b="1" dirty="0" smtClean="0">
                <a:solidFill>
                  <a:srgbClr val="0070C0"/>
                </a:solidFill>
              </a:rPr>
              <a:t>Riddle / Problem to be solved.</a:t>
            </a:r>
            <a:endParaRPr kumimoji="0" lang="en-US" sz="1000" b="0" i="0" u="none" strike="noStrike" kern="1200" cap="none" spc="0" normalizeH="0" baseline="0" noProof="0" dirty="0">
              <a:ln>
                <a:noFill/>
              </a:ln>
              <a:solidFill>
                <a:schemeClr val="tx2"/>
              </a:solidFill>
              <a:effectLst/>
              <a:uLnTx/>
              <a:uFillTx/>
              <a:latin typeface="+mn-lt"/>
              <a:ea typeface="+mn-ea"/>
              <a:cs typeface="+mn-cs"/>
            </a:endParaRPr>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455414" y="2417233"/>
            <a:ext cx="5261992" cy="2347272"/>
          </a:xfrm>
          <a:prstGeom prst="rect">
            <a:avLst/>
          </a:prstGeom>
        </p:spPr>
        <p:txBody>
          <a:bodyPr vert="horz" lIns="0" tIns="0" rIns="0" bIns="0" rtlCol="0">
            <a:noAutofit/>
          </a:bodyPr>
          <a:lstStyle/>
          <a:p>
            <a:r>
              <a:rPr lang="en-US" sz="1400" dirty="0" smtClean="0"/>
              <a:t># </a:t>
            </a:r>
            <a:r>
              <a:rPr lang="en-US" sz="2000" b="1" dirty="0" smtClean="0">
                <a:solidFill>
                  <a:srgbClr val="FF0000"/>
                </a:solidFill>
              </a:rPr>
              <a:t>PROPOSE</a:t>
            </a:r>
            <a:r>
              <a:rPr lang="en-US" sz="1400" b="1" dirty="0" smtClean="0"/>
              <a:t> - 'initialize-water-jug' Operator:</a:t>
            </a:r>
          </a:p>
          <a:p>
            <a:r>
              <a:rPr lang="en-US" sz="1000" dirty="0" smtClean="0"/>
              <a:t>#</a:t>
            </a:r>
          </a:p>
          <a:p>
            <a:r>
              <a:rPr lang="en-US" sz="1000" dirty="0" smtClean="0"/>
              <a:t># Operator that initializes the water jug task - notice we use the 'water-jug' problem space</a:t>
            </a:r>
          </a:p>
          <a:p>
            <a:r>
              <a:rPr lang="en-US" sz="1000" dirty="0" smtClean="0"/>
              <a:t># This is a good practice to get into.</a:t>
            </a:r>
          </a:p>
          <a:p>
            <a:r>
              <a:rPr lang="en-US" sz="1000" dirty="0" smtClean="0"/>
              <a:t>#  If *no* task is selected '-^name', then propose the initialize-water-jug 'operator'.</a:t>
            </a:r>
          </a:p>
          <a:p>
            <a:endParaRPr lang="en-US" sz="1400" dirty="0" smtClean="0"/>
          </a:p>
          <a:p>
            <a:r>
              <a:rPr lang="en-US" sz="1400" b="1" dirty="0" smtClean="0"/>
              <a:t>sp {water-jug*propose*initialize-water-jug</a:t>
            </a:r>
          </a:p>
          <a:p>
            <a:r>
              <a:rPr lang="en-US" sz="1400" dirty="0" smtClean="0"/>
              <a:t>   (</a:t>
            </a:r>
            <a:r>
              <a:rPr lang="en-US" sz="1400" b="1" dirty="0" smtClean="0"/>
              <a:t>state &lt;s&gt; ^</a:t>
            </a:r>
            <a:r>
              <a:rPr lang="en-US" sz="1400" b="1" dirty="0" err="1" smtClean="0"/>
              <a:t>superstate</a:t>
            </a:r>
            <a:r>
              <a:rPr lang="en-US" sz="1400" b="1" dirty="0" smtClean="0"/>
              <a:t> nil </a:t>
            </a:r>
          </a:p>
          <a:p>
            <a:r>
              <a:rPr lang="en-US" sz="1400" dirty="0" smtClean="0"/>
              <a:t>             -^name)</a:t>
            </a:r>
          </a:p>
          <a:p>
            <a:r>
              <a:rPr lang="en-US" sz="1400" b="1" dirty="0" smtClean="0"/>
              <a:t>--&gt;</a:t>
            </a:r>
          </a:p>
          <a:p>
            <a:r>
              <a:rPr lang="en-US" sz="1400" dirty="0" smtClean="0"/>
              <a:t>   (&lt;s&gt; ^operator &lt;o&gt; +)</a:t>
            </a:r>
          </a:p>
          <a:p>
            <a:r>
              <a:rPr lang="en-US" sz="1400" dirty="0" smtClean="0"/>
              <a:t>   (&lt;o&gt; ^name initialize-water-jug)</a:t>
            </a:r>
            <a:r>
              <a:rPr lang="en-US" sz="1400" b="1" dirty="0" smtClean="0"/>
              <a:t>}</a:t>
            </a:r>
          </a:p>
          <a:p>
            <a:endParaRPr lang="en-US" sz="1000" dirty="0" smtClean="0"/>
          </a:p>
          <a:p>
            <a:endParaRPr lang="en-US" sz="1000" dirty="0" smtClean="0"/>
          </a:p>
        </p:txBody>
      </p:sp>
      <p:sp>
        <p:nvSpPr>
          <p:cNvPr id="4" name="Title 1">
            <a:extLst>
              <a:ext uri="{FF2B5EF4-FFF2-40B4-BE49-F238E27FC236}">
                <a16:creationId xmlns="" xmlns:a16="http://schemas.microsoft.com/office/drawing/2014/main" id="{380BF908-D337-4124-B475-D825EF7C7711}"/>
              </a:ext>
            </a:extLst>
          </p:cNvPr>
          <p:cNvSpPr>
            <a:spLocks noGrp="1"/>
          </p:cNvSpPr>
          <p:nvPr>
            <p:ph type="title"/>
          </p:nvPr>
        </p:nvSpPr>
        <p:spPr>
          <a:xfrm>
            <a:off x="495301" y="410546"/>
            <a:ext cx="6271260" cy="663511"/>
          </a:xfrm>
        </p:spPr>
        <p:txBody>
          <a:bodyPr/>
          <a:lstStyle/>
          <a:p>
            <a:r>
              <a:rPr lang="en-US" b="1" dirty="0" smtClean="0">
                <a:solidFill>
                  <a:srgbClr val="FF0000"/>
                </a:solidFill>
              </a:rPr>
              <a:t>Understand the Code</a:t>
            </a:r>
            <a:r>
              <a:rPr lang="en-US" b="1" dirty="0" smtClean="0">
                <a:solidFill>
                  <a:srgbClr val="0070C0"/>
                </a:solidFill>
              </a:rPr>
              <a:t>: Water Jugs</a:t>
            </a:r>
            <a:endParaRPr lang="en-US" i="1" dirty="0"/>
          </a:p>
        </p:txBody>
      </p:sp>
      <p:sp>
        <p:nvSpPr>
          <p:cNvPr id="5" name="Rectangle 4"/>
          <p:cNvSpPr/>
          <p:nvPr/>
        </p:nvSpPr>
        <p:spPr>
          <a:xfrm>
            <a:off x="7039276" y="2234725"/>
            <a:ext cx="4892842" cy="3139321"/>
          </a:xfrm>
          <a:prstGeom prst="rect">
            <a:avLst/>
          </a:prstGeom>
        </p:spPr>
        <p:txBody>
          <a:bodyPr wrap="square">
            <a:spAutoFit/>
          </a:bodyPr>
          <a:lstStyle/>
          <a:p>
            <a:r>
              <a:rPr lang="en-US" dirty="0" smtClean="0">
                <a:solidFill>
                  <a:srgbClr val="0070C0"/>
                </a:solidFill>
              </a:rPr>
              <a:t>step</a:t>
            </a:r>
          </a:p>
          <a:p>
            <a:r>
              <a:rPr lang="en-US" dirty="0" smtClean="0">
                <a:solidFill>
                  <a:srgbClr val="FF0000"/>
                </a:solidFill>
              </a:rPr>
              <a:t>--- input phase ---</a:t>
            </a:r>
          </a:p>
          <a:p>
            <a:r>
              <a:rPr lang="en-US" dirty="0" smtClean="0">
                <a:solidFill>
                  <a:srgbClr val="FF0000"/>
                </a:solidFill>
              </a:rPr>
              <a:t>--- propose phase ---</a:t>
            </a:r>
          </a:p>
          <a:p>
            <a:r>
              <a:rPr lang="en-US" dirty="0" smtClean="0"/>
              <a:t>Firing water-jug*propose*initialize-water-jug</a:t>
            </a:r>
          </a:p>
          <a:p>
            <a:r>
              <a:rPr lang="en-US" dirty="0" smtClean="0"/>
              <a:t>(O1 ^name initialize-water-jug </a:t>
            </a:r>
            <a:r>
              <a:rPr lang="en-US" dirty="0" smtClean="0">
                <a:solidFill>
                  <a:srgbClr val="FF0000"/>
                </a:solidFill>
              </a:rPr>
              <a:t>+</a:t>
            </a:r>
            <a:r>
              <a:rPr lang="en-US" dirty="0" smtClean="0"/>
              <a:t>)</a:t>
            </a:r>
          </a:p>
          <a:p>
            <a:r>
              <a:rPr lang="en-US" dirty="0" smtClean="0"/>
              <a:t>(S1 ^operator O1 +)</a:t>
            </a:r>
          </a:p>
          <a:p>
            <a:r>
              <a:rPr lang="en-US" b="1" dirty="0" smtClean="0"/>
              <a:t>=&gt;WM</a:t>
            </a:r>
            <a:r>
              <a:rPr lang="en-US" dirty="0" smtClean="0"/>
              <a:t>: (15: S1 ^</a:t>
            </a:r>
            <a:r>
              <a:rPr lang="en-US" b="1" i="1" dirty="0" smtClean="0"/>
              <a:t>operator</a:t>
            </a:r>
            <a:r>
              <a:rPr lang="en-US" dirty="0" smtClean="0"/>
              <a:t> O1 </a:t>
            </a:r>
            <a:r>
              <a:rPr lang="en-US" dirty="0" smtClean="0">
                <a:solidFill>
                  <a:srgbClr val="FF0000"/>
                </a:solidFill>
              </a:rPr>
              <a:t>+</a:t>
            </a:r>
            <a:r>
              <a:rPr lang="en-US" dirty="0" smtClean="0"/>
              <a:t>)</a:t>
            </a:r>
          </a:p>
          <a:p>
            <a:r>
              <a:rPr lang="en-US" b="1" dirty="0" smtClean="0"/>
              <a:t>=&gt;WM</a:t>
            </a:r>
            <a:r>
              <a:rPr lang="en-US" dirty="0" smtClean="0"/>
              <a:t>: (14: O1 ^</a:t>
            </a:r>
            <a:r>
              <a:rPr lang="en-US" dirty="0" smtClean="0">
                <a:solidFill>
                  <a:srgbClr val="0070C0"/>
                </a:solidFill>
              </a:rPr>
              <a:t>name</a:t>
            </a:r>
            <a:r>
              <a:rPr lang="en-US" dirty="0" smtClean="0"/>
              <a:t> initialize-water-jug)</a:t>
            </a:r>
          </a:p>
          <a:p>
            <a:r>
              <a:rPr lang="en-US" dirty="0" smtClean="0">
                <a:solidFill>
                  <a:srgbClr val="FF0000"/>
                </a:solidFill>
              </a:rPr>
              <a:t>--- decision phase ---</a:t>
            </a:r>
          </a:p>
          <a:p>
            <a:r>
              <a:rPr lang="en-US" b="1" dirty="0" smtClean="0"/>
              <a:t>=&gt;WM</a:t>
            </a:r>
            <a:r>
              <a:rPr lang="en-US" dirty="0" smtClean="0"/>
              <a:t>: (16: S1 ^</a:t>
            </a:r>
            <a:r>
              <a:rPr lang="en-US" b="1" i="1" dirty="0" smtClean="0"/>
              <a:t>operator</a:t>
            </a:r>
            <a:r>
              <a:rPr lang="en-US" dirty="0" smtClean="0"/>
              <a:t>  O1)</a:t>
            </a:r>
          </a:p>
          <a:p>
            <a:r>
              <a:rPr lang="en-US" dirty="0" smtClean="0"/>
              <a:t>     1: O: O1 (initialize-water-jug)</a:t>
            </a:r>
            <a:endParaRPr lang="en-US" dirty="0"/>
          </a:p>
        </p:txBody>
      </p:sp>
      <p:sp>
        <p:nvSpPr>
          <p:cNvPr id="6"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7518753" y="1712983"/>
            <a:ext cx="2992033" cy="335593"/>
          </a:xfrm>
          <a:prstGeom prst="rect">
            <a:avLst/>
          </a:prstGeom>
        </p:spPr>
        <p:txBody>
          <a:bodyPr vert="horz" lIns="0" tIns="0" rIns="0" bIns="0" rtlCol="0">
            <a:noAutofit/>
          </a:bodyPr>
          <a:lstStyle/>
          <a:p>
            <a:pPr lvl="0">
              <a:lnSpc>
                <a:spcPct val="95000"/>
              </a:lnSpc>
              <a:spcBef>
                <a:spcPts val="800"/>
              </a:spcBef>
              <a:spcAft>
                <a:spcPts val="600"/>
              </a:spcAft>
              <a:defRPr/>
            </a:pPr>
            <a:r>
              <a:rPr lang="en-US" sz="2000" b="1" dirty="0" smtClean="0">
                <a:solidFill>
                  <a:srgbClr val="0070C0"/>
                </a:solidFill>
              </a:rPr>
              <a:t>SOAR</a:t>
            </a:r>
            <a:r>
              <a:rPr lang="en-US" sz="2000" b="1" dirty="0" smtClean="0">
                <a:solidFill>
                  <a:schemeClr val="tx2"/>
                </a:solidFill>
              </a:rPr>
              <a:t> :</a:t>
            </a:r>
            <a:r>
              <a:rPr lang="en-US" sz="2000" dirty="0" smtClean="0">
                <a:solidFill>
                  <a:schemeClr val="tx2"/>
                </a:solidFill>
              </a:rPr>
              <a:t> Debugger Trace</a:t>
            </a:r>
            <a:endParaRPr lang="en-US" sz="2000" dirty="0">
              <a:solidFill>
                <a:schemeClr val="tx2"/>
              </a:solidFill>
            </a:endParaRPr>
          </a:p>
        </p:txBody>
      </p:sp>
      <p:sp>
        <p:nvSpPr>
          <p:cNvPr id="7" name="Rectangle 6"/>
          <p:cNvSpPr/>
          <p:nvPr/>
        </p:nvSpPr>
        <p:spPr>
          <a:xfrm>
            <a:off x="429929" y="1593056"/>
            <a:ext cx="6327007" cy="523220"/>
          </a:xfrm>
          <a:prstGeom prst="rect">
            <a:avLst/>
          </a:prstGeom>
        </p:spPr>
        <p:txBody>
          <a:bodyPr wrap="square">
            <a:spAutoFit/>
          </a:bodyPr>
          <a:lstStyle/>
          <a:p>
            <a:r>
              <a:rPr lang="en-US" sz="1400" dirty="0" smtClean="0">
                <a:solidFill>
                  <a:srgbClr val="FF0000"/>
                </a:solidFill>
              </a:rPr>
              <a:t>print &lt;s&gt;</a:t>
            </a:r>
          </a:p>
          <a:p>
            <a:r>
              <a:rPr lang="en-US" sz="1400" dirty="0" smtClean="0"/>
              <a:t>(S1 ^</a:t>
            </a:r>
            <a:r>
              <a:rPr lang="en-US" sz="1400" dirty="0" err="1" smtClean="0"/>
              <a:t>epmem</a:t>
            </a:r>
            <a:r>
              <a:rPr lang="en-US" sz="1400" dirty="0" smtClean="0"/>
              <a:t> E1 ^</a:t>
            </a:r>
            <a:r>
              <a:rPr lang="en-US" sz="1400" dirty="0" err="1" smtClean="0"/>
              <a:t>io</a:t>
            </a:r>
            <a:r>
              <a:rPr lang="en-US" sz="1400" dirty="0" smtClean="0"/>
              <a:t> I1 ^reward-link R1 ^</a:t>
            </a:r>
            <a:r>
              <a:rPr lang="en-US" sz="1400" dirty="0" err="1" smtClean="0"/>
              <a:t>smem</a:t>
            </a:r>
            <a:r>
              <a:rPr lang="en-US" sz="1400" dirty="0" smtClean="0"/>
              <a:t> L1 ^</a:t>
            </a:r>
            <a:r>
              <a:rPr lang="en-US" sz="1400" dirty="0" err="1" smtClean="0"/>
              <a:t>superstate</a:t>
            </a:r>
            <a:r>
              <a:rPr lang="en-US" sz="1400" dirty="0" smtClean="0"/>
              <a:t> nil ^type state)</a:t>
            </a:r>
            <a:endParaRPr lang="en-US" sz="1400" dirty="0"/>
          </a:p>
        </p:txBody>
      </p:sp>
      <p:sp>
        <p:nvSpPr>
          <p:cNvPr id="8"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01938" y="1279846"/>
            <a:ext cx="1769625" cy="335593"/>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rgbClr val="0070C0"/>
                </a:solidFill>
              </a:rPr>
              <a:t>SOAR</a:t>
            </a:r>
            <a:r>
              <a:rPr lang="en-US" sz="1400" b="1" dirty="0" smtClean="0">
                <a:solidFill>
                  <a:schemeClr val="tx2"/>
                </a:solidFill>
              </a:rPr>
              <a:t> :</a:t>
            </a:r>
            <a:r>
              <a:rPr lang="en-US" sz="1400" dirty="0" smtClean="0">
                <a:solidFill>
                  <a:schemeClr val="tx2"/>
                </a:solidFill>
              </a:rPr>
              <a:t> Initial State</a:t>
            </a:r>
            <a:endParaRPr lang="en-US" sz="1400" dirty="0">
              <a:solidFill>
                <a:schemeClr val="tx2"/>
              </a:solidFill>
            </a:endParaRPr>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675192" y="1327973"/>
            <a:ext cx="5261992" cy="4033297"/>
          </a:xfrm>
          <a:prstGeom prst="rect">
            <a:avLst/>
          </a:prstGeom>
        </p:spPr>
        <p:txBody>
          <a:bodyPr vert="horz" lIns="0" tIns="0" rIns="0" bIns="0" rtlCol="0">
            <a:noAutofit/>
          </a:bodyPr>
          <a:lstStyle/>
          <a:p>
            <a:r>
              <a:rPr lang="en-US" sz="1400" dirty="0" smtClean="0"/>
              <a:t># </a:t>
            </a:r>
            <a:r>
              <a:rPr lang="en-US" sz="2000" b="1" dirty="0" smtClean="0">
                <a:solidFill>
                  <a:srgbClr val="FF0000"/>
                </a:solidFill>
              </a:rPr>
              <a:t>APPLY</a:t>
            </a:r>
            <a:r>
              <a:rPr lang="en-US" sz="1400" b="1" dirty="0" smtClean="0"/>
              <a:t> - 'initialize-water-jug' Operator:</a:t>
            </a:r>
          </a:p>
          <a:p>
            <a:r>
              <a:rPr lang="en-US" sz="800" dirty="0" smtClean="0"/>
              <a:t># </a:t>
            </a:r>
          </a:p>
          <a:p>
            <a:r>
              <a:rPr lang="en-US" sz="800" dirty="0" smtClean="0"/>
              <a:t># If the initialize-water-jug operator is selected, </a:t>
            </a:r>
          </a:p>
          <a:p>
            <a:r>
              <a:rPr lang="en-US" sz="800" dirty="0" smtClean="0"/>
              <a:t># then create an empty 5 gallon jug and an empty 3 gallon jug.</a:t>
            </a:r>
          </a:p>
          <a:p>
            <a:r>
              <a:rPr lang="en-US" sz="800" dirty="0" smtClean="0"/>
              <a:t>#</a:t>
            </a:r>
          </a:p>
          <a:p>
            <a:r>
              <a:rPr lang="en-US" sz="800" dirty="0" smtClean="0"/>
              <a:t># Uncomment '^last-operator none' if you want to leverage </a:t>
            </a:r>
            <a:r>
              <a:rPr lang="en-US" sz="800" dirty="0" err="1" smtClean="0"/>
              <a:t>ercording</a:t>
            </a:r>
            <a:r>
              <a:rPr lang="en-US" sz="800" dirty="0" smtClean="0"/>
              <a:t> the last operator.</a:t>
            </a:r>
          </a:p>
          <a:p>
            <a:r>
              <a:rPr lang="en-US" sz="800" dirty="0" smtClean="0"/>
              <a:t># *This greatly reduces the search for a solution.*</a:t>
            </a:r>
          </a:p>
          <a:p>
            <a:endParaRPr lang="en-US" sz="1400" dirty="0" smtClean="0"/>
          </a:p>
          <a:p>
            <a:r>
              <a:rPr lang="en-US" sz="1400" b="1" dirty="0" smtClean="0"/>
              <a:t>sp {water-jug*apply*initialize-water-jug</a:t>
            </a:r>
          </a:p>
          <a:p>
            <a:r>
              <a:rPr lang="en-US" sz="1400" dirty="0" smtClean="0"/>
              <a:t>   (</a:t>
            </a:r>
            <a:r>
              <a:rPr lang="en-US" sz="1400" b="1" dirty="0" smtClean="0"/>
              <a:t>state &lt;s&gt; ^operator.name initialize-water-jug)</a:t>
            </a:r>
          </a:p>
          <a:p>
            <a:r>
              <a:rPr lang="en-US" sz="1400" b="1" dirty="0" smtClean="0"/>
              <a:t>--&gt;</a:t>
            </a:r>
          </a:p>
          <a:p>
            <a:r>
              <a:rPr lang="en-US" sz="1400" dirty="0" smtClean="0"/>
              <a:t>   (&lt;s&gt; ^name water-jug</a:t>
            </a:r>
          </a:p>
          <a:p>
            <a:r>
              <a:rPr lang="en-US" sz="1400" dirty="0" smtClean="0"/>
              <a:t>        ^last-operator none</a:t>
            </a:r>
          </a:p>
          <a:p>
            <a:r>
              <a:rPr lang="en-US" sz="1400" dirty="0" smtClean="0"/>
              <a:t>        ^jug &lt;</a:t>
            </a:r>
            <a:r>
              <a:rPr lang="en-US" sz="1400" dirty="0" err="1" smtClean="0"/>
              <a:t>i</a:t>
            </a:r>
            <a:r>
              <a:rPr lang="en-US" sz="1400" dirty="0" smtClean="0"/>
              <a:t>&gt; &lt;j&gt;)</a:t>
            </a:r>
          </a:p>
          <a:p>
            <a:r>
              <a:rPr lang="en-US" sz="1400" dirty="0" smtClean="0"/>
              <a:t>   (&lt;</a:t>
            </a:r>
            <a:r>
              <a:rPr lang="en-US" sz="1400" dirty="0" err="1" smtClean="0"/>
              <a:t>i</a:t>
            </a:r>
            <a:r>
              <a:rPr lang="en-US" sz="1400" dirty="0" smtClean="0"/>
              <a:t>&gt; ^volume 3</a:t>
            </a:r>
          </a:p>
          <a:p>
            <a:r>
              <a:rPr lang="en-US" sz="1400" dirty="0" smtClean="0"/>
              <a:t>        ^contents 0)</a:t>
            </a:r>
          </a:p>
          <a:p>
            <a:r>
              <a:rPr lang="en-US" sz="1400" dirty="0" smtClean="0"/>
              <a:t>   (&lt;j&gt; ^volume 5</a:t>
            </a:r>
          </a:p>
          <a:p>
            <a:r>
              <a:rPr lang="en-US" sz="1400" dirty="0" smtClean="0"/>
              <a:t>        ^contents 0)</a:t>
            </a:r>
          </a:p>
          <a:p>
            <a:r>
              <a:rPr lang="en-US" sz="1400" dirty="0" smtClean="0"/>
              <a:t>    (</a:t>
            </a:r>
            <a:r>
              <a:rPr lang="en-US" sz="1400" b="1" dirty="0" smtClean="0"/>
              <a:t>write (</a:t>
            </a:r>
            <a:r>
              <a:rPr lang="en-US" sz="1400" b="1" dirty="0" err="1" smtClean="0"/>
              <a:t>crlf</a:t>
            </a:r>
            <a:r>
              <a:rPr lang="en-US" sz="1400" b="1" dirty="0" smtClean="0"/>
              <a:t>) | Start: 1x5 Gallon Jug - Empty, 1x3 Gallon Jug - Empty  |)  </a:t>
            </a:r>
          </a:p>
          <a:p>
            <a:r>
              <a:rPr lang="en-US" sz="1400" b="1" dirty="0" smtClean="0"/>
              <a:t>}</a:t>
            </a:r>
            <a:endParaRPr lang="en-US" sz="1400" dirty="0">
              <a:solidFill>
                <a:schemeClr val="tx2"/>
              </a:solidFill>
            </a:endParaRPr>
          </a:p>
        </p:txBody>
      </p:sp>
      <p:sp>
        <p:nvSpPr>
          <p:cNvPr id="4" name="Rectangle 3"/>
          <p:cNvSpPr/>
          <p:nvPr/>
        </p:nvSpPr>
        <p:spPr>
          <a:xfrm>
            <a:off x="6901314" y="1171631"/>
            <a:ext cx="4947385" cy="5693866"/>
          </a:xfrm>
          <a:prstGeom prst="rect">
            <a:avLst/>
          </a:prstGeom>
        </p:spPr>
        <p:txBody>
          <a:bodyPr wrap="square">
            <a:spAutoFit/>
          </a:bodyPr>
          <a:lstStyle/>
          <a:p>
            <a:r>
              <a:rPr lang="en-US" sz="1400" dirty="0" smtClean="0">
                <a:solidFill>
                  <a:srgbClr val="0070C0"/>
                </a:solidFill>
              </a:rPr>
              <a:t>step</a:t>
            </a:r>
          </a:p>
          <a:p>
            <a:r>
              <a:rPr lang="en-US" sz="1400" dirty="0" smtClean="0"/>
              <a:t>--- apply phase ---</a:t>
            </a:r>
          </a:p>
          <a:p>
            <a:r>
              <a:rPr lang="en-US" sz="1400" dirty="0" smtClean="0"/>
              <a:t>--- Firing Productions (PE) For State At Depth 1 ---</a:t>
            </a:r>
          </a:p>
          <a:p>
            <a:r>
              <a:rPr lang="en-US" sz="1400" dirty="0" smtClean="0"/>
              <a:t>Firing water-jug*apply*initialize-water-jug</a:t>
            </a:r>
          </a:p>
          <a:p>
            <a:r>
              <a:rPr lang="en-US" sz="1400" dirty="0" smtClean="0">
                <a:solidFill>
                  <a:srgbClr val="0070C0"/>
                </a:solidFill>
              </a:rPr>
              <a:t> Start</a:t>
            </a:r>
            <a:r>
              <a:rPr lang="en-US" sz="1400" dirty="0" smtClean="0"/>
              <a:t>: </a:t>
            </a:r>
            <a:r>
              <a:rPr lang="en-US" sz="1400" b="1" dirty="0" smtClean="0"/>
              <a:t>1x5 Gallon Jug - Empty, 1x3 Gallon Jug - Empty  </a:t>
            </a:r>
          </a:p>
          <a:p>
            <a:r>
              <a:rPr lang="en-US" sz="1400" dirty="0" smtClean="0"/>
              <a:t>(J1 ^contents 0 + :</a:t>
            </a:r>
            <a:r>
              <a:rPr lang="en-US" sz="1400" dirty="0" smtClean="0">
                <a:solidFill>
                  <a:srgbClr val="0070C0"/>
                </a:solidFill>
              </a:rPr>
              <a:t>O</a:t>
            </a:r>
            <a:r>
              <a:rPr lang="en-US" sz="1400" dirty="0" smtClean="0"/>
              <a:t>)</a:t>
            </a:r>
          </a:p>
          <a:p>
            <a:r>
              <a:rPr lang="en-US" sz="1400" dirty="0" smtClean="0"/>
              <a:t>(J1 ^volume 5 + :</a:t>
            </a:r>
            <a:r>
              <a:rPr lang="en-US" sz="1400" dirty="0" smtClean="0">
                <a:solidFill>
                  <a:srgbClr val="0070C0"/>
                </a:solidFill>
              </a:rPr>
              <a:t>O</a:t>
            </a:r>
            <a:r>
              <a:rPr lang="en-US" sz="1400" dirty="0" smtClean="0"/>
              <a:t>)</a:t>
            </a:r>
          </a:p>
          <a:p>
            <a:r>
              <a:rPr lang="en-US" sz="1400" dirty="0" smtClean="0"/>
              <a:t>(I4 ^contents 0 + :</a:t>
            </a:r>
            <a:r>
              <a:rPr lang="en-US" sz="1400" dirty="0" smtClean="0">
                <a:solidFill>
                  <a:srgbClr val="0070C0"/>
                </a:solidFill>
              </a:rPr>
              <a:t>O</a:t>
            </a:r>
            <a:r>
              <a:rPr lang="en-US" sz="1400" dirty="0" smtClean="0"/>
              <a:t>)</a:t>
            </a:r>
          </a:p>
          <a:p>
            <a:r>
              <a:rPr lang="en-US" sz="1400" dirty="0" smtClean="0"/>
              <a:t>(I4 ^volume 3 + :</a:t>
            </a:r>
            <a:r>
              <a:rPr lang="en-US" sz="1400" dirty="0" smtClean="0">
                <a:solidFill>
                  <a:srgbClr val="0070C0"/>
                </a:solidFill>
              </a:rPr>
              <a:t>O</a:t>
            </a:r>
            <a:r>
              <a:rPr lang="en-US" sz="1400" dirty="0" smtClean="0"/>
              <a:t>)</a:t>
            </a:r>
          </a:p>
          <a:p>
            <a:r>
              <a:rPr lang="en-US" sz="1400" dirty="0" smtClean="0"/>
              <a:t>(S1 ^jug J1 + :</a:t>
            </a:r>
            <a:r>
              <a:rPr lang="en-US" sz="1400" dirty="0" smtClean="0">
                <a:solidFill>
                  <a:srgbClr val="0070C0"/>
                </a:solidFill>
              </a:rPr>
              <a:t>O</a:t>
            </a:r>
            <a:r>
              <a:rPr lang="en-US" sz="1400" dirty="0" smtClean="0"/>
              <a:t>)</a:t>
            </a:r>
          </a:p>
          <a:p>
            <a:r>
              <a:rPr lang="en-US" sz="1400" dirty="0" smtClean="0"/>
              <a:t>(S1 ^jug I4 + :</a:t>
            </a:r>
            <a:r>
              <a:rPr lang="en-US" sz="1400" dirty="0" smtClean="0">
                <a:solidFill>
                  <a:srgbClr val="0070C0"/>
                </a:solidFill>
              </a:rPr>
              <a:t>O</a:t>
            </a:r>
            <a:r>
              <a:rPr lang="en-US" sz="1400" dirty="0" smtClean="0"/>
              <a:t>)</a:t>
            </a:r>
          </a:p>
          <a:p>
            <a:r>
              <a:rPr lang="en-US" sz="1400" dirty="0" smtClean="0"/>
              <a:t>(S1 ^last-operator none + :</a:t>
            </a:r>
            <a:r>
              <a:rPr lang="en-US" sz="1400" dirty="0" smtClean="0">
                <a:solidFill>
                  <a:srgbClr val="0070C0"/>
                </a:solidFill>
              </a:rPr>
              <a:t>O</a:t>
            </a:r>
            <a:r>
              <a:rPr lang="en-US" sz="1400" dirty="0" smtClean="0"/>
              <a:t>)</a:t>
            </a:r>
          </a:p>
          <a:p>
            <a:r>
              <a:rPr lang="en-US" sz="1400" dirty="0" smtClean="0"/>
              <a:t>(S1 ^name water-jug + :</a:t>
            </a:r>
            <a:r>
              <a:rPr lang="en-US" sz="1400" dirty="0" smtClean="0">
                <a:solidFill>
                  <a:srgbClr val="0070C0"/>
                </a:solidFill>
              </a:rPr>
              <a:t>O</a:t>
            </a:r>
            <a:r>
              <a:rPr lang="en-US" sz="1400" dirty="0" smtClean="0"/>
              <a:t>)</a:t>
            </a:r>
          </a:p>
          <a:p>
            <a:r>
              <a:rPr lang="en-US" sz="1400" dirty="0" smtClean="0">
                <a:solidFill>
                  <a:srgbClr val="FF0000"/>
                </a:solidFill>
              </a:rPr>
              <a:t>--- Change Working Memory (PE) ---</a:t>
            </a:r>
          </a:p>
          <a:p>
            <a:r>
              <a:rPr lang="en-US" sz="1400" b="1" dirty="0" smtClean="0"/>
              <a:t>=&gt;WM</a:t>
            </a:r>
            <a:r>
              <a:rPr lang="en-US" sz="1400" dirty="0" smtClean="0"/>
              <a:t>: (24: J1 ^contents 0)</a:t>
            </a:r>
          </a:p>
          <a:p>
            <a:r>
              <a:rPr lang="en-US" sz="1400" b="1" dirty="0" smtClean="0"/>
              <a:t>=&gt;WM</a:t>
            </a:r>
            <a:r>
              <a:rPr lang="en-US" sz="1400" dirty="0" smtClean="0"/>
              <a:t>: (23: J1 ^volume 5)</a:t>
            </a:r>
          </a:p>
          <a:p>
            <a:r>
              <a:rPr lang="en-US" sz="1400" b="1" dirty="0" smtClean="0"/>
              <a:t>=&gt;WM</a:t>
            </a:r>
            <a:r>
              <a:rPr lang="en-US" sz="1400" dirty="0" smtClean="0"/>
              <a:t>: (22: I4 ^contents 0)</a:t>
            </a:r>
          </a:p>
          <a:p>
            <a:r>
              <a:rPr lang="en-US" sz="1400" b="1" dirty="0" smtClean="0"/>
              <a:t>=&gt;WM</a:t>
            </a:r>
            <a:r>
              <a:rPr lang="en-US" sz="1400" dirty="0" smtClean="0"/>
              <a:t>: (21: I4 ^volume 3)</a:t>
            </a:r>
          </a:p>
          <a:p>
            <a:r>
              <a:rPr lang="en-US" sz="1400" b="1" dirty="0" smtClean="0"/>
              <a:t>=&gt;WM</a:t>
            </a:r>
            <a:r>
              <a:rPr lang="en-US" sz="1400" dirty="0" smtClean="0"/>
              <a:t>: (20: S1 ^jug I4)</a:t>
            </a:r>
          </a:p>
          <a:p>
            <a:r>
              <a:rPr lang="en-US" sz="1400" b="1" dirty="0" smtClean="0"/>
              <a:t>=&gt;WM</a:t>
            </a:r>
            <a:r>
              <a:rPr lang="en-US" sz="1400" dirty="0" smtClean="0"/>
              <a:t>: (19: S1 ^jug J1)</a:t>
            </a:r>
          </a:p>
          <a:p>
            <a:r>
              <a:rPr lang="en-US" sz="1400" b="1" dirty="0" smtClean="0"/>
              <a:t>=&gt;WM</a:t>
            </a:r>
            <a:r>
              <a:rPr lang="en-US" sz="1400" dirty="0" smtClean="0"/>
              <a:t>: (18: S1 ^last-operator none)</a:t>
            </a:r>
          </a:p>
          <a:p>
            <a:r>
              <a:rPr lang="en-US" sz="1400" b="1" dirty="0" smtClean="0"/>
              <a:t>=&gt;WM</a:t>
            </a:r>
            <a:r>
              <a:rPr lang="en-US" sz="1400" dirty="0" smtClean="0"/>
              <a:t>: (17: S1 ^name water-jug)</a:t>
            </a:r>
          </a:p>
          <a:p>
            <a:r>
              <a:rPr lang="en-US" sz="1400" dirty="0" smtClean="0">
                <a:solidFill>
                  <a:srgbClr val="FF0000"/>
                </a:solidFill>
              </a:rPr>
              <a:t>--- Firing Productions (IE) For State At Depth 1 ---</a:t>
            </a:r>
          </a:p>
          <a:p>
            <a:r>
              <a:rPr lang="en-US" sz="1400" dirty="0" smtClean="0">
                <a:solidFill>
                  <a:srgbClr val="0070C0"/>
                </a:solidFill>
              </a:rPr>
              <a:t>Firing water-jug*elaborate*empty</a:t>
            </a:r>
          </a:p>
          <a:p>
            <a:r>
              <a:rPr lang="en-US" sz="1400" dirty="0" smtClean="0">
                <a:solidFill>
                  <a:srgbClr val="0070C0"/>
                </a:solidFill>
              </a:rPr>
              <a:t>Firing water-jug*monitor*state</a:t>
            </a:r>
            <a:endParaRPr lang="en-US" sz="1400" dirty="0">
              <a:solidFill>
                <a:srgbClr val="0070C0"/>
              </a:solidFill>
            </a:endParaRPr>
          </a:p>
        </p:txBody>
      </p:sp>
      <p:sp>
        <p:nvSpPr>
          <p:cNvPr id="5" name="Rectangle 4"/>
          <p:cNvSpPr/>
          <p:nvPr/>
        </p:nvSpPr>
        <p:spPr>
          <a:xfrm>
            <a:off x="381802" y="5535669"/>
            <a:ext cx="5518484" cy="830997"/>
          </a:xfrm>
          <a:prstGeom prst="rect">
            <a:avLst/>
          </a:prstGeom>
        </p:spPr>
        <p:txBody>
          <a:bodyPr wrap="square">
            <a:spAutoFit/>
          </a:bodyPr>
          <a:lstStyle/>
          <a:p>
            <a:r>
              <a:rPr lang="en-US" sz="1200" b="1" dirty="0" smtClean="0">
                <a:solidFill>
                  <a:srgbClr val="FF0000"/>
                </a:solidFill>
              </a:rPr>
              <a:t>print &lt;s&gt;</a:t>
            </a:r>
          </a:p>
          <a:p>
            <a:r>
              <a:rPr lang="en-US" sz="1200" dirty="0" smtClean="0"/>
              <a:t>(S1 ^</a:t>
            </a:r>
            <a:r>
              <a:rPr lang="en-US" sz="1200" dirty="0" err="1" smtClean="0"/>
              <a:t>epmem</a:t>
            </a:r>
            <a:r>
              <a:rPr lang="en-US" sz="1200" dirty="0" smtClean="0"/>
              <a:t> E1 ^</a:t>
            </a:r>
            <a:r>
              <a:rPr lang="en-US" sz="1200" dirty="0" err="1" smtClean="0"/>
              <a:t>io</a:t>
            </a:r>
            <a:r>
              <a:rPr lang="en-US" sz="1200" dirty="0" smtClean="0"/>
              <a:t> I1 </a:t>
            </a:r>
            <a:r>
              <a:rPr lang="en-US" sz="1200" dirty="0" smtClean="0">
                <a:solidFill>
                  <a:srgbClr val="FF0000"/>
                </a:solidFill>
              </a:rPr>
              <a:t>^jug J1 </a:t>
            </a:r>
            <a:r>
              <a:rPr lang="en-US" sz="1200" dirty="0" smtClean="0">
                <a:solidFill>
                  <a:srgbClr val="0070C0"/>
                </a:solidFill>
              </a:rPr>
              <a:t>^jug I4 </a:t>
            </a:r>
            <a:r>
              <a:rPr lang="en-US" sz="1200" b="1" dirty="0" smtClean="0"/>
              <a:t>^last-operator none </a:t>
            </a:r>
            <a:r>
              <a:rPr lang="en-US" sz="1200" dirty="0" smtClean="0">
                <a:solidFill>
                  <a:srgbClr val="E87722"/>
                </a:solidFill>
              </a:rPr>
              <a:t>^name water-jug</a:t>
            </a:r>
          </a:p>
          <a:p>
            <a:r>
              <a:rPr lang="en-US" sz="1200" dirty="0" smtClean="0"/>
              <a:t>       ^operator O2 ^operator O3 + ^operator O2 + </a:t>
            </a:r>
            <a:r>
              <a:rPr lang="en-US" sz="1200" i="1" dirty="0" smtClean="0"/>
              <a:t>^reward-link R1 ^</a:t>
            </a:r>
            <a:r>
              <a:rPr lang="en-US" sz="1200" i="1" dirty="0" err="1" smtClean="0"/>
              <a:t>smem</a:t>
            </a:r>
            <a:r>
              <a:rPr lang="en-US" sz="1200" i="1" dirty="0" smtClean="0"/>
              <a:t> L1</a:t>
            </a:r>
          </a:p>
          <a:p>
            <a:r>
              <a:rPr lang="en-US" sz="1200" i="1" dirty="0" smtClean="0"/>
              <a:t>       ^</a:t>
            </a:r>
            <a:r>
              <a:rPr lang="en-US" sz="1200" i="1" dirty="0" err="1" smtClean="0"/>
              <a:t>superstate</a:t>
            </a:r>
            <a:r>
              <a:rPr lang="en-US" sz="1200" i="1" dirty="0" smtClean="0"/>
              <a:t> nil ^type state</a:t>
            </a:r>
            <a:r>
              <a:rPr lang="en-US" sz="1200" dirty="0" smtClean="0"/>
              <a:t>)</a:t>
            </a:r>
            <a:endParaRPr lang="en-US" sz="1200" dirty="0"/>
          </a:p>
        </p:txBody>
      </p:sp>
      <p:sp>
        <p:nvSpPr>
          <p:cNvPr id="6" name="Title 1">
            <a:extLst>
              <a:ext uri="{FF2B5EF4-FFF2-40B4-BE49-F238E27FC236}">
                <a16:creationId xmlns="" xmlns:a16="http://schemas.microsoft.com/office/drawing/2014/main" id="{380BF908-D337-4124-B475-D825EF7C7711}"/>
              </a:ext>
            </a:extLst>
          </p:cNvPr>
          <p:cNvSpPr>
            <a:spLocks noGrp="1"/>
          </p:cNvSpPr>
          <p:nvPr>
            <p:ph type="title"/>
          </p:nvPr>
        </p:nvSpPr>
        <p:spPr>
          <a:xfrm>
            <a:off x="495301" y="410546"/>
            <a:ext cx="6271260" cy="663511"/>
          </a:xfrm>
        </p:spPr>
        <p:txBody>
          <a:bodyPr/>
          <a:lstStyle/>
          <a:p>
            <a:r>
              <a:rPr lang="en-US" b="1" dirty="0" smtClean="0">
                <a:solidFill>
                  <a:srgbClr val="FF0000"/>
                </a:solidFill>
              </a:rPr>
              <a:t>Understand the Code</a:t>
            </a:r>
            <a:r>
              <a:rPr lang="en-US" b="1" dirty="0" smtClean="0">
                <a:solidFill>
                  <a:srgbClr val="0070C0"/>
                </a:solidFill>
              </a:rPr>
              <a:t>: Water Jugs</a:t>
            </a:r>
            <a:endParaRPr lang="en-US" i="1" dirty="0"/>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380BF908-D337-4124-B475-D825EF7C7711}"/>
              </a:ext>
            </a:extLst>
          </p:cNvPr>
          <p:cNvSpPr>
            <a:spLocks noGrp="1"/>
          </p:cNvSpPr>
          <p:nvPr>
            <p:ph type="title"/>
          </p:nvPr>
        </p:nvSpPr>
        <p:spPr>
          <a:xfrm>
            <a:off x="495301" y="410546"/>
            <a:ext cx="6271260" cy="663511"/>
          </a:xfrm>
        </p:spPr>
        <p:txBody>
          <a:bodyPr/>
          <a:lstStyle/>
          <a:p>
            <a:r>
              <a:rPr lang="en-US" b="1" dirty="0" smtClean="0">
                <a:solidFill>
                  <a:srgbClr val="0070C0"/>
                </a:solidFill>
              </a:rPr>
              <a:t>SOAR: </a:t>
            </a:r>
            <a:r>
              <a:rPr lang="en-US" b="1" dirty="0" smtClean="0">
                <a:solidFill>
                  <a:srgbClr val="FF0000"/>
                </a:solidFill>
              </a:rPr>
              <a:t>Important Concepts</a:t>
            </a:r>
            <a:endParaRPr lang="en-US" i="1" dirty="0">
              <a:solidFill>
                <a:srgbClr val="FF0000"/>
              </a:solidFill>
            </a:endParaRPr>
          </a:p>
        </p:txBody>
      </p:sp>
      <p:sp>
        <p:nvSpPr>
          <p:cNvPr id="5"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3351014" y="1655233"/>
            <a:ext cx="4070064" cy="3580910"/>
          </a:xfrm>
          <a:prstGeom prst="rect">
            <a:avLst/>
          </a:prstGeom>
        </p:spPr>
        <p:txBody>
          <a:bodyPr vert="horz" lIns="0" tIns="0" rIns="0" bIns="0" rtlCol="0">
            <a:noAutofit/>
          </a:bodyPr>
          <a:lstStyle/>
          <a:p>
            <a:pPr marL="342900" lvl="0" indent="-342900">
              <a:buFont typeface="+mj-lt"/>
              <a:buAutoNum type="arabicPeriod"/>
              <a:defRPr/>
            </a:pPr>
            <a:r>
              <a:rPr lang="en-US" b="1" dirty="0" smtClean="0"/>
              <a:t>Decision Procedure</a:t>
            </a:r>
          </a:p>
          <a:p>
            <a:pPr marL="342900" lvl="0" indent="-342900">
              <a:buFont typeface="+mj-lt"/>
              <a:buAutoNum type="arabicPeriod"/>
              <a:defRPr/>
            </a:pPr>
            <a:r>
              <a:rPr lang="en-US" b="1" dirty="0" smtClean="0"/>
              <a:t>Operator Preference</a:t>
            </a:r>
          </a:p>
          <a:p>
            <a:pPr marL="342900" lvl="0" indent="-342900">
              <a:buFont typeface="+mj-lt"/>
              <a:buAutoNum type="arabicPeriod"/>
              <a:defRPr/>
            </a:pPr>
            <a:r>
              <a:rPr lang="en-US" b="1" dirty="0" smtClean="0"/>
              <a:t>Persistence of WME’s – TMS</a:t>
            </a:r>
          </a:p>
          <a:p>
            <a:pPr marL="342900" lvl="0" indent="-342900">
              <a:buFont typeface="+mj-lt"/>
              <a:buAutoNum type="arabicPeriod"/>
              <a:defRPr/>
            </a:pPr>
            <a:r>
              <a:rPr lang="en-US" b="1" dirty="0" smtClean="0">
                <a:solidFill>
                  <a:srgbClr val="FF0000"/>
                </a:solidFill>
              </a:rPr>
              <a:t>O</a:t>
            </a:r>
            <a:r>
              <a:rPr lang="en-US" b="1" dirty="0" smtClean="0"/>
              <a:t>-Support </a:t>
            </a:r>
            <a:r>
              <a:rPr lang="en-US" b="1" dirty="0" err="1" smtClean="0"/>
              <a:t>vs</a:t>
            </a:r>
            <a:r>
              <a:rPr lang="en-US" b="1" dirty="0" smtClean="0"/>
              <a:t> </a:t>
            </a:r>
            <a:r>
              <a:rPr lang="en-US" b="1" dirty="0" smtClean="0">
                <a:solidFill>
                  <a:srgbClr val="FF0000"/>
                </a:solidFill>
              </a:rPr>
              <a:t>I</a:t>
            </a:r>
            <a:r>
              <a:rPr lang="en-US" b="1" dirty="0" smtClean="0"/>
              <a:t>-support</a:t>
            </a:r>
          </a:p>
          <a:p>
            <a:pPr marL="342900" lvl="0" indent="-342900">
              <a:buFont typeface="+mj-lt"/>
              <a:buAutoNum type="arabicPeriod"/>
              <a:defRPr/>
            </a:pPr>
            <a:r>
              <a:rPr lang="en-US" b="1" dirty="0" smtClean="0"/>
              <a:t>Math in SOAR</a:t>
            </a:r>
          </a:p>
          <a:p>
            <a:pPr marL="342900" lvl="0" indent="-342900">
              <a:buFont typeface="+mj-lt"/>
              <a:buAutoNum type="arabicPeriod"/>
              <a:defRPr/>
            </a:pPr>
            <a:r>
              <a:rPr lang="en-US" b="1" dirty="0" smtClean="0"/>
              <a:t>SOAR Decision Cycle</a:t>
            </a:r>
          </a:p>
          <a:p>
            <a:pPr marL="342900" lvl="0" indent="-342900">
              <a:buFont typeface="+mj-lt"/>
              <a:buAutoNum type="arabicPeriod"/>
              <a:defRPr/>
            </a:pPr>
            <a:r>
              <a:rPr lang="en-US" b="1" dirty="0" smtClean="0"/>
              <a:t>Operator Proposals</a:t>
            </a:r>
          </a:p>
          <a:p>
            <a:pPr marL="342900" lvl="0" indent="-342900">
              <a:buFont typeface="+mj-lt"/>
              <a:buAutoNum type="arabicPeriod"/>
              <a:defRPr/>
            </a:pPr>
            <a:r>
              <a:rPr lang="en-US" b="1" dirty="0" smtClean="0"/>
              <a:t>Operator Applications</a:t>
            </a:r>
          </a:p>
          <a:p>
            <a:pPr marL="342900" lvl="0" indent="-342900">
              <a:buFont typeface="+mj-lt"/>
              <a:buAutoNum type="arabicPeriod"/>
              <a:defRPr/>
            </a:pPr>
            <a:r>
              <a:rPr lang="en-US" b="1" dirty="0" smtClean="0"/>
              <a:t>State &amp; Operator Monitoring</a:t>
            </a:r>
          </a:p>
          <a:p>
            <a:pPr marL="342900" lvl="0" indent="-342900">
              <a:buFont typeface="+mj-lt"/>
              <a:buAutoNum type="arabicPeriod"/>
              <a:defRPr/>
            </a:pPr>
            <a:r>
              <a:rPr lang="en-US" b="1" dirty="0" smtClean="0"/>
              <a:t>Desired State Recognition</a:t>
            </a:r>
          </a:p>
          <a:p>
            <a:pPr marL="342900" lvl="0" indent="-342900">
              <a:buFont typeface="+mj-lt"/>
              <a:buAutoNum type="arabicPeriod"/>
              <a:defRPr/>
            </a:pPr>
            <a:r>
              <a:rPr lang="en-US" b="1" dirty="0" smtClean="0"/>
              <a:t>Search Control</a:t>
            </a:r>
          </a:p>
          <a:p>
            <a:pPr marL="342900" lvl="0" indent="-342900">
              <a:buFont typeface="+mj-lt"/>
              <a:buAutoNum type="arabicPeriod"/>
              <a:defRPr/>
            </a:pPr>
            <a:r>
              <a:rPr lang="en-US" b="1" dirty="0" smtClean="0"/>
              <a:t>Problem Space</a:t>
            </a:r>
          </a:p>
          <a:p>
            <a:pPr lvl="0">
              <a:defRPr/>
            </a:pPr>
            <a:endParaRPr lang="en-US" sz="1400" b="1" dirty="0" smtClean="0"/>
          </a:p>
          <a:p>
            <a:pPr lvl="0">
              <a:defRPr/>
            </a:pPr>
            <a:endParaRPr lang="en-US" sz="1400" b="1" dirty="0" smtClean="0"/>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380BF908-D337-4124-B475-D825EF7C7711}"/>
              </a:ext>
            </a:extLst>
          </p:cNvPr>
          <p:cNvSpPr>
            <a:spLocks noGrp="1"/>
          </p:cNvSpPr>
          <p:nvPr>
            <p:ph type="title"/>
          </p:nvPr>
        </p:nvSpPr>
        <p:spPr>
          <a:xfrm>
            <a:off x="495301" y="410546"/>
            <a:ext cx="6271260" cy="663511"/>
          </a:xfrm>
        </p:spPr>
        <p:txBody>
          <a:bodyPr/>
          <a:lstStyle/>
          <a:p>
            <a:r>
              <a:rPr lang="en-US" b="1" dirty="0" smtClean="0">
                <a:solidFill>
                  <a:srgbClr val="0070C0"/>
                </a:solidFill>
              </a:rPr>
              <a:t>SOAR: </a:t>
            </a:r>
            <a:r>
              <a:rPr lang="en-US" b="1" dirty="0" smtClean="0">
                <a:solidFill>
                  <a:srgbClr val="FF0000"/>
                </a:solidFill>
              </a:rPr>
              <a:t>Important Concepts</a:t>
            </a:r>
            <a:endParaRPr lang="en-US" i="1" dirty="0">
              <a:solidFill>
                <a:srgbClr val="FF0000"/>
              </a:solidFill>
            </a:endParaRPr>
          </a:p>
        </p:txBody>
      </p:sp>
      <p:pic>
        <p:nvPicPr>
          <p:cNvPr id="74754" name="Picture 2"/>
          <p:cNvPicPr>
            <a:picLocks noChangeAspect="1" noChangeArrowheads="1"/>
          </p:cNvPicPr>
          <p:nvPr/>
        </p:nvPicPr>
        <p:blipFill>
          <a:blip r:embed="rId3" cstate="print"/>
          <a:srcRect/>
          <a:stretch>
            <a:fillRect/>
          </a:stretch>
        </p:blipFill>
        <p:spPr bwMode="auto">
          <a:xfrm>
            <a:off x="1376930" y="1210710"/>
            <a:ext cx="3759200" cy="5245100"/>
          </a:xfrm>
          <a:prstGeom prst="rect">
            <a:avLst/>
          </a:prstGeom>
          <a:noFill/>
          <a:ln w="9525">
            <a:noFill/>
            <a:miter lim="800000"/>
            <a:headEnd/>
            <a:tailEnd/>
          </a:ln>
        </p:spPr>
      </p:pic>
      <p:pic>
        <p:nvPicPr>
          <p:cNvPr id="74755" name="Picture 3"/>
          <p:cNvPicPr>
            <a:picLocks noChangeAspect="1" noChangeArrowheads="1"/>
          </p:cNvPicPr>
          <p:nvPr/>
        </p:nvPicPr>
        <p:blipFill>
          <a:blip r:embed="rId4" cstate="print"/>
          <a:srcRect/>
          <a:stretch>
            <a:fillRect/>
          </a:stretch>
        </p:blipFill>
        <p:spPr bwMode="auto">
          <a:xfrm>
            <a:off x="5746882" y="1151825"/>
            <a:ext cx="4991100" cy="5638800"/>
          </a:xfrm>
          <a:prstGeom prst="rect">
            <a:avLst/>
          </a:prstGeom>
          <a:noFill/>
          <a:ln w="9525">
            <a:noFill/>
            <a:miter lim="800000"/>
            <a:headEnd/>
            <a:tailEnd/>
          </a:ln>
        </p:spPr>
      </p:pic>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967597" y="2497026"/>
            <a:ext cx="5178670" cy="2286000"/>
          </a:xfrm>
          <a:prstGeom prst="rect">
            <a:avLst/>
          </a:pr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3" name="Title 1">
            <a:extLst>
              <a:ext uri="{FF2B5EF4-FFF2-40B4-BE49-F238E27FC236}">
                <a16:creationId xmlns="" xmlns:a16="http://schemas.microsoft.com/office/drawing/2014/main" id="{380BF908-D337-4124-B475-D825EF7C7711}"/>
              </a:ext>
            </a:extLst>
          </p:cNvPr>
          <p:cNvSpPr>
            <a:spLocks noGrp="1"/>
          </p:cNvSpPr>
          <p:nvPr>
            <p:ph type="title"/>
          </p:nvPr>
        </p:nvSpPr>
        <p:spPr>
          <a:xfrm>
            <a:off x="495301" y="597877"/>
            <a:ext cx="5008684" cy="476180"/>
          </a:xfrm>
        </p:spPr>
        <p:txBody>
          <a:bodyPr/>
          <a:lstStyle/>
          <a:p>
            <a:r>
              <a:rPr lang="en-US" b="1" dirty="0" smtClean="0">
                <a:solidFill>
                  <a:srgbClr val="0070C0"/>
                </a:solidFill>
              </a:rPr>
              <a:t>SOAR: </a:t>
            </a:r>
            <a:r>
              <a:rPr lang="en-US" b="1" dirty="0" smtClean="0">
                <a:solidFill>
                  <a:srgbClr val="FF0000"/>
                </a:solidFill>
              </a:rPr>
              <a:t>Important Concepts</a:t>
            </a:r>
            <a:endParaRPr lang="en-US" i="1" dirty="0">
              <a:solidFill>
                <a:srgbClr val="FF0000"/>
              </a:solidFill>
            </a:endParaRPr>
          </a:p>
        </p:txBody>
      </p:sp>
      <p:sp>
        <p:nvSpPr>
          <p:cNvPr id="5" name="Rectangle 4"/>
          <p:cNvSpPr/>
          <p:nvPr/>
        </p:nvSpPr>
        <p:spPr>
          <a:xfrm>
            <a:off x="3382107" y="1162735"/>
            <a:ext cx="4847493" cy="646331"/>
          </a:xfrm>
          <a:prstGeom prst="rect">
            <a:avLst/>
          </a:prstGeom>
        </p:spPr>
        <p:txBody>
          <a:bodyPr wrap="square">
            <a:spAutoFit/>
          </a:bodyPr>
          <a:lstStyle/>
          <a:p>
            <a:r>
              <a:rPr lang="en-US" b="1" dirty="0" smtClean="0"/>
              <a:t>Persistence of Working Memory Elements</a:t>
            </a:r>
          </a:p>
          <a:p>
            <a:r>
              <a:rPr lang="en-US" b="1" dirty="0" smtClean="0"/>
              <a:t>-</a:t>
            </a:r>
            <a:r>
              <a:rPr lang="en-US" dirty="0" smtClean="0"/>
              <a:t> </a:t>
            </a:r>
            <a:r>
              <a:rPr lang="en-US" b="1" dirty="0" smtClean="0">
                <a:solidFill>
                  <a:srgbClr val="0070C0"/>
                </a:solidFill>
              </a:rPr>
              <a:t>SOAR's</a:t>
            </a:r>
            <a:r>
              <a:rPr lang="en-US" b="1" dirty="0" smtClean="0"/>
              <a:t> </a:t>
            </a:r>
            <a:r>
              <a:rPr lang="en-US" b="1" dirty="0" smtClean="0">
                <a:solidFill>
                  <a:srgbClr val="FF0000"/>
                </a:solidFill>
              </a:rPr>
              <a:t>Truth Maintenance System</a:t>
            </a:r>
            <a:r>
              <a:rPr lang="en-US" dirty="0" smtClean="0">
                <a:solidFill>
                  <a:srgbClr val="FF0000"/>
                </a:solidFill>
              </a:rPr>
              <a:t> </a:t>
            </a:r>
            <a:r>
              <a:rPr lang="en-US" b="1" dirty="0" smtClean="0"/>
              <a:t>(</a:t>
            </a:r>
            <a:r>
              <a:rPr lang="en-US" u="sng" dirty="0" smtClean="0"/>
              <a:t>TMS</a:t>
            </a:r>
            <a:r>
              <a:rPr lang="en-US" b="1" dirty="0" smtClean="0"/>
              <a:t>)</a:t>
            </a:r>
            <a:endParaRPr lang="en-US" dirty="0"/>
          </a:p>
        </p:txBody>
      </p:sp>
      <p:sp>
        <p:nvSpPr>
          <p:cNvPr id="7" name="Rectangle 6"/>
          <p:cNvSpPr/>
          <p:nvPr/>
        </p:nvSpPr>
        <p:spPr>
          <a:xfrm>
            <a:off x="6479880" y="2062492"/>
            <a:ext cx="2075035" cy="338554"/>
          </a:xfrm>
          <a:prstGeom prst="rect">
            <a:avLst/>
          </a:prstGeom>
        </p:spPr>
        <p:txBody>
          <a:bodyPr wrap="square">
            <a:spAutoFit/>
          </a:bodyPr>
          <a:lstStyle/>
          <a:p>
            <a:r>
              <a:rPr lang="en-US" sz="1600" b="1" dirty="0" smtClean="0"/>
              <a:t>Working Memory</a:t>
            </a:r>
            <a:endParaRPr lang="en-US" sz="1600" b="1" dirty="0"/>
          </a:p>
        </p:txBody>
      </p:sp>
      <p:sp>
        <p:nvSpPr>
          <p:cNvPr id="8" name="Rounded Rectangle 7"/>
          <p:cNvSpPr/>
          <p:nvPr/>
        </p:nvSpPr>
        <p:spPr>
          <a:xfrm>
            <a:off x="615461" y="2285999"/>
            <a:ext cx="2039816" cy="97594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9" name="Rounded Rectangle 8"/>
          <p:cNvSpPr/>
          <p:nvPr/>
        </p:nvSpPr>
        <p:spPr>
          <a:xfrm>
            <a:off x="249110" y="4205671"/>
            <a:ext cx="3663462" cy="1676400"/>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0" name="Rectangle 9"/>
          <p:cNvSpPr/>
          <p:nvPr/>
        </p:nvSpPr>
        <p:spPr>
          <a:xfrm>
            <a:off x="715108" y="1845605"/>
            <a:ext cx="2028092" cy="369332"/>
          </a:xfrm>
          <a:prstGeom prst="rect">
            <a:avLst/>
          </a:prstGeom>
        </p:spPr>
        <p:txBody>
          <a:bodyPr wrap="square">
            <a:spAutoFit/>
          </a:bodyPr>
          <a:lstStyle/>
          <a:p>
            <a:r>
              <a:rPr lang="en-US" b="1" dirty="0" smtClean="0"/>
              <a:t>1</a:t>
            </a:r>
            <a:r>
              <a:rPr lang="en-US" b="1" baseline="30000" dirty="0" smtClean="0"/>
              <a:t>st</a:t>
            </a:r>
            <a:r>
              <a:rPr lang="en-US" sz="1400" dirty="0" smtClean="0"/>
              <a:t> Operator </a:t>
            </a:r>
            <a:r>
              <a:rPr lang="en-US" sz="1400" b="1" u="sng" dirty="0" smtClean="0">
                <a:solidFill>
                  <a:srgbClr val="0070C0"/>
                </a:solidFill>
              </a:rPr>
              <a:t>Proposal</a:t>
            </a:r>
            <a:endParaRPr lang="en-US" sz="1400" b="1" u="sng" dirty="0">
              <a:solidFill>
                <a:srgbClr val="0070C0"/>
              </a:solidFill>
            </a:endParaRPr>
          </a:p>
        </p:txBody>
      </p:sp>
      <p:sp>
        <p:nvSpPr>
          <p:cNvPr id="11" name="Rectangle 10"/>
          <p:cNvSpPr/>
          <p:nvPr/>
        </p:nvSpPr>
        <p:spPr>
          <a:xfrm>
            <a:off x="762000" y="3835598"/>
            <a:ext cx="1937238" cy="369332"/>
          </a:xfrm>
          <a:prstGeom prst="rect">
            <a:avLst/>
          </a:prstGeom>
        </p:spPr>
        <p:txBody>
          <a:bodyPr wrap="square">
            <a:spAutoFit/>
          </a:bodyPr>
          <a:lstStyle/>
          <a:p>
            <a:r>
              <a:rPr lang="en-US" b="1" dirty="0" smtClean="0"/>
              <a:t>2</a:t>
            </a:r>
            <a:r>
              <a:rPr lang="en-US" b="1" baseline="30000" dirty="0" smtClean="0"/>
              <a:t>nd</a:t>
            </a:r>
            <a:r>
              <a:rPr lang="en-US" sz="1400" dirty="0" smtClean="0"/>
              <a:t> Operator </a:t>
            </a:r>
            <a:r>
              <a:rPr lang="en-US" sz="1400" b="1" u="sng" dirty="0" smtClean="0">
                <a:solidFill>
                  <a:srgbClr val="0070C0"/>
                </a:solidFill>
              </a:rPr>
              <a:t>Apply</a:t>
            </a:r>
            <a:endParaRPr lang="en-US" sz="1400" b="1" u="sng" dirty="0">
              <a:solidFill>
                <a:srgbClr val="0070C0"/>
              </a:solidFill>
            </a:endParaRPr>
          </a:p>
        </p:txBody>
      </p:sp>
      <p:sp>
        <p:nvSpPr>
          <p:cNvPr id="12" name="Hexagon 11"/>
          <p:cNvSpPr/>
          <p:nvPr/>
        </p:nvSpPr>
        <p:spPr>
          <a:xfrm>
            <a:off x="5257748" y="3059733"/>
            <a:ext cx="550751" cy="474785"/>
          </a:xfrm>
          <a:prstGeom prst="hexagon">
            <a:avLst/>
          </a:prstGeom>
          <a:noFill/>
          <a:ln w="3175">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3" name="Rectangle 12"/>
          <p:cNvSpPr/>
          <p:nvPr/>
        </p:nvSpPr>
        <p:spPr>
          <a:xfrm>
            <a:off x="5219653" y="3184975"/>
            <a:ext cx="609598" cy="246221"/>
          </a:xfrm>
          <a:prstGeom prst="rect">
            <a:avLst/>
          </a:prstGeom>
        </p:spPr>
        <p:txBody>
          <a:bodyPr wrap="square">
            <a:spAutoFit/>
          </a:bodyPr>
          <a:lstStyle/>
          <a:p>
            <a:pPr algn="ctr"/>
            <a:r>
              <a:rPr lang="en-US" sz="1000" b="1" dirty="0" smtClean="0"/>
              <a:t>WME</a:t>
            </a:r>
            <a:endParaRPr lang="en-US" sz="1000" b="1" dirty="0"/>
          </a:p>
        </p:txBody>
      </p:sp>
      <p:sp>
        <p:nvSpPr>
          <p:cNvPr id="16" name="Rectangle 15"/>
          <p:cNvSpPr/>
          <p:nvPr/>
        </p:nvSpPr>
        <p:spPr>
          <a:xfrm>
            <a:off x="5161036" y="2801045"/>
            <a:ext cx="759067" cy="246221"/>
          </a:xfrm>
          <a:prstGeom prst="rect">
            <a:avLst/>
          </a:prstGeom>
        </p:spPr>
        <p:txBody>
          <a:bodyPr wrap="square">
            <a:spAutoFit/>
          </a:bodyPr>
          <a:lstStyle/>
          <a:p>
            <a:pPr algn="ctr"/>
            <a:r>
              <a:rPr lang="en-US" sz="1000" i="1" dirty="0" smtClean="0"/>
              <a:t>Initialize</a:t>
            </a:r>
            <a:endParaRPr lang="en-US" sz="1000" b="1" i="1" dirty="0"/>
          </a:p>
        </p:txBody>
      </p:sp>
      <p:sp>
        <p:nvSpPr>
          <p:cNvPr id="17" name="Rectangle 16"/>
          <p:cNvSpPr/>
          <p:nvPr/>
        </p:nvSpPr>
        <p:spPr>
          <a:xfrm>
            <a:off x="5163966" y="3498570"/>
            <a:ext cx="759067" cy="246221"/>
          </a:xfrm>
          <a:prstGeom prst="rect">
            <a:avLst/>
          </a:prstGeom>
        </p:spPr>
        <p:txBody>
          <a:bodyPr wrap="square">
            <a:spAutoFit/>
          </a:bodyPr>
          <a:lstStyle/>
          <a:p>
            <a:pPr algn="ctr"/>
            <a:r>
              <a:rPr lang="en-US" sz="1000" b="1" dirty="0" smtClean="0">
                <a:solidFill>
                  <a:srgbClr val="FF0000"/>
                </a:solidFill>
              </a:rPr>
              <a:t>Operator</a:t>
            </a:r>
            <a:endParaRPr lang="en-US" sz="1000" b="1" dirty="0">
              <a:solidFill>
                <a:srgbClr val="FF0000"/>
              </a:solidFill>
            </a:endParaRPr>
          </a:p>
        </p:txBody>
      </p:sp>
      <p:sp>
        <p:nvSpPr>
          <p:cNvPr id="18" name="Hexagon 17"/>
          <p:cNvSpPr/>
          <p:nvPr/>
        </p:nvSpPr>
        <p:spPr>
          <a:xfrm>
            <a:off x="6957595" y="3625371"/>
            <a:ext cx="550751" cy="474785"/>
          </a:xfrm>
          <a:prstGeom prst="hexagon">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9" name="Rectangle 18"/>
          <p:cNvSpPr/>
          <p:nvPr/>
        </p:nvSpPr>
        <p:spPr>
          <a:xfrm>
            <a:off x="6919500" y="3750613"/>
            <a:ext cx="609598" cy="246221"/>
          </a:xfrm>
          <a:prstGeom prst="rect">
            <a:avLst/>
          </a:prstGeom>
        </p:spPr>
        <p:txBody>
          <a:bodyPr wrap="square">
            <a:spAutoFit/>
          </a:bodyPr>
          <a:lstStyle/>
          <a:p>
            <a:pPr algn="ctr"/>
            <a:r>
              <a:rPr lang="en-US" sz="1000" b="1" dirty="0" smtClean="0"/>
              <a:t>WME</a:t>
            </a:r>
            <a:endParaRPr lang="en-US" sz="1000" b="1" dirty="0"/>
          </a:p>
        </p:txBody>
      </p:sp>
      <p:sp>
        <p:nvSpPr>
          <p:cNvPr id="20" name="Rectangle 19"/>
          <p:cNvSpPr/>
          <p:nvPr/>
        </p:nvSpPr>
        <p:spPr>
          <a:xfrm>
            <a:off x="6860883" y="3366683"/>
            <a:ext cx="759067" cy="246221"/>
          </a:xfrm>
          <a:prstGeom prst="rect">
            <a:avLst/>
          </a:prstGeom>
        </p:spPr>
        <p:txBody>
          <a:bodyPr wrap="square">
            <a:spAutoFit/>
          </a:bodyPr>
          <a:lstStyle/>
          <a:p>
            <a:pPr algn="ctr"/>
            <a:r>
              <a:rPr lang="en-US" sz="1000" i="1" dirty="0" smtClean="0"/>
              <a:t>Structure</a:t>
            </a:r>
            <a:endParaRPr lang="en-US" sz="1000" b="1" i="1" dirty="0"/>
          </a:p>
        </p:txBody>
      </p:sp>
      <p:sp>
        <p:nvSpPr>
          <p:cNvPr id="21" name="Rectangle 20"/>
          <p:cNvSpPr/>
          <p:nvPr/>
        </p:nvSpPr>
        <p:spPr>
          <a:xfrm>
            <a:off x="6828645" y="4064208"/>
            <a:ext cx="882210" cy="246221"/>
          </a:xfrm>
          <a:prstGeom prst="rect">
            <a:avLst/>
          </a:prstGeom>
        </p:spPr>
        <p:txBody>
          <a:bodyPr wrap="square">
            <a:spAutoFit/>
          </a:bodyPr>
          <a:lstStyle/>
          <a:p>
            <a:pPr algn="ctr"/>
            <a:r>
              <a:rPr lang="en-US" sz="1000" b="1" dirty="0" smtClean="0">
                <a:solidFill>
                  <a:srgbClr val="0070C0"/>
                </a:solidFill>
              </a:rPr>
              <a:t>Attribute 1</a:t>
            </a:r>
            <a:endParaRPr lang="en-US" sz="1000" b="1" dirty="0"/>
          </a:p>
        </p:txBody>
      </p:sp>
      <p:sp>
        <p:nvSpPr>
          <p:cNvPr id="22" name="Rectangle 21"/>
          <p:cNvSpPr/>
          <p:nvPr/>
        </p:nvSpPr>
        <p:spPr>
          <a:xfrm>
            <a:off x="612528" y="2288070"/>
            <a:ext cx="2157046" cy="1000274"/>
          </a:xfrm>
          <a:prstGeom prst="rect">
            <a:avLst/>
          </a:prstGeom>
        </p:spPr>
        <p:txBody>
          <a:bodyPr wrap="square">
            <a:spAutoFit/>
          </a:bodyPr>
          <a:lstStyle/>
          <a:p>
            <a:r>
              <a:rPr lang="en-US" sz="800" b="1" dirty="0" smtClean="0"/>
              <a:t>sp</a:t>
            </a:r>
            <a:r>
              <a:rPr lang="en-US" sz="800" dirty="0" smtClean="0"/>
              <a:t> {water-jug*propose*initialize-water-jug</a:t>
            </a:r>
          </a:p>
          <a:p>
            <a:r>
              <a:rPr lang="en-US" sz="800" dirty="0" smtClean="0"/>
              <a:t>   (</a:t>
            </a:r>
            <a:r>
              <a:rPr lang="en-US" sz="800" b="1" dirty="0" smtClean="0"/>
              <a:t>state &lt;s&gt; </a:t>
            </a:r>
            <a:r>
              <a:rPr lang="en-US" sz="800" dirty="0" smtClean="0"/>
              <a:t>^</a:t>
            </a:r>
            <a:r>
              <a:rPr lang="en-US" sz="800" dirty="0" err="1" smtClean="0"/>
              <a:t>superstate</a:t>
            </a:r>
            <a:r>
              <a:rPr lang="en-US" sz="800" dirty="0" smtClean="0"/>
              <a:t> nil </a:t>
            </a:r>
          </a:p>
          <a:p>
            <a:r>
              <a:rPr lang="en-US" sz="800" dirty="0" smtClean="0"/>
              <a:t>             </a:t>
            </a:r>
            <a:r>
              <a:rPr lang="en-US" sz="1600" b="1" dirty="0" smtClean="0">
                <a:solidFill>
                  <a:srgbClr val="FF0000"/>
                </a:solidFill>
              </a:rPr>
              <a:t>-</a:t>
            </a:r>
            <a:r>
              <a:rPr lang="en-US" sz="1400" b="1" dirty="0" smtClean="0"/>
              <a:t>^</a:t>
            </a:r>
            <a:r>
              <a:rPr lang="en-US" sz="800" b="1" dirty="0" smtClean="0"/>
              <a:t>name)</a:t>
            </a:r>
          </a:p>
          <a:p>
            <a:r>
              <a:rPr lang="en-US" sz="1100" b="1" dirty="0" smtClean="0"/>
              <a:t>--&gt;</a:t>
            </a:r>
          </a:p>
          <a:p>
            <a:r>
              <a:rPr lang="en-US" sz="800" dirty="0" smtClean="0"/>
              <a:t>   (&lt;s&gt; ^</a:t>
            </a:r>
            <a:r>
              <a:rPr lang="en-US" sz="800" b="1" dirty="0" smtClean="0">
                <a:solidFill>
                  <a:srgbClr val="FF0000"/>
                </a:solidFill>
              </a:rPr>
              <a:t>operator</a:t>
            </a:r>
            <a:r>
              <a:rPr lang="en-US" sz="800" dirty="0" smtClean="0"/>
              <a:t> &lt;o&gt; +)</a:t>
            </a:r>
          </a:p>
          <a:p>
            <a:r>
              <a:rPr lang="en-US" sz="800" dirty="0" smtClean="0"/>
              <a:t>   (&lt;o&gt; ^name initialize-water-jug)}</a:t>
            </a:r>
            <a:endParaRPr lang="en-US" sz="800" dirty="0"/>
          </a:p>
        </p:txBody>
      </p:sp>
      <p:cxnSp>
        <p:nvCxnSpPr>
          <p:cNvPr id="24" name="Straight Arrow Connector 23"/>
          <p:cNvCxnSpPr>
            <a:stCxn id="8" idx="3"/>
            <a:endCxn id="13" idx="1"/>
          </p:cNvCxnSpPr>
          <p:nvPr/>
        </p:nvCxnSpPr>
        <p:spPr>
          <a:xfrm>
            <a:off x="2655277" y="2773972"/>
            <a:ext cx="2564376" cy="534114"/>
          </a:xfrm>
          <a:prstGeom prst="straightConnector1">
            <a:avLst/>
          </a:prstGeom>
          <a:ln w="28575"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313588" y="4299182"/>
            <a:ext cx="3467099" cy="1446550"/>
          </a:xfrm>
          <a:prstGeom prst="rect">
            <a:avLst/>
          </a:prstGeom>
        </p:spPr>
        <p:txBody>
          <a:bodyPr wrap="square">
            <a:spAutoFit/>
          </a:bodyPr>
          <a:lstStyle/>
          <a:p>
            <a:r>
              <a:rPr lang="en-US" sz="800" b="1" dirty="0" smtClean="0"/>
              <a:t>sp</a:t>
            </a:r>
            <a:r>
              <a:rPr lang="en-US" sz="800" dirty="0" smtClean="0"/>
              <a:t> {water-jug*apply*initialize-water-jug</a:t>
            </a:r>
          </a:p>
          <a:p>
            <a:r>
              <a:rPr lang="en-US" sz="800" dirty="0" smtClean="0"/>
              <a:t>   (</a:t>
            </a:r>
            <a:r>
              <a:rPr lang="en-US" sz="800" b="1" dirty="0" smtClean="0"/>
              <a:t>state &lt;s&gt; </a:t>
            </a:r>
            <a:r>
              <a:rPr lang="en-US" sz="800" dirty="0" smtClean="0"/>
              <a:t>^operator.name initialize-water-jug)</a:t>
            </a:r>
          </a:p>
          <a:p>
            <a:r>
              <a:rPr lang="en-US" sz="800" b="1" dirty="0" smtClean="0"/>
              <a:t>--&gt;</a:t>
            </a:r>
          </a:p>
          <a:p>
            <a:r>
              <a:rPr lang="en-US" sz="800" dirty="0" smtClean="0"/>
              <a:t>   (&lt;s&gt; ^</a:t>
            </a:r>
            <a:r>
              <a:rPr lang="en-US" sz="800" b="1" dirty="0" smtClean="0">
                <a:solidFill>
                  <a:srgbClr val="FF0000"/>
                </a:solidFill>
              </a:rPr>
              <a:t>name</a:t>
            </a:r>
            <a:r>
              <a:rPr lang="en-US" sz="800" dirty="0" smtClean="0"/>
              <a:t> </a:t>
            </a:r>
            <a:r>
              <a:rPr lang="en-US" sz="800" b="1" dirty="0" smtClean="0">
                <a:solidFill>
                  <a:srgbClr val="7030A0"/>
                </a:solidFill>
              </a:rPr>
              <a:t>water-jug</a:t>
            </a:r>
          </a:p>
          <a:p>
            <a:r>
              <a:rPr lang="en-US" sz="800" dirty="0" smtClean="0"/>
              <a:t>        ^</a:t>
            </a:r>
            <a:r>
              <a:rPr lang="en-US" sz="800" b="1" dirty="0" smtClean="0">
                <a:solidFill>
                  <a:srgbClr val="FF0000"/>
                </a:solidFill>
              </a:rPr>
              <a:t>last-operator</a:t>
            </a:r>
            <a:r>
              <a:rPr lang="en-US" sz="800" dirty="0" smtClean="0"/>
              <a:t> none</a:t>
            </a:r>
          </a:p>
          <a:p>
            <a:r>
              <a:rPr lang="en-US" sz="800" dirty="0" smtClean="0"/>
              <a:t>        ^</a:t>
            </a:r>
            <a:r>
              <a:rPr lang="en-US" sz="800" b="1" dirty="0" smtClean="0">
                <a:solidFill>
                  <a:srgbClr val="FF0000"/>
                </a:solidFill>
              </a:rPr>
              <a:t>jug</a:t>
            </a:r>
            <a:r>
              <a:rPr lang="en-US" sz="800" dirty="0" smtClean="0"/>
              <a:t> &lt;</a:t>
            </a:r>
            <a:r>
              <a:rPr lang="en-US" sz="800" dirty="0" err="1" smtClean="0"/>
              <a:t>i</a:t>
            </a:r>
            <a:r>
              <a:rPr lang="en-US" sz="800" dirty="0" smtClean="0"/>
              <a:t>&gt; &lt;j&gt;)</a:t>
            </a:r>
          </a:p>
          <a:p>
            <a:r>
              <a:rPr lang="en-US" sz="800" dirty="0" smtClean="0"/>
              <a:t>   (&lt;</a:t>
            </a:r>
            <a:r>
              <a:rPr lang="en-US" sz="800" dirty="0" err="1" smtClean="0"/>
              <a:t>i</a:t>
            </a:r>
            <a:r>
              <a:rPr lang="en-US" sz="800" dirty="0" smtClean="0"/>
              <a:t>&gt; ^</a:t>
            </a:r>
            <a:r>
              <a:rPr lang="en-US" sz="800" dirty="0" smtClean="0">
                <a:solidFill>
                  <a:srgbClr val="0070C0"/>
                </a:solidFill>
              </a:rPr>
              <a:t>volume</a:t>
            </a:r>
            <a:r>
              <a:rPr lang="en-US" sz="800" dirty="0" smtClean="0"/>
              <a:t> 3</a:t>
            </a:r>
          </a:p>
          <a:p>
            <a:r>
              <a:rPr lang="en-US" sz="800" dirty="0" smtClean="0"/>
              <a:t>        ^</a:t>
            </a:r>
            <a:r>
              <a:rPr lang="en-US" sz="800" dirty="0" smtClean="0">
                <a:solidFill>
                  <a:srgbClr val="0070C0"/>
                </a:solidFill>
              </a:rPr>
              <a:t>contents</a:t>
            </a:r>
            <a:r>
              <a:rPr lang="en-US" sz="800" dirty="0" smtClean="0"/>
              <a:t> 0)</a:t>
            </a:r>
          </a:p>
          <a:p>
            <a:r>
              <a:rPr lang="en-US" sz="800" dirty="0" smtClean="0"/>
              <a:t>   (&lt;j&gt; ^</a:t>
            </a:r>
            <a:r>
              <a:rPr lang="en-US" sz="800" dirty="0" smtClean="0">
                <a:solidFill>
                  <a:srgbClr val="0070C0"/>
                </a:solidFill>
              </a:rPr>
              <a:t>volume</a:t>
            </a:r>
            <a:r>
              <a:rPr lang="en-US" sz="800" dirty="0" smtClean="0"/>
              <a:t> 5</a:t>
            </a:r>
          </a:p>
          <a:p>
            <a:r>
              <a:rPr lang="en-US" sz="800" dirty="0" smtClean="0"/>
              <a:t>        ^</a:t>
            </a:r>
            <a:r>
              <a:rPr lang="en-US" sz="800" dirty="0" smtClean="0">
                <a:solidFill>
                  <a:srgbClr val="0070C0"/>
                </a:solidFill>
              </a:rPr>
              <a:t>contents</a:t>
            </a:r>
            <a:r>
              <a:rPr lang="en-US" sz="800" dirty="0" smtClean="0"/>
              <a:t> 0)</a:t>
            </a:r>
          </a:p>
          <a:p>
            <a:r>
              <a:rPr lang="en-US" sz="800" dirty="0" smtClean="0"/>
              <a:t>    (write (</a:t>
            </a:r>
            <a:r>
              <a:rPr lang="en-US" sz="800" dirty="0" err="1" smtClean="0"/>
              <a:t>crlf</a:t>
            </a:r>
            <a:r>
              <a:rPr lang="en-US" sz="800" dirty="0" smtClean="0"/>
              <a:t>) | Start: 1x5 Gallon Jug - Empty, 1x3 Gallon Jug - Empty  |)}</a:t>
            </a:r>
            <a:endParaRPr lang="en-US" sz="800" dirty="0"/>
          </a:p>
        </p:txBody>
      </p:sp>
      <p:sp>
        <p:nvSpPr>
          <p:cNvPr id="26" name="Hexagon 25"/>
          <p:cNvSpPr/>
          <p:nvPr/>
        </p:nvSpPr>
        <p:spPr>
          <a:xfrm>
            <a:off x="7910067" y="2766691"/>
            <a:ext cx="550751" cy="474785"/>
          </a:xfrm>
          <a:prstGeom prst="hexagon">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7" name="Rectangle 26"/>
          <p:cNvSpPr/>
          <p:nvPr/>
        </p:nvSpPr>
        <p:spPr>
          <a:xfrm>
            <a:off x="7871972" y="2891933"/>
            <a:ext cx="609598" cy="246221"/>
          </a:xfrm>
          <a:prstGeom prst="rect">
            <a:avLst/>
          </a:prstGeom>
        </p:spPr>
        <p:txBody>
          <a:bodyPr wrap="square">
            <a:spAutoFit/>
          </a:bodyPr>
          <a:lstStyle/>
          <a:p>
            <a:pPr algn="ctr"/>
            <a:r>
              <a:rPr lang="en-US" sz="1000" b="1" dirty="0" smtClean="0"/>
              <a:t>WME</a:t>
            </a:r>
            <a:endParaRPr lang="en-US" sz="1000" b="1" dirty="0"/>
          </a:p>
        </p:txBody>
      </p:sp>
      <p:sp>
        <p:nvSpPr>
          <p:cNvPr id="28" name="Rectangle 27"/>
          <p:cNvSpPr/>
          <p:nvPr/>
        </p:nvSpPr>
        <p:spPr>
          <a:xfrm>
            <a:off x="7813355" y="2508003"/>
            <a:ext cx="759067" cy="246221"/>
          </a:xfrm>
          <a:prstGeom prst="rect">
            <a:avLst/>
          </a:prstGeom>
        </p:spPr>
        <p:txBody>
          <a:bodyPr wrap="square">
            <a:spAutoFit/>
          </a:bodyPr>
          <a:lstStyle/>
          <a:p>
            <a:pPr algn="ctr"/>
            <a:r>
              <a:rPr lang="en-US" sz="1000" i="1" dirty="0" smtClean="0"/>
              <a:t>Structure</a:t>
            </a:r>
            <a:endParaRPr lang="en-US" sz="1000" b="1" i="1" dirty="0"/>
          </a:p>
        </p:txBody>
      </p:sp>
      <p:sp>
        <p:nvSpPr>
          <p:cNvPr id="29" name="Rectangle 28"/>
          <p:cNvSpPr/>
          <p:nvPr/>
        </p:nvSpPr>
        <p:spPr>
          <a:xfrm>
            <a:off x="7781117" y="3205528"/>
            <a:ext cx="882210" cy="246221"/>
          </a:xfrm>
          <a:prstGeom prst="rect">
            <a:avLst/>
          </a:prstGeom>
        </p:spPr>
        <p:txBody>
          <a:bodyPr wrap="square">
            <a:spAutoFit/>
          </a:bodyPr>
          <a:lstStyle/>
          <a:p>
            <a:pPr algn="ctr"/>
            <a:r>
              <a:rPr lang="en-US" sz="1000" b="1" dirty="0" smtClean="0">
                <a:solidFill>
                  <a:srgbClr val="0070C0"/>
                </a:solidFill>
              </a:rPr>
              <a:t>Attribute 2</a:t>
            </a:r>
            <a:endParaRPr lang="en-US" sz="1000" b="1" dirty="0"/>
          </a:p>
        </p:txBody>
      </p:sp>
      <p:sp>
        <p:nvSpPr>
          <p:cNvPr id="38" name="Hexagon 37"/>
          <p:cNvSpPr/>
          <p:nvPr/>
        </p:nvSpPr>
        <p:spPr>
          <a:xfrm>
            <a:off x="8800995" y="4000507"/>
            <a:ext cx="550751" cy="474785"/>
          </a:xfrm>
          <a:prstGeom prst="hexagon">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39" name="Rectangle 38"/>
          <p:cNvSpPr/>
          <p:nvPr/>
        </p:nvSpPr>
        <p:spPr>
          <a:xfrm>
            <a:off x="8762900" y="4125749"/>
            <a:ext cx="609598" cy="246221"/>
          </a:xfrm>
          <a:prstGeom prst="rect">
            <a:avLst/>
          </a:prstGeom>
        </p:spPr>
        <p:txBody>
          <a:bodyPr wrap="square">
            <a:spAutoFit/>
          </a:bodyPr>
          <a:lstStyle/>
          <a:p>
            <a:pPr algn="ctr"/>
            <a:r>
              <a:rPr lang="en-US" sz="1000" b="1" dirty="0" smtClean="0"/>
              <a:t>WME</a:t>
            </a:r>
            <a:endParaRPr lang="en-US" sz="1000" b="1" dirty="0"/>
          </a:p>
        </p:txBody>
      </p:sp>
      <p:sp>
        <p:nvSpPr>
          <p:cNvPr id="40" name="Rectangle 39"/>
          <p:cNvSpPr/>
          <p:nvPr/>
        </p:nvSpPr>
        <p:spPr>
          <a:xfrm>
            <a:off x="8704283" y="3741819"/>
            <a:ext cx="759067" cy="246221"/>
          </a:xfrm>
          <a:prstGeom prst="rect">
            <a:avLst/>
          </a:prstGeom>
        </p:spPr>
        <p:txBody>
          <a:bodyPr wrap="square">
            <a:spAutoFit/>
          </a:bodyPr>
          <a:lstStyle/>
          <a:p>
            <a:pPr algn="ctr"/>
            <a:r>
              <a:rPr lang="en-US" sz="1000" i="1" dirty="0" smtClean="0"/>
              <a:t>Structure</a:t>
            </a:r>
            <a:endParaRPr lang="en-US" sz="1000" b="1" i="1" dirty="0"/>
          </a:p>
        </p:txBody>
      </p:sp>
      <p:sp>
        <p:nvSpPr>
          <p:cNvPr id="41" name="Rectangle 40"/>
          <p:cNvSpPr/>
          <p:nvPr/>
        </p:nvSpPr>
        <p:spPr>
          <a:xfrm>
            <a:off x="8672045" y="4439344"/>
            <a:ext cx="882210" cy="246221"/>
          </a:xfrm>
          <a:prstGeom prst="rect">
            <a:avLst/>
          </a:prstGeom>
        </p:spPr>
        <p:txBody>
          <a:bodyPr wrap="square">
            <a:spAutoFit/>
          </a:bodyPr>
          <a:lstStyle/>
          <a:p>
            <a:pPr algn="ctr"/>
            <a:r>
              <a:rPr lang="en-US" sz="1000" b="1" dirty="0" smtClean="0">
                <a:solidFill>
                  <a:srgbClr val="0070C0"/>
                </a:solidFill>
              </a:rPr>
              <a:t>Attribute N</a:t>
            </a:r>
            <a:endParaRPr lang="en-US" sz="1000" b="1" dirty="0"/>
          </a:p>
        </p:txBody>
      </p:sp>
      <p:cxnSp>
        <p:nvCxnSpPr>
          <p:cNvPr id="42" name="Straight Arrow Connector 41"/>
          <p:cNvCxnSpPr>
            <a:stCxn id="9" idx="3"/>
          </p:cNvCxnSpPr>
          <p:nvPr/>
        </p:nvCxnSpPr>
        <p:spPr>
          <a:xfrm flipV="1">
            <a:off x="3912572" y="2804746"/>
            <a:ext cx="3956543" cy="2239125"/>
          </a:xfrm>
          <a:prstGeom prst="straightConnector1">
            <a:avLst/>
          </a:prstGeom>
          <a:ln w="28575"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9" idx="3"/>
            <a:endCxn id="19" idx="1"/>
          </p:cNvCxnSpPr>
          <p:nvPr/>
        </p:nvCxnSpPr>
        <p:spPr>
          <a:xfrm flipV="1">
            <a:off x="3912572" y="3873724"/>
            <a:ext cx="3006928" cy="1170147"/>
          </a:xfrm>
          <a:prstGeom prst="straightConnector1">
            <a:avLst/>
          </a:prstGeom>
          <a:ln w="28575"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9" idx="3"/>
            <a:endCxn id="38" idx="3"/>
          </p:cNvCxnSpPr>
          <p:nvPr/>
        </p:nvCxnSpPr>
        <p:spPr>
          <a:xfrm flipV="1">
            <a:off x="3912572" y="4237900"/>
            <a:ext cx="4888423" cy="805971"/>
          </a:xfrm>
          <a:prstGeom prst="straightConnector1">
            <a:avLst/>
          </a:prstGeom>
          <a:ln w="28575"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3" idx="0"/>
            <a:endCxn id="59" idx="2"/>
          </p:cNvCxnSpPr>
          <p:nvPr/>
        </p:nvCxnSpPr>
        <p:spPr>
          <a:xfrm flipH="1" flipV="1">
            <a:off x="4191801" y="2404754"/>
            <a:ext cx="1332651" cy="780221"/>
          </a:xfrm>
          <a:prstGeom prst="straightConnector1">
            <a:avLst/>
          </a:prstGeom>
          <a:ln w="28575"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3380773" y="1881534"/>
            <a:ext cx="1622056" cy="523220"/>
          </a:xfrm>
          <a:prstGeom prst="rect">
            <a:avLst/>
          </a:prstGeom>
        </p:spPr>
        <p:txBody>
          <a:bodyPr wrap="square">
            <a:spAutoFit/>
          </a:bodyPr>
          <a:lstStyle/>
          <a:p>
            <a:pPr algn="ctr"/>
            <a:r>
              <a:rPr lang="en-US" b="1" dirty="0" smtClean="0"/>
              <a:t>3</a:t>
            </a:r>
            <a:r>
              <a:rPr lang="en-US" b="1" baseline="30000" dirty="0" smtClean="0"/>
              <a:t>rd</a:t>
            </a:r>
            <a:r>
              <a:rPr lang="en-US" dirty="0" smtClean="0"/>
              <a:t> </a:t>
            </a:r>
            <a:r>
              <a:rPr lang="en-US" sz="1000" dirty="0" smtClean="0">
                <a:solidFill>
                  <a:srgbClr val="0070C0"/>
                </a:solidFill>
              </a:rPr>
              <a:t>Operator</a:t>
            </a:r>
            <a:r>
              <a:rPr lang="en-US" sz="1000" dirty="0" smtClean="0"/>
              <a:t> </a:t>
            </a:r>
            <a:r>
              <a:rPr lang="en-US" sz="1000" i="1" dirty="0" smtClean="0"/>
              <a:t>Removed</a:t>
            </a:r>
          </a:p>
          <a:p>
            <a:pPr algn="ctr"/>
            <a:r>
              <a:rPr lang="en-US" sz="1000" b="1" dirty="0" smtClean="0"/>
              <a:t>Automatically</a:t>
            </a:r>
            <a:endParaRPr lang="en-US" sz="1000" b="1" dirty="0"/>
          </a:p>
        </p:txBody>
      </p:sp>
      <p:sp>
        <p:nvSpPr>
          <p:cNvPr id="60" name="Rectangle 59"/>
          <p:cNvSpPr/>
          <p:nvPr/>
        </p:nvSpPr>
        <p:spPr>
          <a:xfrm>
            <a:off x="3512592" y="2508714"/>
            <a:ext cx="989062" cy="492443"/>
          </a:xfrm>
          <a:prstGeom prst="rect">
            <a:avLst/>
          </a:prstGeom>
        </p:spPr>
        <p:txBody>
          <a:bodyPr wrap="square">
            <a:spAutoFit/>
          </a:bodyPr>
          <a:lstStyle/>
          <a:p>
            <a:pPr algn="ctr"/>
            <a:r>
              <a:rPr lang="en-US" sz="800" i="1" dirty="0" smtClean="0">
                <a:solidFill>
                  <a:srgbClr val="0070C0"/>
                </a:solidFill>
              </a:rPr>
              <a:t>Conditions of </a:t>
            </a:r>
            <a:r>
              <a:rPr lang="en-US" sz="800" b="1" i="1" dirty="0" smtClean="0">
                <a:solidFill>
                  <a:srgbClr val="FF0000"/>
                </a:solidFill>
              </a:rPr>
              <a:t>Proposal </a:t>
            </a:r>
            <a:r>
              <a:rPr lang="en-US" sz="800" i="1" dirty="0" smtClean="0">
                <a:solidFill>
                  <a:srgbClr val="0070C0"/>
                </a:solidFill>
              </a:rPr>
              <a:t>Rule</a:t>
            </a:r>
          </a:p>
          <a:p>
            <a:pPr algn="ctr"/>
            <a:r>
              <a:rPr lang="en-US" sz="800" i="1" dirty="0" smtClean="0">
                <a:solidFill>
                  <a:srgbClr val="0070C0"/>
                </a:solidFill>
              </a:rPr>
              <a:t>no longer match</a:t>
            </a:r>
            <a:r>
              <a:rPr lang="en-US" sz="1000" dirty="0" smtClean="0">
                <a:solidFill>
                  <a:srgbClr val="0070C0"/>
                </a:solidFill>
              </a:rPr>
              <a:t>.</a:t>
            </a:r>
            <a:endParaRPr lang="en-US" sz="1000" dirty="0">
              <a:solidFill>
                <a:srgbClr val="0070C0"/>
              </a:solidFill>
            </a:endParaRPr>
          </a:p>
        </p:txBody>
      </p:sp>
      <p:sp>
        <p:nvSpPr>
          <p:cNvPr id="62" name="Rectangle 61"/>
          <p:cNvSpPr/>
          <p:nvPr/>
        </p:nvSpPr>
        <p:spPr>
          <a:xfrm>
            <a:off x="4227698" y="5122961"/>
            <a:ext cx="989062" cy="492443"/>
          </a:xfrm>
          <a:prstGeom prst="rect">
            <a:avLst/>
          </a:prstGeom>
        </p:spPr>
        <p:txBody>
          <a:bodyPr wrap="square">
            <a:spAutoFit/>
          </a:bodyPr>
          <a:lstStyle/>
          <a:p>
            <a:pPr algn="ctr"/>
            <a:r>
              <a:rPr lang="en-US" sz="800" i="1" dirty="0" smtClean="0">
                <a:solidFill>
                  <a:srgbClr val="0070C0"/>
                </a:solidFill>
              </a:rPr>
              <a:t>Conditions of </a:t>
            </a:r>
            <a:r>
              <a:rPr lang="en-US" sz="800" b="1" i="1" dirty="0" smtClean="0">
                <a:solidFill>
                  <a:srgbClr val="FF0000"/>
                </a:solidFill>
              </a:rPr>
              <a:t>Apply</a:t>
            </a:r>
            <a:r>
              <a:rPr lang="en-US" sz="800" i="1" dirty="0" smtClean="0">
                <a:solidFill>
                  <a:srgbClr val="0070C0"/>
                </a:solidFill>
              </a:rPr>
              <a:t> Rule</a:t>
            </a:r>
          </a:p>
          <a:p>
            <a:pPr algn="ctr"/>
            <a:r>
              <a:rPr lang="en-US" sz="800" i="1" dirty="0" smtClean="0">
                <a:solidFill>
                  <a:srgbClr val="0070C0"/>
                </a:solidFill>
              </a:rPr>
              <a:t>no longer match</a:t>
            </a:r>
            <a:r>
              <a:rPr lang="en-US" sz="1000" dirty="0" smtClean="0">
                <a:solidFill>
                  <a:srgbClr val="0070C0"/>
                </a:solidFill>
              </a:rPr>
              <a:t>.</a:t>
            </a:r>
            <a:endParaRPr lang="en-US" sz="1000" dirty="0">
              <a:solidFill>
                <a:srgbClr val="0070C0"/>
              </a:solidFill>
            </a:endParaRPr>
          </a:p>
        </p:txBody>
      </p:sp>
      <p:sp>
        <p:nvSpPr>
          <p:cNvPr id="63" name="Rectangle 62"/>
          <p:cNvSpPr/>
          <p:nvPr/>
        </p:nvSpPr>
        <p:spPr>
          <a:xfrm>
            <a:off x="2170294" y="3320533"/>
            <a:ext cx="989062" cy="338554"/>
          </a:xfrm>
          <a:prstGeom prst="rect">
            <a:avLst/>
          </a:prstGeom>
        </p:spPr>
        <p:txBody>
          <a:bodyPr wrap="square">
            <a:spAutoFit/>
          </a:bodyPr>
          <a:lstStyle/>
          <a:p>
            <a:pPr algn="ctr"/>
            <a:r>
              <a:rPr lang="en-US" sz="800" b="1" i="1" dirty="0" smtClean="0">
                <a:solidFill>
                  <a:srgbClr val="0070C0"/>
                </a:solidFill>
              </a:rPr>
              <a:t>Proposal</a:t>
            </a:r>
            <a:r>
              <a:rPr lang="en-US" sz="800" i="1" dirty="0" smtClean="0">
                <a:solidFill>
                  <a:srgbClr val="0070C0"/>
                </a:solidFill>
              </a:rPr>
              <a:t> Rule </a:t>
            </a:r>
            <a:r>
              <a:rPr lang="en-US" sz="800" b="1" i="1" dirty="0" smtClean="0">
                <a:solidFill>
                  <a:srgbClr val="FF0000"/>
                </a:solidFill>
              </a:rPr>
              <a:t>Retracts</a:t>
            </a:r>
            <a:endParaRPr lang="en-US" sz="1000" dirty="0">
              <a:solidFill>
                <a:srgbClr val="0070C0"/>
              </a:solidFill>
            </a:endParaRPr>
          </a:p>
        </p:txBody>
      </p:sp>
      <p:sp>
        <p:nvSpPr>
          <p:cNvPr id="64" name="Rectangle 63"/>
          <p:cNvSpPr/>
          <p:nvPr/>
        </p:nvSpPr>
        <p:spPr>
          <a:xfrm>
            <a:off x="1888479" y="3270711"/>
            <a:ext cx="508473" cy="369332"/>
          </a:xfrm>
          <a:prstGeom prst="rect">
            <a:avLst/>
          </a:prstGeom>
        </p:spPr>
        <p:txBody>
          <a:bodyPr wrap="none">
            <a:spAutoFit/>
          </a:bodyPr>
          <a:lstStyle/>
          <a:p>
            <a:r>
              <a:rPr lang="en-US" b="1" dirty="0" smtClean="0"/>
              <a:t>4</a:t>
            </a:r>
            <a:r>
              <a:rPr lang="en-US" b="1" baseline="30000" dirty="0" smtClean="0"/>
              <a:t>th</a:t>
            </a:r>
            <a:r>
              <a:rPr lang="en-US" sz="1400" b="1" dirty="0" smtClean="0"/>
              <a:t> </a:t>
            </a:r>
            <a:endParaRPr lang="en-US" sz="1400" dirty="0"/>
          </a:p>
        </p:txBody>
      </p:sp>
      <p:sp>
        <p:nvSpPr>
          <p:cNvPr id="65" name="Rectangle 64"/>
          <p:cNvSpPr/>
          <p:nvPr/>
        </p:nvSpPr>
        <p:spPr>
          <a:xfrm>
            <a:off x="4001566" y="5137612"/>
            <a:ext cx="508473" cy="369332"/>
          </a:xfrm>
          <a:prstGeom prst="rect">
            <a:avLst/>
          </a:prstGeom>
        </p:spPr>
        <p:txBody>
          <a:bodyPr wrap="none">
            <a:spAutoFit/>
          </a:bodyPr>
          <a:lstStyle/>
          <a:p>
            <a:r>
              <a:rPr lang="en-US" b="1" dirty="0" smtClean="0"/>
              <a:t>5</a:t>
            </a:r>
            <a:r>
              <a:rPr lang="en-US" b="1" baseline="30000" dirty="0" smtClean="0"/>
              <a:t>th</a:t>
            </a:r>
            <a:r>
              <a:rPr lang="en-US" sz="1400" b="1" dirty="0" smtClean="0"/>
              <a:t> </a:t>
            </a:r>
            <a:endParaRPr lang="en-US" sz="1400" dirty="0"/>
          </a:p>
        </p:txBody>
      </p:sp>
      <p:sp>
        <p:nvSpPr>
          <p:cNvPr id="66" name="Rectangle 65"/>
          <p:cNvSpPr/>
          <p:nvPr/>
        </p:nvSpPr>
        <p:spPr>
          <a:xfrm>
            <a:off x="1988133" y="5884961"/>
            <a:ext cx="508473" cy="369332"/>
          </a:xfrm>
          <a:prstGeom prst="rect">
            <a:avLst/>
          </a:prstGeom>
        </p:spPr>
        <p:txBody>
          <a:bodyPr wrap="none">
            <a:spAutoFit/>
          </a:bodyPr>
          <a:lstStyle/>
          <a:p>
            <a:r>
              <a:rPr lang="en-US" b="1" dirty="0" smtClean="0"/>
              <a:t>6</a:t>
            </a:r>
            <a:r>
              <a:rPr lang="en-US" b="1" baseline="30000" dirty="0" smtClean="0"/>
              <a:t>th</a:t>
            </a:r>
            <a:r>
              <a:rPr lang="en-US" sz="1400" b="1" dirty="0" smtClean="0"/>
              <a:t> </a:t>
            </a:r>
            <a:endParaRPr lang="en-US" sz="1400" dirty="0"/>
          </a:p>
        </p:txBody>
      </p:sp>
      <p:sp>
        <p:nvSpPr>
          <p:cNvPr id="67" name="Rectangle 66"/>
          <p:cNvSpPr/>
          <p:nvPr/>
        </p:nvSpPr>
        <p:spPr>
          <a:xfrm>
            <a:off x="2173232" y="5917199"/>
            <a:ext cx="989062" cy="338554"/>
          </a:xfrm>
          <a:prstGeom prst="rect">
            <a:avLst/>
          </a:prstGeom>
        </p:spPr>
        <p:txBody>
          <a:bodyPr wrap="square">
            <a:spAutoFit/>
          </a:bodyPr>
          <a:lstStyle/>
          <a:p>
            <a:pPr algn="ctr"/>
            <a:r>
              <a:rPr lang="en-US" sz="800" b="1" i="1" dirty="0" smtClean="0">
                <a:solidFill>
                  <a:srgbClr val="0070C0"/>
                </a:solidFill>
              </a:rPr>
              <a:t>Apply</a:t>
            </a:r>
            <a:r>
              <a:rPr lang="en-US" sz="800" i="1" dirty="0" smtClean="0">
                <a:solidFill>
                  <a:srgbClr val="0070C0"/>
                </a:solidFill>
              </a:rPr>
              <a:t> Rule </a:t>
            </a:r>
            <a:r>
              <a:rPr lang="en-US" sz="800" b="1" i="1" dirty="0" smtClean="0">
                <a:solidFill>
                  <a:srgbClr val="FF0000"/>
                </a:solidFill>
              </a:rPr>
              <a:t>Retracts</a:t>
            </a:r>
            <a:endParaRPr lang="en-US" sz="1000" dirty="0">
              <a:solidFill>
                <a:srgbClr val="0070C0"/>
              </a:solidFill>
            </a:endParaRPr>
          </a:p>
        </p:txBody>
      </p:sp>
      <p:sp>
        <p:nvSpPr>
          <p:cNvPr id="68" name="Rectangle 67"/>
          <p:cNvSpPr/>
          <p:nvPr/>
        </p:nvSpPr>
        <p:spPr>
          <a:xfrm>
            <a:off x="7949703" y="5530339"/>
            <a:ext cx="1211875" cy="369332"/>
          </a:xfrm>
          <a:prstGeom prst="rect">
            <a:avLst/>
          </a:prstGeom>
        </p:spPr>
        <p:txBody>
          <a:bodyPr wrap="square">
            <a:spAutoFit/>
          </a:bodyPr>
          <a:lstStyle/>
          <a:p>
            <a:pPr algn="ctr"/>
            <a:r>
              <a:rPr lang="en-US" sz="800" i="1" dirty="0" smtClean="0">
                <a:solidFill>
                  <a:srgbClr val="0070C0"/>
                </a:solidFill>
              </a:rPr>
              <a:t>Working Memory</a:t>
            </a:r>
          </a:p>
          <a:p>
            <a:pPr algn="ctr"/>
            <a:r>
              <a:rPr lang="en-US" sz="800" i="1" dirty="0" smtClean="0">
                <a:solidFill>
                  <a:srgbClr val="0070C0"/>
                </a:solidFill>
              </a:rPr>
              <a:t>Elements </a:t>
            </a:r>
            <a:r>
              <a:rPr lang="en-US" sz="800" b="1" i="1" u="sng" dirty="0" smtClean="0">
                <a:solidFill>
                  <a:srgbClr val="FF0000"/>
                </a:solidFill>
              </a:rPr>
              <a:t>Remain</a:t>
            </a:r>
            <a:r>
              <a:rPr lang="en-US" sz="1000" dirty="0" smtClean="0">
                <a:solidFill>
                  <a:srgbClr val="0070C0"/>
                </a:solidFill>
              </a:rPr>
              <a:t>.</a:t>
            </a:r>
            <a:endParaRPr lang="en-US" sz="1000" dirty="0">
              <a:solidFill>
                <a:srgbClr val="0070C0"/>
              </a:solidFill>
            </a:endParaRPr>
          </a:p>
        </p:txBody>
      </p:sp>
      <p:sp>
        <p:nvSpPr>
          <p:cNvPr id="69" name="Rectangle 68"/>
          <p:cNvSpPr/>
          <p:nvPr/>
        </p:nvSpPr>
        <p:spPr>
          <a:xfrm>
            <a:off x="7741158" y="5527404"/>
            <a:ext cx="508473" cy="369332"/>
          </a:xfrm>
          <a:prstGeom prst="rect">
            <a:avLst/>
          </a:prstGeom>
        </p:spPr>
        <p:txBody>
          <a:bodyPr wrap="none">
            <a:spAutoFit/>
          </a:bodyPr>
          <a:lstStyle/>
          <a:p>
            <a:r>
              <a:rPr lang="en-US" b="1" dirty="0" smtClean="0"/>
              <a:t>7</a:t>
            </a:r>
            <a:r>
              <a:rPr lang="en-US" b="1" baseline="30000" dirty="0" smtClean="0"/>
              <a:t>th</a:t>
            </a:r>
            <a:r>
              <a:rPr lang="en-US" sz="1400" b="1" dirty="0" smtClean="0"/>
              <a:t> </a:t>
            </a:r>
            <a:endParaRPr lang="en-US" sz="1400" dirty="0"/>
          </a:p>
        </p:txBody>
      </p:sp>
      <p:sp>
        <p:nvSpPr>
          <p:cNvPr id="72" name="Rectangle 71"/>
          <p:cNvSpPr/>
          <p:nvPr/>
        </p:nvSpPr>
        <p:spPr>
          <a:xfrm>
            <a:off x="7882294" y="6025638"/>
            <a:ext cx="1147406" cy="430887"/>
          </a:xfrm>
          <a:prstGeom prst="rect">
            <a:avLst/>
          </a:prstGeom>
        </p:spPr>
        <p:txBody>
          <a:bodyPr wrap="square">
            <a:spAutoFit/>
          </a:bodyPr>
          <a:lstStyle/>
          <a:p>
            <a:pPr algn="ctr"/>
            <a:r>
              <a:rPr lang="en-US" sz="1100" b="1" dirty="0" smtClean="0">
                <a:solidFill>
                  <a:srgbClr val="FF0000"/>
                </a:solidFill>
              </a:rPr>
              <a:t>“O-Support”</a:t>
            </a:r>
          </a:p>
          <a:p>
            <a:pPr algn="ctr"/>
            <a:r>
              <a:rPr lang="en-US" sz="1100" b="1" dirty="0" smtClean="0"/>
              <a:t>WME’s</a:t>
            </a:r>
            <a:endParaRPr lang="en-US" sz="1100" b="1" dirty="0"/>
          </a:p>
        </p:txBody>
      </p:sp>
      <p:sp>
        <p:nvSpPr>
          <p:cNvPr id="73" name="Rectangle 72"/>
          <p:cNvSpPr/>
          <p:nvPr/>
        </p:nvSpPr>
        <p:spPr>
          <a:xfrm>
            <a:off x="8716056" y="3217218"/>
            <a:ext cx="1412681" cy="307777"/>
          </a:xfrm>
          <a:prstGeom prst="rect">
            <a:avLst/>
          </a:prstGeom>
        </p:spPr>
        <p:txBody>
          <a:bodyPr wrap="square">
            <a:spAutoFit/>
          </a:bodyPr>
          <a:lstStyle/>
          <a:p>
            <a:r>
              <a:rPr lang="en-US" sz="1400" i="1" u="sng" dirty="0" smtClean="0">
                <a:solidFill>
                  <a:srgbClr val="0070C0"/>
                </a:solidFill>
              </a:rPr>
              <a:t>Problem Space</a:t>
            </a:r>
            <a:endParaRPr lang="en-US" sz="1400" i="1" u="sng" dirty="0">
              <a:solidFill>
                <a:srgbClr val="0070C0"/>
              </a:solidFill>
            </a:endParaRPr>
          </a:p>
        </p:txBody>
      </p:sp>
      <p:sp>
        <p:nvSpPr>
          <p:cNvPr id="74" name="Rectangle 73"/>
          <p:cNvSpPr/>
          <p:nvPr/>
        </p:nvSpPr>
        <p:spPr>
          <a:xfrm rot="20711740">
            <a:off x="5096096" y="4304999"/>
            <a:ext cx="1889812" cy="276999"/>
          </a:xfrm>
          <a:prstGeom prst="rect">
            <a:avLst/>
          </a:prstGeom>
        </p:spPr>
        <p:txBody>
          <a:bodyPr wrap="square">
            <a:spAutoFit/>
          </a:bodyPr>
          <a:lstStyle/>
          <a:p>
            <a:r>
              <a:rPr lang="en-US" sz="1200" dirty="0" smtClean="0"/>
              <a:t>“</a:t>
            </a:r>
            <a:r>
              <a:rPr lang="en-US" sz="1200" dirty="0" smtClean="0">
                <a:solidFill>
                  <a:srgbClr val="FF0000"/>
                </a:solidFill>
              </a:rPr>
              <a:t>Modifies</a:t>
            </a:r>
            <a:r>
              <a:rPr lang="en-US" sz="1200" dirty="0" smtClean="0"/>
              <a:t> Agents </a:t>
            </a:r>
            <a:r>
              <a:rPr lang="en-US" sz="1200" b="1" u="sng" dirty="0" smtClean="0">
                <a:solidFill>
                  <a:srgbClr val="0070C0"/>
                </a:solidFill>
              </a:rPr>
              <a:t>State</a:t>
            </a:r>
            <a:r>
              <a:rPr lang="en-US" sz="1200" dirty="0" smtClean="0"/>
              <a:t>”</a:t>
            </a:r>
            <a:endParaRPr lang="en-US" sz="1200" b="1" u="sng" dirty="0">
              <a:solidFill>
                <a:srgbClr val="0070C0"/>
              </a:solidFill>
            </a:endParaRPr>
          </a:p>
        </p:txBody>
      </p:sp>
      <p:sp>
        <p:nvSpPr>
          <p:cNvPr id="76" name="Rectangle 75"/>
          <p:cNvSpPr/>
          <p:nvPr/>
        </p:nvSpPr>
        <p:spPr>
          <a:xfrm>
            <a:off x="4908995" y="2478663"/>
            <a:ext cx="999439" cy="338554"/>
          </a:xfrm>
          <a:prstGeom prst="rect">
            <a:avLst/>
          </a:prstGeom>
        </p:spPr>
        <p:txBody>
          <a:bodyPr wrap="square">
            <a:spAutoFit/>
          </a:bodyPr>
          <a:lstStyle/>
          <a:p>
            <a:pPr algn="ctr"/>
            <a:r>
              <a:rPr lang="en-US" sz="800" dirty="0" smtClean="0"/>
              <a:t>Does </a:t>
            </a:r>
            <a:r>
              <a:rPr lang="en-US" sz="800" b="1" dirty="0" smtClean="0">
                <a:solidFill>
                  <a:srgbClr val="FF0000"/>
                </a:solidFill>
              </a:rPr>
              <a:t>not</a:t>
            </a:r>
            <a:r>
              <a:rPr lang="en-US" sz="800" dirty="0" smtClean="0"/>
              <a:t> modify</a:t>
            </a:r>
          </a:p>
          <a:p>
            <a:pPr algn="ctr"/>
            <a:r>
              <a:rPr lang="en-US" sz="800" dirty="0" smtClean="0"/>
              <a:t>The current state.</a:t>
            </a:r>
            <a:endParaRPr lang="en-US" sz="800" dirty="0"/>
          </a:p>
        </p:txBody>
      </p:sp>
      <p:sp>
        <p:nvSpPr>
          <p:cNvPr id="78" name="Right Brace 77"/>
          <p:cNvSpPr/>
          <p:nvPr/>
        </p:nvSpPr>
        <p:spPr>
          <a:xfrm rot="5400000">
            <a:off x="8244998" y="3457590"/>
            <a:ext cx="457200" cy="3468540"/>
          </a:xfrm>
          <a:prstGeom prst="rightBrac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Rectangle 78"/>
          <p:cNvSpPr/>
          <p:nvPr/>
        </p:nvSpPr>
        <p:spPr>
          <a:xfrm>
            <a:off x="10266484" y="2408983"/>
            <a:ext cx="1673470" cy="2462213"/>
          </a:xfrm>
          <a:prstGeom prst="rect">
            <a:avLst/>
          </a:prstGeom>
        </p:spPr>
        <p:txBody>
          <a:bodyPr wrap="square">
            <a:spAutoFit/>
          </a:bodyPr>
          <a:lstStyle/>
          <a:p>
            <a:r>
              <a:rPr lang="en-US" sz="1100" b="1" u="sng" dirty="0" smtClean="0"/>
              <a:t>In a Nutshell</a:t>
            </a:r>
            <a:endParaRPr lang="en-US" sz="1100" dirty="0" smtClean="0"/>
          </a:p>
          <a:p>
            <a:endParaRPr lang="en-US" sz="1100" dirty="0" smtClean="0">
              <a:solidFill>
                <a:srgbClr val="0070C0"/>
              </a:solidFill>
            </a:endParaRPr>
          </a:p>
          <a:p>
            <a:r>
              <a:rPr lang="en-US" sz="1100" dirty="0" smtClean="0">
                <a:solidFill>
                  <a:srgbClr val="0070C0"/>
                </a:solidFill>
              </a:rPr>
              <a:t>WME's </a:t>
            </a:r>
            <a:r>
              <a:rPr lang="en-US" sz="1100" dirty="0" smtClean="0"/>
              <a:t>created by ‘</a:t>
            </a:r>
            <a:r>
              <a:rPr lang="en-US" sz="1100" b="1" dirty="0" smtClean="0">
                <a:solidFill>
                  <a:srgbClr val="7030A0"/>
                </a:solidFill>
              </a:rPr>
              <a:t>Operator Application Rules’ </a:t>
            </a:r>
            <a:r>
              <a:rPr lang="en-US" sz="1100" b="1" dirty="0" smtClean="0">
                <a:solidFill>
                  <a:srgbClr val="FF0000"/>
                </a:solidFill>
              </a:rPr>
              <a:t>persist</a:t>
            </a:r>
            <a:r>
              <a:rPr lang="en-US" sz="1100" dirty="0" smtClean="0"/>
              <a:t> because they change the </a:t>
            </a:r>
            <a:r>
              <a:rPr lang="en-US" sz="1100" i="1" dirty="0" smtClean="0"/>
              <a:t>agents</a:t>
            </a:r>
            <a:r>
              <a:rPr lang="en-US" sz="1100" dirty="0" smtClean="0"/>
              <a:t> </a:t>
            </a:r>
            <a:r>
              <a:rPr lang="en-US" sz="1100" b="1" dirty="0" smtClean="0"/>
              <a:t>state</a:t>
            </a:r>
            <a:r>
              <a:rPr lang="en-US" sz="1100" dirty="0" smtClean="0"/>
              <a:t> in the </a:t>
            </a:r>
            <a:r>
              <a:rPr lang="en-US" sz="1100" i="1" dirty="0" smtClean="0"/>
              <a:t>problem space</a:t>
            </a:r>
            <a:r>
              <a:rPr lang="en-US" sz="1100" dirty="0" smtClean="0"/>
              <a:t>. </a:t>
            </a:r>
          </a:p>
          <a:p>
            <a:endParaRPr lang="en-US" sz="1100" dirty="0" smtClean="0">
              <a:solidFill>
                <a:srgbClr val="0070C0"/>
              </a:solidFill>
            </a:endParaRPr>
          </a:p>
          <a:p>
            <a:r>
              <a:rPr lang="en-US" sz="1100" dirty="0" smtClean="0">
                <a:solidFill>
                  <a:srgbClr val="0070C0"/>
                </a:solidFill>
              </a:rPr>
              <a:t>WME's</a:t>
            </a:r>
            <a:r>
              <a:rPr lang="en-US" sz="1100" dirty="0" smtClean="0"/>
              <a:t> created by ‘</a:t>
            </a:r>
            <a:r>
              <a:rPr lang="en-US" sz="1100" b="1" i="1" dirty="0" smtClean="0">
                <a:solidFill>
                  <a:srgbClr val="7030A0"/>
                </a:solidFill>
              </a:rPr>
              <a:t>other’</a:t>
            </a:r>
            <a:r>
              <a:rPr lang="en-US" sz="1100" dirty="0" smtClean="0"/>
              <a:t> rules get </a:t>
            </a:r>
            <a:r>
              <a:rPr lang="en-US" sz="1100" b="1" dirty="0" smtClean="0">
                <a:solidFill>
                  <a:srgbClr val="FF0000"/>
                </a:solidFill>
              </a:rPr>
              <a:t>redacted</a:t>
            </a:r>
            <a:r>
              <a:rPr lang="en-US" sz="1100" dirty="0" smtClean="0"/>
              <a:t> when their rules no longer </a:t>
            </a:r>
            <a:r>
              <a:rPr lang="en-US" sz="1100" i="1" dirty="0" smtClean="0"/>
              <a:t>match the current state</a:t>
            </a:r>
            <a:r>
              <a:rPr lang="en-US" sz="1100" dirty="0" smtClean="0"/>
              <a:t>. </a:t>
            </a:r>
            <a:endParaRPr lang="en-US" sz="1100" dirty="0"/>
          </a:p>
        </p:txBody>
      </p:sp>
      <p:sp>
        <p:nvSpPr>
          <p:cNvPr id="80" name="Rectangle 79"/>
          <p:cNvSpPr/>
          <p:nvPr/>
        </p:nvSpPr>
        <p:spPr>
          <a:xfrm>
            <a:off x="10336823" y="5029090"/>
            <a:ext cx="1611923" cy="1169551"/>
          </a:xfrm>
          <a:prstGeom prst="rect">
            <a:avLst/>
          </a:prstGeom>
        </p:spPr>
        <p:txBody>
          <a:bodyPr wrap="square">
            <a:spAutoFit/>
          </a:bodyPr>
          <a:lstStyle/>
          <a:p>
            <a:r>
              <a:rPr lang="en-US" sz="1000" dirty="0" smtClean="0"/>
              <a:t>These </a:t>
            </a:r>
            <a:r>
              <a:rPr lang="en-US" sz="1000" b="1" dirty="0" smtClean="0">
                <a:solidFill>
                  <a:srgbClr val="7030A0"/>
                </a:solidFill>
              </a:rPr>
              <a:t>‘other’</a:t>
            </a:r>
            <a:r>
              <a:rPr lang="en-US" sz="1000" dirty="0" smtClean="0"/>
              <a:t> working memory elements are said to have </a:t>
            </a:r>
            <a:r>
              <a:rPr lang="en-US" sz="1000" b="1" dirty="0" err="1" smtClean="0">
                <a:solidFill>
                  <a:srgbClr val="FF0000"/>
                </a:solidFill>
              </a:rPr>
              <a:t>i</a:t>
            </a:r>
            <a:r>
              <a:rPr lang="en-US" sz="1000" b="1" dirty="0" smtClean="0">
                <a:solidFill>
                  <a:srgbClr val="FF0000"/>
                </a:solidFill>
              </a:rPr>
              <a:t>-support</a:t>
            </a:r>
            <a:r>
              <a:rPr lang="en-US" sz="1000" dirty="0" smtClean="0"/>
              <a:t> </a:t>
            </a:r>
            <a:r>
              <a:rPr lang="en-US" sz="1000" i="1" dirty="0" smtClean="0"/>
              <a:t>– meaning </a:t>
            </a:r>
            <a:r>
              <a:rPr lang="en-US" sz="1000" i="1" dirty="0" smtClean="0">
                <a:solidFill>
                  <a:srgbClr val="0070C0"/>
                </a:solidFill>
              </a:rPr>
              <a:t>they will persist only as long as the rule instantiation that created them still matches</a:t>
            </a:r>
            <a:r>
              <a:rPr lang="en-US" sz="1000" i="1" dirty="0" smtClean="0"/>
              <a:t>.</a:t>
            </a:r>
            <a:endParaRPr lang="en-US" sz="1000" i="1" dirty="0"/>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380BF908-D337-4124-B475-D825EF7C7711}"/>
              </a:ext>
            </a:extLst>
          </p:cNvPr>
          <p:cNvSpPr txBox="1">
            <a:spLocks/>
          </p:cNvSpPr>
          <p:nvPr/>
        </p:nvSpPr>
        <p:spPr bwMode="gray">
          <a:xfrm>
            <a:off x="495300" y="410546"/>
            <a:ext cx="8132885" cy="6635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Tutorial</a:t>
            </a:r>
            <a:r>
              <a:rPr kumimoji="0" lang="en-US" sz="3000" b="0" i="0" u="none" strike="noStrike" kern="1200" cap="none" spc="0" normalizeH="0" noProof="0" dirty="0" smtClean="0">
                <a:ln>
                  <a:noFill/>
                </a:ln>
                <a:solidFill>
                  <a:srgbClr val="55565A"/>
                </a:solidFill>
                <a:effectLst/>
                <a:uLnTx/>
                <a:uFillTx/>
                <a:latin typeface="+mj-lt"/>
                <a:ea typeface="+mj-ea"/>
                <a:cs typeface="+mj-cs"/>
              </a:rPr>
              <a:t> - </a:t>
            </a:r>
            <a:r>
              <a:rPr kumimoji="0" lang="en-US" sz="3000" b="0" i="0" u="none" strike="noStrike" kern="1200" cap="none" spc="0" normalizeH="0" baseline="0" noProof="0" dirty="0" smtClean="0">
                <a:ln>
                  <a:noFill/>
                </a:ln>
                <a:solidFill>
                  <a:srgbClr val="55565A"/>
                </a:solidFill>
                <a:effectLst/>
                <a:uLnTx/>
                <a:uFillTx/>
                <a:latin typeface="+mj-lt"/>
                <a:ea typeface="+mj-ea"/>
                <a:cs typeface="+mj-cs"/>
              </a:rPr>
              <a:t>Interacting with an Environment</a:t>
            </a:r>
            <a:endParaRPr kumimoji="0" lang="en-US" sz="3000" b="0" i="0" u="none" strike="noStrike" kern="1200" cap="none" spc="0" normalizeH="0" baseline="0" noProof="0" dirty="0">
              <a:ln>
                <a:noFill/>
              </a:ln>
              <a:solidFill>
                <a:srgbClr val="55565A"/>
              </a:solidFill>
              <a:effectLst/>
              <a:uLnTx/>
              <a:uFillTx/>
              <a:latin typeface="+mj-lt"/>
              <a:ea typeface="+mj-ea"/>
              <a:cs typeface="+mj-cs"/>
            </a:endParaRPr>
          </a:p>
        </p:txBody>
      </p:sp>
      <p:sp>
        <p:nvSpPr>
          <p:cNvPr id="7"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1523355" y="2796413"/>
            <a:ext cx="8895529" cy="1678871"/>
          </a:xfrm>
          <a:prstGeom prst="rect">
            <a:avLst/>
          </a:prstGeom>
        </p:spPr>
        <p:txBody>
          <a:bodyPr vert="horz" lIns="0" tIns="0" rIns="0" bIns="0" rtlCol="0">
            <a:noAutofit/>
          </a:bodyPr>
          <a:lstStyle/>
          <a:p>
            <a:pPr lvl="0" algn="ctr">
              <a:lnSpc>
                <a:spcPct val="95000"/>
              </a:lnSpc>
              <a:spcBef>
                <a:spcPts val="800"/>
              </a:spcBef>
              <a:spcAft>
                <a:spcPts val="600"/>
              </a:spcAft>
              <a:defRPr/>
            </a:pPr>
            <a:r>
              <a:rPr lang="en-US" sz="4800" b="1" dirty="0" smtClean="0">
                <a:solidFill>
                  <a:schemeClr val="tx2"/>
                </a:solidFill>
              </a:rPr>
              <a:t>Example to learn </a:t>
            </a:r>
            <a:r>
              <a:rPr lang="en-US" sz="4800" b="1" dirty="0" smtClean="0">
                <a:solidFill>
                  <a:srgbClr val="0070C0"/>
                </a:solidFill>
              </a:rPr>
              <a:t>SOAR</a:t>
            </a:r>
            <a:r>
              <a:rPr lang="en-US" sz="4800" b="1" dirty="0" smtClean="0">
                <a:solidFill>
                  <a:schemeClr val="tx2"/>
                </a:solidFill>
              </a:rPr>
              <a:t> Environmental Interactions.</a:t>
            </a:r>
            <a:endParaRPr lang="en-US" sz="4800" b="1" dirty="0">
              <a:solidFill>
                <a:schemeClr val="tx2"/>
              </a:solidFill>
            </a:endParaRPr>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0179" y="210312"/>
            <a:ext cx="5914638" cy="434975"/>
          </a:xfrm>
        </p:spPr>
        <p:txBody>
          <a:bodyPr>
            <a:noAutofit/>
          </a:bodyPr>
          <a:lstStyle/>
          <a:p>
            <a:pPr marL="342900" indent="-342900"/>
            <a:r>
              <a:rPr lang="en-US" sz="3200" b="1" dirty="0"/>
              <a:t>Q: </a:t>
            </a:r>
            <a:r>
              <a:rPr lang="en-US" sz="2800" dirty="0"/>
              <a:t>What is a Cognitive </a:t>
            </a:r>
            <a:r>
              <a:rPr lang="en-US" sz="2800" dirty="0">
                <a:solidFill>
                  <a:srgbClr val="0070C0"/>
                </a:solidFill>
              </a:rPr>
              <a:t>Architecture</a:t>
            </a:r>
            <a:r>
              <a:rPr lang="en-US" sz="2800" dirty="0"/>
              <a:t>?</a:t>
            </a:r>
          </a:p>
        </p:txBody>
      </p:sp>
      <p:pic>
        <p:nvPicPr>
          <p:cNvPr id="11267" name="Picture 3"/>
          <p:cNvPicPr>
            <a:picLocks noChangeAspect="1" noChangeArrowheads="1"/>
          </p:cNvPicPr>
          <p:nvPr/>
        </p:nvPicPr>
        <p:blipFill>
          <a:blip r:embed="rId3" cstate="print"/>
          <a:srcRect/>
          <a:stretch>
            <a:fillRect/>
          </a:stretch>
        </p:blipFill>
        <p:spPr bwMode="auto">
          <a:xfrm>
            <a:off x="4385908" y="1338943"/>
            <a:ext cx="3132456" cy="2450193"/>
          </a:xfrm>
          <a:prstGeom prst="rect">
            <a:avLst/>
          </a:prstGeom>
          <a:noFill/>
          <a:ln w="9525">
            <a:noFill/>
            <a:miter lim="800000"/>
            <a:headEnd/>
            <a:tailEnd/>
          </a:ln>
        </p:spPr>
      </p:pic>
      <p:pic>
        <p:nvPicPr>
          <p:cNvPr id="11268" name="Picture 4"/>
          <p:cNvPicPr>
            <a:picLocks noChangeAspect="1" noChangeArrowheads="1"/>
          </p:cNvPicPr>
          <p:nvPr/>
        </p:nvPicPr>
        <p:blipFill>
          <a:blip r:embed="rId4" cstate="print"/>
          <a:srcRect/>
          <a:stretch>
            <a:fillRect/>
          </a:stretch>
        </p:blipFill>
        <p:spPr bwMode="auto">
          <a:xfrm>
            <a:off x="4219916" y="4032751"/>
            <a:ext cx="3424413" cy="2582653"/>
          </a:xfrm>
          <a:prstGeom prst="rect">
            <a:avLst/>
          </a:prstGeom>
          <a:noFill/>
          <a:ln w="9525">
            <a:noFill/>
            <a:miter lim="800000"/>
            <a:headEnd/>
            <a:tailEnd/>
          </a:ln>
        </p:spPr>
      </p:pic>
      <p:pic>
        <p:nvPicPr>
          <p:cNvPr id="11269" name="Picture 5"/>
          <p:cNvPicPr>
            <a:picLocks noChangeAspect="1" noChangeArrowheads="1"/>
          </p:cNvPicPr>
          <p:nvPr/>
        </p:nvPicPr>
        <p:blipFill>
          <a:blip r:embed="rId5" cstate="print"/>
          <a:srcRect/>
          <a:stretch>
            <a:fillRect/>
          </a:stretch>
        </p:blipFill>
        <p:spPr bwMode="auto">
          <a:xfrm>
            <a:off x="8041420" y="1157567"/>
            <a:ext cx="3232147" cy="2614332"/>
          </a:xfrm>
          <a:prstGeom prst="rect">
            <a:avLst/>
          </a:prstGeom>
          <a:noFill/>
          <a:ln w="9525">
            <a:noFill/>
            <a:miter lim="800000"/>
            <a:headEnd/>
            <a:tailEnd/>
          </a:ln>
        </p:spPr>
      </p:pic>
      <p:pic>
        <p:nvPicPr>
          <p:cNvPr id="11270" name="Picture 6"/>
          <p:cNvPicPr>
            <a:picLocks noChangeAspect="1" noChangeArrowheads="1"/>
          </p:cNvPicPr>
          <p:nvPr/>
        </p:nvPicPr>
        <p:blipFill>
          <a:blip r:embed="rId6" cstate="print"/>
          <a:srcRect/>
          <a:stretch>
            <a:fillRect/>
          </a:stretch>
        </p:blipFill>
        <p:spPr bwMode="auto">
          <a:xfrm>
            <a:off x="7977958" y="3800022"/>
            <a:ext cx="3675977" cy="2877808"/>
          </a:xfrm>
          <a:prstGeom prst="rect">
            <a:avLst/>
          </a:prstGeom>
          <a:noFill/>
          <a:ln w="9525">
            <a:noFill/>
            <a:miter lim="800000"/>
            <a:headEnd/>
            <a:tailEnd/>
          </a:ln>
        </p:spPr>
      </p:pic>
      <p:pic>
        <p:nvPicPr>
          <p:cNvPr id="11271" name="Picture 7"/>
          <p:cNvPicPr>
            <a:picLocks noChangeAspect="1" noChangeArrowheads="1"/>
          </p:cNvPicPr>
          <p:nvPr/>
        </p:nvPicPr>
        <p:blipFill>
          <a:blip r:embed="rId7" cstate="print"/>
          <a:srcRect/>
          <a:stretch>
            <a:fillRect/>
          </a:stretch>
        </p:blipFill>
        <p:spPr bwMode="auto">
          <a:xfrm>
            <a:off x="504524" y="1142999"/>
            <a:ext cx="2970574" cy="2858407"/>
          </a:xfrm>
          <a:prstGeom prst="rect">
            <a:avLst/>
          </a:prstGeom>
          <a:noFill/>
          <a:ln w="9525">
            <a:noFill/>
            <a:miter lim="800000"/>
            <a:headEnd/>
            <a:tailEnd/>
          </a:ln>
        </p:spPr>
      </p:pic>
      <p:pic>
        <p:nvPicPr>
          <p:cNvPr id="11273" name="Picture 9"/>
          <p:cNvPicPr>
            <a:picLocks noChangeAspect="1" noChangeArrowheads="1"/>
          </p:cNvPicPr>
          <p:nvPr/>
        </p:nvPicPr>
        <p:blipFill>
          <a:blip r:embed="rId8" cstate="print"/>
          <a:srcRect/>
          <a:stretch>
            <a:fillRect/>
          </a:stretch>
        </p:blipFill>
        <p:spPr bwMode="auto">
          <a:xfrm>
            <a:off x="530285" y="3989306"/>
            <a:ext cx="3518807" cy="2308986"/>
          </a:xfrm>
          <a:prstGeom prst="rect">
            <a:avLst/>
          </a:prstGeom>
          <a:noFill/>
          <a:ln w="9525">
            <a:noFill/>
            <a:miter lim="800000"/>
            <a:headEnd/>
            <a:tailEnd/>
          </a:ln>
        </p:spPr>
      </p:pic>
      <p:sp>
        <p:nvSpPr>
          <p:cNvPr id="12" name="Title 2"/>
          <p:cNvSpPr txBox="1">
            <a:spLocks/>
          </p:cNvSpPr>
          <p:nvPr/>
        </p:nvSpPr>
        <p:spPr bwMode="gray">
          <a:xfrm>
            <a:off x="481699" y="661023"/>
            <a:ext cx="10966589" cy="434975"/>
          </a:xfrm>
          <a:prstGeom prst="rect">
            <a:avLst/>
          </a:prstGeom>
        </p:spPr>
        <p:txBody>
          <a:bodyPr vert="horz" lIns="0" tIns="0" rIns="0" bIns="0" rtlCol="0" anchor="b">
            <a:noAutofit/>
          </a:bodyPr>
          <a:lstStyle/>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55565A"/>
                </a:solidFill>
                <a:effectLst/>
                <a:uLnTx/>
                <a:uFillTx/>
                <a:latin typeface="+mj-lt"/>
                <a:ea typeface="+mj-ea"/>
                <a:cs typeface="+mj-cs"/>
              </a:rPr>
              <a:t>A: </a:t>
            </a:r>
            <a:r>
              <a:rPr kumimoji="0" lang="en-US" sz="2600" b="0" i="0" u="none" strike="noStrike" kern="1200" cap="none" spc="0" normalizeH="0" baseline="0" noProof="0" dirty="0">
                <a:ln>
                  <a:noFill/>
                </a:ln>
                <a:solidFill>
                  <a:srgbClr val="55565A"/>
                </a:solidFill>
                <a:effectLst/>
                <a:uLnTx/>
                <a:uFillTx/>
                <a:latin typeface="+mj-lt"/>
                <a:ea typeface="+mj-ea"/>
                <a:cs typeface="+mj-cs"/>
              </a:rPr>
              <a:t>It’s a </a:t>
            </a:r>
            <a:r>
              <a:rPr kumimoji="0" lang="en-US" sz="2600" b="0" i="1" u="none" strike="noStrike" kern="1200" cap="none" spc="0" normalizeH="0" baseline="0" noProof="0" dirty="0">
                <a:ln>
                  <a:noFill/>
                </a:ln>
                <a:solidFill>
                  <a:srgbClr val="55565A"/>
                </a:solidFill>
                <a:effectLst/>
                <a:uLnTx/>
                <a:uFillTx/>
                <a:latin typeface="+mj-lt"/>
                <a:ea typeface="+mj-ea"/>
                <a:cs typeface="+mj-cs"/>
              </a:rPr>
              <a:t>Hypothesis</a:t>
            </a:r>
            <a:r>
              <a:rPr kumimoji="0" lang="en-US" sz="2600" b="0" i="0" u="none" strike="noStrike" kern="1200" cap="none" spc="0" normalizeH="0" noProof="0" dirty="0">
                <a:ln>
                  <a:noFill/>
                </a:ln>
                <a:solidFill>
                  <a:srgbClr val="55565A"/>
                </a:solidFill>
                <a:effectLst/>
                <a:uLnTx/>
                <a:uFillTx/>
                <a:latin typeface="+mj-lt"/>
                <a:ea typeface="+mj-ea"/>
                <a:cs typeface="+mj-cs"/>
              </a:rPr>
              <a:t> of Human Cognition – in a </a:t>
            </a:r>
            <a:r>
              <a:rPr lang="en-US" sz="2600" dirty="0">
                <a:solidFill>
                  <a:srgbClr val="55565A"/>
                </a:solidFill>
                <a:latin typeface="+mj-lt"/>
                <a:ea typeface="+mj-ea"/>
                <a:cs typeface="+mj-cs"/>
              </a:rPr>
              <a:t>s</a:t>
            </a:r>
            <a:r>
              <a:rPr kumimoji="0" lang="en-US" sz="2600" b="0" i="0" u="none" strike="noStrike" kern="1200" cap="none" spc="0" normalizeH="0" noProof="0" dirty="0" err="1">
                <a:ln>
                  <a:noFill/>
                </a:ln>
                <a:solidFill>
                  <a:srgbClr val="55565A"/>
                </a:solidFill>
                <a:effectLst/>
                <a:uLnTx/>
                <a:uFillTx/>
                <a:latin typeface="+mj-lt"/>
                <a:ea typeface="+mj-ea"/>
                <a:cs typeface="+mj-cs"/>
              </a:rPr>
              <a:t>oftware</a:t>
            </a:r>
            <a:r>
              <a:rPr kumimoji="0" lang="en-US" sz="2600" b="0" i="0" u="none" strike="noStrike" kern="1200" cap="none" spc="0" normalizeH="0" noProof="0" dirty="0">
                <a:ln>
                  <a:noFill/>
                </a:ln>
                <a:solidFill>
                  <a:srgbClr val="55565A"/>
                </a:solidFill>
                <a:effectLst/>
                <a:uLnTx/>
                <a:uFillTx/>
                <a:latin typeface="+mj-lt"/>
                <a:ea typeface="+mj-ea"/>
                <a:cs typeface="+mj-cs"/>
              </a:rPr>
              <a:t> system.</a:t>
            </a:r>
            <a:endParaRPr kumimoji="0" lang="en-US" sz="2600" b="0" i="0" u="none" strike="noStrike" kern="1200" cap="none" spc="0" normalizeH="0" baseline="0" noProof="0" dirty="0">
              <a:ln>
                <a:noFill/>
              </a:ln>
              <a:solidFill>
                <a:srgbClr val="55565A"/>
              </a:solidFill>
              <a:effectLst/>
              <a:uLnTx/>
              <a:uFillTx/>
              <a:latin typeface="+mj-lt"/>
              <a:ea typeface="+mj-ea"/>
              <a:cs typeface="+mj-cs"/>
            </a:endParaRPr>
          </a:p>
        </p:txBody>
      </p:sp>
      <p:sp>
        <p:nvSpPr>
          <p:cNvPr id="10" name="Rectangle 9"/>
          <p:cNvSpPr/>
          <p:nvPr/>
        </p:nvSpPr>
        <p:spPr>
          <a:xfrm>
            <a:off x="6298242" y="345233"/>
            <a:ext cx="3451458" cy="276999"/>
          </a:xfrm>
          <a:prstGeom prst="rect">
            <a:avLst/>
          </a:prstGeom>
        </p:spPr>
        <p:txBody>
          <a:bodyPr wrap="none">
            <a:spAutoFit/>
          </a:bodyPr>
          <a:lstStyle/>
          <a:p>
            <a:pPr>
              <a:buFont typeface="Arial" pitchFamily="34" charset="0"/>
              <a:buChar char="•"/>
              <a:defRPr/>
            </a:pPr>
            <a:r>
              <a:rPr lang="en-US" sz="1200" b="1" i="1" dirty="0">
                <a:solidFill>
                  <a:schemeClr val="tx2"/>
                </a:solidFill>
              </a:rPr>
              <a:t> </a:t>
            </a:r>
            <a:r>
              <a:rPr lang="en-US" sz="1200" b="1" i="1" dirty="0">
                <a:solidFill>
                  <a:srgbClr val="FF0000"/>
                </a:solidFill>
              </a:rPr>
              <a:t>SOAR</a:t>
            </a:r>
            <a:r>
              <a:rPr lang="en-US" sz="1200" b="1" i="1" dirty="0">
                <a:solidFill>
                  <a:srgbClr val="0070C0"/>
                </a:solidFill>
              </a:rPr>
              <a:t>, EPIC, ACT-R, ICARUS, ADAPT, AAR </a:t>
            </a:r>
          </a:p>
        </p:txBody>
      </p:sp>
    </p:spTree>
    <p:extLst>
      <p:ext uri="{BB962C8B-B14F-4D97-AF65-F5344CB8AC3E}">
        <p14:creationId xmlns="" xmlns:p14="http://schemas.microsoft.com/office/powerpoint/2010/main" val="1394636368"/>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380BF908-D337-4124-B475-D825EF7C7711}"/>
              </a:ext>
            </a:extLst>
          </p:cNvPr>
          <p:cNvSpPr>
            <a:spLocks noGrp="1"/>
          </p:cNvSpPr>
          <p:nvPr>
            <p:ph type="title"/>
          </p:nvPr>
        </p:nvSpPr>
        <p:spPr>
          <a:xfrm>
            <a:off x="495301" y="410546"/>
            <a:ext cx="6271260" cy="663511"/>
          </a:xfrm>
        </p:spPr>
        <p:txBody>
          <a:bodyPr/>
          <a:lstStyle/>
          <a:p>
            <a:r>
              <a:rPr lang="en-US" b="1" dirty="0" smtClean="0">
                <a:solidFill>
                  <a:srgbClr val="0070C0"/>
                </a:solidFill>
              </a:rPr>
              <a:t>SOAR: </a:t>
            </a:r>
            <a:r>
              <a:rPr lang="en-US" b="1" dirty="0" smtClean="0">
                <a:solidFill>
                  <a:srgbClr val="FF0000"/>
                </a:solidFill>
              </a:rPr>
              <a:t>Important Concepts</a:t>
            </a:r>
            <a:endParaRPr lang="en-US" i="1" dirty="0">
              <a:solidFill>
                <a:srgbClr val="FF0000"/>
              </a:solidFill>
            </a:endParaRPr>
          </a:p>
        </p:txBody>
      </p:sp>
      <p:pic>
        <p:nvPicPr>
          <p:cNvPr id="6" name="Picture 2"/>
          <p:cNvPicPr>
            <a:picLocks noChangeAspect="1" noChangeArrowheads="1"/>
          </p:cNvPicPr>
          <p:nvPr/>
        </p:nvPicPr>
        <p:blipFill>
          <a:blip r:embed="rId3" cstate="print"/>
          <a:srcRect/>
          <a:stretch>
            <a:fillRect/>
          </a:stretch>
        </p:blipFill>
        <p:spPr bwMode="auto">
          <a:xfrm>
            <a:off x="1201389" y="1637050"/>
            <a:ext cx="8888413" cy="3238500"/>
          </a:xfrm>
          <a:prstGeom prst="rect">
            <a:avLst/>
          </a:prstGeom>
          <a:noFill/>
          <a:ln w="9525">
            <a:noFill/>
            <a:miter lim="800000"/>
            <a:headEnd/>
            <a:tailEnd/>
          </a:ln>
        </p:spPr>
      </p:pic>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380BF908-D337-4124-B475-D825EF7C7711}"/>
              </a:ext>
            </a:extLst>
          </p:cNvPr>
          <p:cNvSpPr>
            <a:spLocks noGrp="1"/>
          </p:cNvSpPr>
          <p:nvPr>
            <p:ph type="title"/>
          </p:nvPr>
        </p:nvSpPr>
        <p:spPr>
          <a:xfrm>
            <a:off x="495301" y="410546"/>
            <a:ext cx="6271260" cy="663511"/>
          </a:xfrm>
        </p:spPr>
        <p:txBody>
          <a:bodyPr/>
          <a:lstStyle/>
          <a:p>
            <a:r>
              <a:rPr lang="en-US" b="1" dirty="0" smtClean="0">
                <a:solidFill>
                  <a:srgbClr val="0070C0"/>
                </a:solidFill>
              </a:rPr>
              <a:t>SOAR: </a:t>
            </a:r>
            <a:r>
              <a:rPr lang="en-US" b="1" dirty="0" smtClean="0">
                <a:solidFill>
                  <a:srgbClr val="FF0000"/>
                </a:solidFill>
              </a:rPr>
              <a:t>Important Concepts</a:t>
            </a:r>
            <a:endParaRPr lang="en-US" i="1" dirty="0">
              <a:solidFill>
                <a:srgbClr val="FF0000"/>
              </a:solidFill>
            </a:endParaRPr>
          </a:p>
        </p:txBody>
      </p:sp>
      <p:pic>
        <p:nvPicPr>
          <p:cNvPr id="1026" name="Picture 2"/>
          <p:cNvPicPr>
            <a:picLocks noChangeAspect="1" noChangeArrowheads="1"/>
          </p:cNvPicPr>
          <p:nvPr/>
        </p:nvPicPr>
        <p:blipFill>
          <a:blip r:embed="rId3" cstate="print"/>
          <a:srcRect/>
          <a:stretch>
            <a:fillRect/>
          </a:stretch>
        </p:blipFill>
        <p:spPr bwMode="auto">
          <a:xfrm>
            <a:off x="368300" y="1377950"/>
            <a:ext cx="11453813" cy="4102100"/>
          </a:xfrm>
          <a:prstGeom prst="rect">
            <a:avLst/>
          </a:prstGeom>
          <a:noFill/>
          <a:ln w="9525">
            <a:noFill/>
            <a:miter lim="800000"/>
            <a:headEnd/>
            <a:tailEnd/>
          </a:ln>
        </p:spPr>
      </p:pic>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380BF908-D337-4124-B475-D825EF7C7711}"/>
              </a:ext>
            </a:extLst>
          </p:cNvPr>
          <p:cNvSpPr>
            <a:spLocks noGrp="1"/>
          </p:cNvSpPr>
          <p:nvPr>
            <p:ph type="title"/>
          </p:nvPr>
        </p:nvSpPr>
        <p:spPr>
          <a:xfrm>
            <a:off x="495301" y="410546"/>
            <a:ext cx="6271260" cy="663511"/>
          </a:xfrm>
        </p:spPr>
        <p:txBody>
          <a:bodyPr/>
          <a:lstStyle/>
          <a:p>
            <a:r>
              <a:rPr lang="en-US" b="1" dirty="0" smtClean="0">
                <a:solidFill>
                  <a:srgbClr val="0070C0"/>
                </a:solidFill>
              </a:rPr>
              <a:t>SOAR: </a:t>
            </a:r>
            <a:r>
              <a:rPr lang="en-US" b="1" dirty="0" smtClean="0">
                <a:solidFill>
                  <a:srgbClr val="FF0000"/>
                </a:solidFill>
              </a:rPr>
              <a:t>Important Concepts</a:t>
            </a:r>
            <a:endParaRPr lang="en-US" i="1" dirty="0">
              <a:solidFill>
                <a:srgbClr val="FF0000"/>
              </a:solidFill>
            </a:endParaRPr>
          </a:p>
        </p:txBody>
      </p:sp>
      <p:sp>
        <p:nvSpPr>
          <p:cNvPr id="4"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7254738" y="476354"/>
            <a:ext cx="2027904" cy="335593"/>
          </a:xfrm>
          <a:prstGeom prst="rect">
            <a:avLst/>
          </a:prstGeom>
        </p:spPr>
        <p:txBody>
          <a:bodyPr vert="horz" lIns="0" tIns="0" rIns="0" bIns="0" rtlCol="0">
            <a:noAutofit/>
          </a:bodyPr>
          <a:lstStyle/>
          <a:p>
            <a:pPr lvl="0">
              <a:lnSpc>
                <a:spcPct val="95000"/>
              </a:lnSpc>
              <a:spcBef>
                <a:spcPts val="800"/>
              </a:spcBef>
              <a:spcAft>
                <a:spcPts val="600"/>
              </a:spcAft>
              <a:defRPr/>
            </a:pPr>
            <a:r>
              <a:rPr lang="en-US" sz="2000" b="1" dirty="0" smtClean="0">
                <a:solidFill>
                  <a:schemeClr val="tx2"/>
                </a:solidFill>
              </a:rPr>
              <a:t>XXXXXXXXXXX</a:t>
            </a:r>
            <a:endParaRPr lang="en-US" sz="2000" b="1" dirty="0">
              <a:solidFill>
                <a:schemeClr val="tx2"/>
              </a:solidFill>
            </a:endParaRPr>
          </a:p>
        </p:txBody>
      </p:sp>
      <p:sp>
        <p:nvSpPr>
          <p:cNvPr id="5" name="Rectangle 4"/>
          <p:cNvSpPr/>
          <p:nvPr/>
        </p:nvSpPr>
        <p:spPr>
          <a:xfrm>
            <a:off x="744414" y="1556045"/>
            <a:ext cx="6641123" cy="830997"/>
          </a:xfrm>
          <a:prstGeom prst="rect">
            <a:avLst/>
          </a:prstGeom>
        </p:spPr>
        <p:txBody>
          <a:bodyPr wrap="square">
            <a:spAutoFit/>
          </a:bodyPr>
          <a:lstStyle/>
          <a:p>
            <a:r>
              <a:rPr lang="en-US" b="1" dirty="0" smtClean="0"/>
              <a:t>Operator Application: Persistence</a:t>
            </a:r>
            <a:endParaRPr lang="en-US" dirty="0" smtClean="0"/>
          </a:p>
          <a:p>
            <a:r>
              <a:rPr lang="en-US" sz="1000" dirty="0" smtClean="0"/>
              <a:t>In Soar, all working memory elements created by an operator application rule are persistent. A rule is an operator application rule if it tests a selected operator and modifies the state. Persistent working memory elements are said to be </a:t>
            </a:r>
            <a:r>
              <a:rPr lang="en-US" sz="1000" b="1" dirty="0" smtClean="0"/>
              <a:t>operator-supported, or o-supported</a:t>
            </a:r>
            <a:r>
              <a:rPr lang="en-US" sz="1000" dirty="0" smtClean="0"/>
              <a:t>, because they are created by operators.</a:t>
            </a:r>
            <a:endParaRPr lang="en-US" sz="1000" dirty="0"/>
          </a:p>
        </p:txBody>
      </p:sp>
      <p:pic>
        <p:nvPicPr>
          <p:cNvPr id="2050" name="Picture 2"/>
          <p:cNvPicPr>
            <a:picLocks noChangeAspect="1" noChangeArrowheads="1"/>
          </p:cNvPicPr>
          <p:nvPr/>
        </p:nvPicPr>
        <p:blipFill>
          <a:blip r:embed="rId3" cstate="print"/>
          <a:srcRect/>
          <a:stretch>
            <a:fillRect/>
          </a:stretch>
        </p:blipFill>
        <p:spPr bwMode="auto">
          <a:xfrm>
            <a:off x="737088" y="2667977"/>
            <a:ext cx="7413381" cy="1293138"/>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910982" y="4223237"/>
            <a:ext cx="7554913" cy="2209800"/>
          </a:xfrm>
          <a:prstGeom prst="rect">
            <a:avLst/>
          </a:prstGeom>
          <a:noFill/>
          <a:ln w="9525">
            <a:noFill/>
            <a:miter lim="800000"/>
            <a:headEnd/>
            <a:tailEnd/>
          </a:ln>
        </p:spPr>
      </p:pic>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380BF908-D337-4124-B475-D825EF7C7711}"/>
              </a:ext>
            </a:extLst>
          </p:cNvPr>
          <p:cNvSpPr>
            <a:spLocks noGrp="1"/>
          </p:cNvSpPr>
          <p:nvPr>
            <p:ph type="title"/>
          </p:nvPr>
        </p:nvSpPr>
        <p:spPr>
          <a:xfrm>
            <a:off x="495301" y="410546"/>
            <a:ext cx="6271260" cy="663511"/>
          </a:xfrm>
        </p:spPr>
        <p:txBody>
          <a:bodyPr/>
          <a:lstStyle/>
          <a:p>
            <a:r>
              <a:rPr lang="en-US" b="1" dirty="0" smtClean="0">
                <a:solidFill>
                  <a:srgbClr val="0070C0"/>
                </a:solidFill>
              </a:rPr>
              <a:t>SOAR: </a:t>
            </a:r>
            <a:r>
              <a:rPr lang="en-US" b="1" dirty="0" smtClean="0">
                <a:solidFill>
                  <a:srgbClr val="FF0000"/>
                </a:solidFill>
              </a:rPr>
              <a:t>Important Concepts</a:t>
            </a:r>
            <a:endParaRPr lang="en-US" i="1" dirty="0">
              <a:solidFill>
                <a:srgbClr val="FF0000"/>
              </a:solidFill>
            </a:endParaRPr>
          </a:p>
        </p:txBody>
      </p:sp>
      <p:pic>
        <p:nvPicPr>
          <p:cNvPr id="3074" name="Picture 2"/>
          <p:cNvPicPr>
            <a:picLocks noChangeAspect="1" noChangeArrowheads="1"/>
          </p:cNvPicPr>
          <p:nvPr/>
        </p:nvPicPr>
        <p:blipFill>
          <a:blip r:embed="rId3" cstate="print"/>
          <a:srcRect/>
          <a:stretch>
            <a:fillRect/>
          </a:stretch>
        </p:blipFill>
        <p:spPr bwMode="auto">
          <a:xfrm>
            <a:off x="850900" y="1500554"/>
            <a:ext cx="8888413" cy="2362200"/>
          </a:xfrm>
          <a:prstGeom prst="rect">
            <a:avLst/>
          </a:prstGeom>
          <a:noFill/>
          <a:ln w="9525">
            <a:noFill/>
            <a:miter lim="800000"/>
            <a:headEnd/>
            <a:tailEnd/>
          </a:ln>
        </p:spPr>
      </p:pic>
      <p:sp>
        <p:nvSpPr>
          <p:cNvPr id="5" name="Rectangle 4"/>
          <p:cNvSpPr/>
          <p:nvPr/>
        </p:nvSpPr>
        <p:spPr>
          <a:xfrm>
            <a:off x="1315916" y="4163089"/>
            <a:ext cx="6096000" cy="923330"/>
          </a:xfrm>
          <a:prstGeom prst="rect">
            <a:avLst/>
          </a:prstGeom>
        </p:spPr>
        <p:txBody>
          <a:bodyPr>
            <a:spAutoFit/>
          </a:bodyPr>
          <a:lstStyle/>
          <a:p>
            <a:r>
              <a:rPr lang="en-US" dirty="0" smtClean="0"/>
              <a:t>During the </a:t>
            </a:r>
            <a:r>
              <a:rPr lang="en-US" b="1" dirty="0" smtClean="0"/>
              <a:t>propose</a:t>
            </a:r>
            <a:r>
              <a:rPr lang="en-US" dirty="0" smtClean="0"/>
              <a:t> phase, </a:t>
            </a:r>
            <a:r>
              <a:rPr lang="en-US" u="sng" dirty="0" smtClean="0"/>
              <a:t>only rules that have </a:t>
            </a:r>
            <a:r>
              <a:rPr lang="en-US" u="sng" dirty="0" err="1" smtClean="0"/>
              <a:t>i</a:t>
            </a:r>
            <a:r>
              <a:rPr lang="en-US" u="sng" dirty="0" smtClean="0"/>
              <a:t>-supported actions will fire</a:t>
            </a:r>
            <a:r>
              <a:rPr lang="en-US" dirty="0" smtClean="0"/>
              <a:t>. During the </a:t>
            </a:r>
            <a:r>
              <a:rPr lang="en-US" b="1" dirty="0" smtClean="0"/>
              <a:t>apply</a:t>
            </a:r>
            <a:r>
              <a:rPr lang="en-US" dirty="0" smtClean="0"/>
              <a:t> phase, </a:t>
            </a:r>
            <a:r>
              <a:rPr lang="en-US" u="sng" dirty="0" smtClean="0"/>
              <a:t>both o-supported and </a:t>
            </a:r>
            <a:r>
              <a:rPr lang="en-US" u="sng" dirty="0" err="1" smtClean="0"/>
              <a:t>i</a:t>
            </a:r>
            <a:r>
              <a:rPr lang="en-US" u="sng" dirty="0" smtClean="0"/>
              <a:t>-supported rules fire</a:t>
            </a:r>
            <a:r>
              <a:rPr lang="en-US" dirty="0" smtClean="0"/>
              <a:t>.</a:t>
            </a:r>
            <a:endParaRPr lang="en-US" dirty="0"/>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380BF908-D337-4124-B475-D825EF7C7711}"/>
              </a:ext>
            </a:extLst>
          </p:cNvPr>
          <p:cNvSpPr>
            <a:spLocks noGrp="1"/>
          </p:cNvSpPr>
          <p:nvPr>
            <p:ph type="title"/>
          </p:nvPr>
        </p:nvSpPr>
        <p:spPr>
          <a:xfrm>
            <a:off x="495301" y="410546"/>
            <a:ext cx="6271260" cy="663511"/>
          </a:xfrm>
        </p:spPr>
        <p:txBody>
          <a:bodyPr/>
          <a:lstStyle/>
          <a:p>
            <a:r>
              <a:rPr lang="en-US" b="1" dirty="0" smtClean="0">
                <a:solidFill>
                  <a:srgbClr val="0070C0"/>
                </a:solidFill>
              </a:rPr>
              <a:t>SOAR: </a:t>
            </a:r>
            <a:r>
              <a:rPr lang="en-US" b="1" dirty="0" smtClean="0">
                <a:solidFill>
                  <a:srgbClr val="FF0000"/>
                </a:solidFill>
              </a:rPr>
              <a:t>Important Concepts</a:t>
            </a:r>
            <a:endParaRPr lang="en-US" i="1" dirty="0">
              <a:solidFill>
                <a:srgbClr val="FF0000"/>
              </a:solidFill>
            </a:endParaRPr>
          </a:p>
        </p:txBody>
      </p:sp>
      <p:pic>
        <p:nvPicPr>
          <p:cNvPr id="4098" name="Picture 2"/>
          <p:cNvPicPr>
            <a:picLocks noChangeAspect="1" noChangeArrowheads="1"/>
          </p:cNvPicPr>
          <p:nvPr/>
        </p:nvPicPr>
        <p:blipFill>
          <a:blip r:embed="rId3" cstate="print"/>
          <a:srcRect/>
          <a:stretch>
            <a:fillRect/>
          </a:stretch>
        </p:blipFill>
        <p:spPr bwMode="auto">
          <a:xfrm>
            <a:off x="1017954" y="1651488"/>
            <a:ext cx="8888413" cy="2324100"/>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1011116" y="4203069"/>
            <a:ext cx="8813678" cy="1616949"/>
          </a:xfrm>
          <a:prstGeom prst="rect">
            <a:avLst/>
          </a:prstGeom>
          <a:noFill/>
          <a:ln w="9525">
            <a:noFill/>
            <a:miter lim="800000"/>
            <a:headEnd/>
            <a:tailEnd/>
          </a:ln>
        </p:spPr>
      </p:pic>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380BF908-D337-4124-B475-D825EF7C7711}"/>
              </a:ext>
            </a:extLst>
          </p:cNvPr>
          <p:cNvSpPr>
            <a:spLocks noGrp="1"/>
          </p:cNvSpPr>
          <p:nvPr>
            <p:ph type="title"/>
          </p:nvPr>
        </p:nvSpPr>
        <p:spPr>
          <a:xfrm>
            <a:off x="495301" y="410546"/>
            <a:ext cx="6271260" cy="663511"/>
          </a:xfrm>
        </p:spPr>
        <p:txBody>
          <a:bodyPr/>
          <a:lstStyle/>
          <a:p>
            <a:r>
              <a:rPr lang="en-US" b="1" dirty="0" smtClean="0">
                <a:solidFill>
                  <a:srgbClr val="0070C0"/>
                </a:solidFill>
              </a:rPr>
              <a:t>SOAR: </a:t>
            </a:r>
            <a:r>
              <a:rPr lang="en-US" b="1" dirty="0" smtClean="0">
                <a:solidFill>
                  <a:srgbClr val="FF0000"/>
                </a:solidFill>
              </a:rPr>
              <a:t>Important Concepts</a:t>
            </a:r>
            <a:endParaRPr lang="en-US" i="1" dirty="0">
              <a:solidFill>
                <a:srgbClr val="FF0000"/>
              </a:solidFill>
            </a:endParaRPr>
          </a:p>
        </p:txBody>
      </p:sp>
      <p:pic>
        <p:nvPicPr>
          <p:cNvPr id="5122" name="Picture 2"/>
          <p:cNvPicPr>
            <a:picLocks noChangeAspect="1" noChangeArrowheads="1"/>
          </p:cNvPicPr>
          <p:nvPr/>
        </p:nvPicPr>
        <p:blipFill>
          <a:blip r:embed="rId3" cstate="print"/>
          <a:srcRect/>
          <a:stretch>
            <a:fillRect/>
          </a:stretch>
        </p:blipFill>
        <p:spPr bwMode="auto">
          <a:xfrm>
            <a:off x="938823" y="1520581"/>
            <a:ext cx="8888413" cy="1917700"/>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1863970" y="3796949"/>
            <a:ext cx="8075614" cy="2130531"/>
          </a:xfrm>
          <a:prstGeom prst="rect">
            <a:avLst/>
          </a:prstGeom>
          <a:noFill/>
          <a:ln w="9525">
            <a:noFill/>
            <a:miter lim="800000"/>
            <a:headEnd/>
            <a:tailEnd/>
          </a:ln>
        </p:spPr>
      </p:pic>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380BF908-D337-4124-B475-D825EF7C7711}"/>
              </a:ext>
            </a:extLst>
          </p:cNvPr>
          <p:cNvSpPr>
            <a:spLocks noGrp="1"/>
          </p:cNvSpPr>
          <p:nvPr>
            <p:ph type="title"/>
          </p:nvPr>
        </p:nvSpPr>
        <p:spPr>
          <a:xfrm>
            <a:off x="495301" y="410546"/>
            <a:ext cx="6271260" cy="663511"/>
          </a:xfrm>
        </p:spPr>
        <p:txBody>
          <a:bodyPr/>
          <a:lstStyle/>
          <a:p>
            <a:r>
              <a:rPr lang="en-US" b="1" dirty="0" smtClean="0">
                <a:solidFill>
                  <a:srgbClr val="0070C0"/>
                </a:solidFill>
              </a:rPr>
              <a:t>SOAR: </a:t>
            </a:r>
            <a:r>
              <a:rPr lang="en-US" b="1" dirty="0" smtClean="0">
                <a:solidFill>
                  <a:srgbClr val="FF0000"/>
                </a:solidFill>
              </a:rPr>
              <a:t>Important Concepts</a:t>
            </a:r>
            <a:endParaRPr lang="en-US" i="1" dirty="0">
              <a:solidFill>
                <a:srgbClr val="FF0000"/>
              </a:solidFill>
            </a:endParaRPr>
          </a:p>
        </p:txBody>
      </p:sp>
      <p:pic>
        <p:nvPicPr>
          <p:cNvPr id="6146" name="Picture 2"/>
          <p:cNvPicPr>
            <a:picLocks noChangeAspect="1" noChangeArrowheads="1"/>
          </p:cNvPicPr>
          <p:nvPr/>
        </p:nvPicPr>
        <p:blipFill>
          <a:blip r:embed="rId3" cstate="print"/>
          <a:srcRect/>
          <a:stretch>
            <a:fillRect/>
          </a:stretch>
        </p:blipFill>
        <p:spPr bwMode="auto">
          <a:xfrm>
            <a:off x="911471" y="1489808"/>
            <a:ext cx="8795238" cy="2721114"/>
          </a:xfrm>
          <a:prstGeom prst="rect">
            <a:avLst/>
          </a:prstGeom>
          <a:noFill/>
          <a:ln w="9525">
            <a:noFill/>
            <a:miter lim="800000"/>
            <a:headEnd/>
            <a:tailEnd/>
          </a:ln>
        </p:spPr>
      </p:pic>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380BF908-D337-4124-B475-D825EF7C7711}"/>
              </a:ext>
            </a:extLst>
          </p:cNvPr>
          <p:cNvSpPr>
            <a:spLocks noGrp="1"/>
          </p:cNvSpPr>
          <p:nvPr>
            <p:ph type="title"/>
          </p:nvPr>
        </p:nvSpPr>
        <p:spPr>
          <a:xfrm>
            <a:off x="495301" y="410546"/>
            <a:ext cx="6271260" cy="663511"/>
          </a:xfrm>
        </p:spPr>
        <p:txBody>
          <a:bodyPr/>
          <a:lstStyle/>
          <a:p>
            <a:r>
              <a:rPr lang="en-US" b="1" dirty="0" smtClean="0">
                <a:solidFill>
                  <a:srgbClr val="0070C0"/>
                </a:solidFill>
              </a:rPr>
              <a:t>SOAR: </a:t>
            </a:r>
            <a:r>
              <a:rPr lang="en-US" b="1" dirty="0" smtClean="0">
                <a:solidFill>
                  <a:srgbClr val="FF0000"/>
                </a:solidFill>
              </a:rPr>
              <a:t>Important Concepts</a:t>
            </a:r>
            <a:endParaRPr lang="en-US" i="1" dirty="0">
              <a:solidFill>
                <a:srgbClr val="FF0000"/>
              </a:solidFill>
            </a:endParaRPr>
          </a:p>
        </p:txBody>
      </p:sp>
      <p:pic>
        <p:nvPicPr>
          <p:cNvPr id="1026" name="Picture 2"/>
          <p:cNvPicPr>
            <a:picLocks noChangeAspect="1" noChangeArrowheads="1"/>
          </p:cNvPicPr>
          <p:nvPr/>
        </p:nvPicPr>
        <p:blipFill>
          <a:blip r:embed="rId3" cstate="print"/>
          <a:srcRect/>
          <a:stretch>
            <a:fillRect/>
          </a:stretch>
        </p:blipFill>
        <p:spPr bwMode="auto">
          <a:xfrm>
            <a:off x="1107830" y="1498387"/>
            <a:ext cx="3626827" cy="4320655"/>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5323254" y="1761881"/>
            <a:ext cx="4165600" cy="3263900"/>
          </a:xfrm>
          <a:prstGeom prst="rect">
            <a:avLst/>
          </a:prstGeom>
          <a:noFill/>
          <a:ln w="9525">
            <a:noFill/>
            <a:miter lim="800000"/>
            <a:headEnd/>
            <a:tailEnd/>
          </a:ln>
        </p:spPr>
      </p:pic>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380BF908-D337-4124-B475-D825EF7C7711}"/>
              </a:ext>
            </a:extLst>
          </p:cNvPr>
          <p:cNvSpPr txBox="1">
            <a:spLocks/>
          </p:cNvSpPr>
          <p:nvPr/>
        </p:nvSpPr>
        <p:spPr bwMode="gray">
          <a:xfrm>
            <a:off x="495300" y="410546"/>
            <a:ext cx="8132885" cy="6635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Tutorial</a:t>
            </a:r>
            <a:r>
              <a:rPr kumimoji="0" lang="en-US" sz="3000" b="0" i="0" u="none" strike="noStrike" kern="1200" cap="none" spc="0" normalizeH="0" noProof="0" dirty="0" smtClean="0">
                <a:ln>
                  <a:noFill/>
                </a:ln>
                <a:solidFill>
                  <a:srgbClr val="55565A"/>
                </a:solidFill>
                <a:effectLst/>
                <a:uLnTx/>
                <a:uFillTx/>
                <a:latin typeface="+mj-lt"/>
                <a:ea typeface="+mj-ea"/>
                <a:cs typeface="+mj-cs"/>
              </a:rPr>
              <a:t> – </a:t>
            </a:r>
            <a:r>
              <a:rPr kumimoji="0" lang="en-US" sz="3000" b="0" i="0" u="none" strike="noStrike" kern="1200" cap="none" spc="0" normalizeH="0" baseline="0" noProof="0" dirty="0" smtClean="0">
                <a:ln>
                  <a:noFill/>
                </a:ln>
                <a:solidFill>
                  <a:srgbClr val="55565A"/>
                </a:solidFill>
                <a:effectLst/>
                <a:uLnTx/>
                <a:uFillTx/>
                <a:latin typeface="+mj-lt"/>
                <a:ea typeface="+mj-ea"/>
                <a:cs typeface="+mj-cs"/>
              </a:rPr>
              <a:t>Semantic</a:t>
            </a:r>
            <a:r>
              <a:rPr kumimoji="0" lang="en-US" sz="3000" b="0" i="0" u="none" strike="noStrike" kern="1200" cap="none" spc="0" normalizeH="0" noProof="0" dirty="0" smtClean="0">
                <a:ln>
                  <a:noFill/>
                </a:ln>
                <a:solidFill>
                  <a:srgbClr val="55565A"/>
                </a:solidFill>
                <a:effectLst/>
                <a:uLnTx/>
                <a:uFillTx/>
                <a:latin typeface="+mj-lt"/>
                <a:ea typeface="+mj-ea"/>
                <a:cs typeface="+mj-cs"/>
              </a:rPr>
              <a:t> Memory</a:t>
            </a:r>
            <a:endParaRPr kumimoji="0" lang="en-US" sz="3000" b="0" i="0" u="none" strike="noStrike" kern="1200" cap="none" spc="0" normalizeH="0" baseline="0" noProof="0" dirty="0">
              <a:ln>
                <a:noFill/>
              </a:ln>
              <a:solidFill>
                <a:srgbClr val="55565A"/>
              </a:solidFill>
              <a:effectLst/>
              <a:uLnTx/>
              <a:uFillTx/>
              <a:latin typeface="+mj-lt"/>
              <a:ea typeface="+mj-ea"/>
              <a:cs typeface="+mj-cs"/>
            </a:endParaRPr>
          </a:p>
        </p:txBody>
      </p:sp>
      <p:sp>
        <p:nvSpPr>
          <p:cNvPr id="5"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1523355" y="2796413"/>
            <a:ext cx="8895529" cy="1678871"/>
          </a:xfrm>
          <a:prstGeom prst="rect">
            <a:avLst/>
          </a:prstGeom>
        </p:spPr>
        <p:txBody>
          <a:bodyPr vert="horz" lIns="0" tIns="0" rIns="0" bIns="0" rtlCol="0">
            <a:noAutofit/>
          </a:bodyPr>
          <a:lstStyle/>
          <a:p>
            <a:pPr lvl="0" algn="ctr">
              <a:lnSpc>
                <a:spcPct val="95000"/>
              </a:lnSpc>
              <a:spcBef>
                <a:spcPts val="800"/>
              </a:spcBef>
              <a:spcAft>
                <a:spcPts val="600"/>
              </a:spcAft>
              <a:defRPr/>
            </a:pPr>
            <a:r>
              <a:rPr lang="en-US" sz="4800" b="1" dirty="0" smtClean="0">
                <a:solidFill>
                  <a:schemeClr val="tx2"/>
                </a:solidFill>
              </a:rPr>
              <a:t>Example to learn </a:t>
            </a:r>
            <a:r>
              <a:rPr lang="en-US" sz="4800" b="1" dirty="0" smtClean="0">
                <a:solidFill>
                  <a:srgbClr val="0070C0"/>
                </a:solidFill>
              </a:rPr>
              <a:t>SOAR</a:t>
            </a:r>
            <a:r>
              <a:rPr lang="en-US" sz="4800" b="1" dirty="0" smtClean="0">
                <a:solidFill>
                  <a:schemeClr val="tx2"/>
                </a:solidFill>
              </a:rPr>
              <a:t> Semantic Memory.</a:t>
            </a:r>
            <a:endParaRPr lang="en-US" sz="4800" b="1" dirty="0">
              <a:solidFill>
                <a:schemeClr val="tx2"/>
              </a:solidFill>
            </a:endParaRPr>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380BF908-D337-4124-B475-D825EF7C7711}"/>
              </a:ext>
            </a:extLst>
          </p:cNvPr>
          <p:cNvSpPr txBox="1">
            <a:spLocks/>
          </p:cNvSpPr>
          <p:nvPr/>
        </p:nvSpPr>
        <p:spPr bwMode="gray">
          <a:xfrm>
            <a:off x="495300" y="410546"/>
            <a:ext cx="8132885" cy="6635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Tutorial</a:t>
            </a:r>
            <a:r>
              <a:rPr kumimoji="0" lang="en-US" sz="3000" b="0" i="0" u="none" strike="noStrike" kern="1200" cap="none" spc="0" normalizeH="0" noProof="0" dirty="0" smtClean="0">
                <a:ln>
                  <a:noFill/>
                </a:ln>
                <a:solidFill>
                  <a:srgbClr val="55565A"/>
                </a:solidFill>
                <a:effectLst/>
                <a:uLnTx/>
                <a:uFillTx/>
                <a:latin typeface="+mj-lt"/>
                <a:ea typeface="+mj-ea"/>
                <a:cs typeface="+mj-cs"/>
              </a:rPr>
              <a:t> – </a:t>
            </a:r>
            <a:r>
              <a:rPr kumimoji="0" lang="en-US" sz="3000" b="0" i="0" u="none" strike="noStrike" kern="1200" cap="none" spc="0" normalizeH="0" baseline="0" noProof="0" dirty="0" smtClean="0">
                <a:ln>
                  <a:noFill/>
                </a:ln>
                <a:solidFill>
                  <a:srgbClr val="55565A"/>
                </a:solidFill>
                <a:effectLst/>
                <a:uLnTx/>
                <a:uFillTx/>
                <a:latin typeface="+mj-lt"/>
                <a:ea typeface="+mj-ea"/>
                <a:cs typeface="+mj-cs"/>
              </a:rPr>
              <a:t>Problem Space and </a:t>
            </a:r>
            <a:r>
              <a:rPr kumimoji="0" lang="en-US" sz="3000" b="0" i="0" u="none" strike="noStrike" kern="1200" cap="none" spc="0" normalizeH="0" baseline="0" noProof="0" dirty="0" err="1" smtClean="0">
                <a:ln>
                  <a:noFill/>
                </a:ln>
                <a:solidFill>
                  <a:srgbClr val="55565A"/>
                </a:solidFill>
                <a:effectLst/>
                <a:uLnTx/>
                <a:uFillTx/>
                <a:latin typeface="+mj-lt"/>
                <a:ea typeface="+mj-ea"/>
                <a:cs typeface="+mj-cs"/>
              </a:rPr>
              <a:t>SubGoals</a:t>
            </a:r>
            <a:endParaRPr kumimoji="0" lang="en-US" sz="3000" b="0" i="0" u="none" strike="noStrike" kern="1200" cap="none" spc="0" normalizeH="0" baseline="0" noProof="0" dirty="0">
              <a:ln>
                <a:noFill/>
              </a:ln>
              <a:solidFill>
                <a:srgbClr val="55565A"/>
              </a:solidFill>
              <a:effectLst/>
              <a:uLnTx/>
              <a:uFillTx/>
              <a:latin typeface="+mj-lt"/>
              <a:ea typeface="+mj-ea"/>
              <a:cs typeface="+mj-cs"/>
            </a:endParaRPr>
          </a:p>
        </p:txBody>
      </p:sp>
      <p:sp>
        <p:nvSpPr>
          <p:cNvPr id="7" name="Rectangle 6"/>
          <p:cNvSpPr/>
          <p:nvPr/>
        </p:nvSpPr>
        <p:spPr>
          <a:xfrm>
            <a:off x="463060" y="1156119"/>
            <a:ext cx="7836877" cy="646331"/>
          </a:xfrm>
          <a:prstGeom prst="rect">
            <a:avLst/>
          </a:prstGeom>
        </p:spPr>
        <p:txBody>
          <a:bodyPr wrap="square">
            <a:spAutoFit/>
          </a:bodyPr>
          <a:lstStyle/>
          <a:p>
            <a:r>
              <a:rPr lang="en-US" dirty="0" err="1" smtClean="0"/>
              <a:t>Metacognition</a:t>
            </a:r>
            <a:r>
              <a:rPr lang="en-US" dirty="0" smtClean="0"/>
              <a:t> involves </a:t>
            </a:r>
            <a:r>
              <a:rPr lang="en-US" i="1" dirty="0" smtClean="0"/>
              <a:t>“stepping back” and have a separate </a:t>
            </a:r>
            <a:r>
              <a:rPr lang="en-US" i="1" u="sng" dirty="0" smtClean="0"/>
              <a:t>state</a:t>
            </a:r>
            <a:r>
              <a:rPr lang="en-US" i="1" dirty="0" smtClean="0"/>
              <a:t> from </a:t>
            </a:r>
            <a:r>
              <a:rPr lang="en-US" dirty="0" smtClean="0"/>
              <a:t>which to reason (without disrupting original reasoning)</a:t>
            </a:r>
            <a:endParaRPr lang="en-US" dirty="0"/>
          </a:p>
        </p:txBody>
      </p:sp>
      <p:sp>
        <p:nvSpPr>
          <p:cNvPr id="8" name="Rectangle 7"/>
          <p:cNvSpPr/>
          <p:nvPr/>
        </p:nvSpPr>
        <p:spPr>
          <a:xfrm>
            <a:off x="630114" y="2006631"/>
            <a:ext cx="8241323" cy="3416320"/>
          </a:xfrm>
          <a:prstGeom prst="rect">
            <a:avLst/>
          </a:prstGeom>
        </p:spPr>
        <p:txBody>
          <a:bodyPr wrap="square">
            <a:spAutoFit/>
          </a:bodyPr>
          <a:lstStyle/>
          <a:p>
            <a:r>
              <a:rPr lang="en-US" sz="1600" dirty="0" smtClean="0"/>
              <a:t>An </a:t>
            </a:r>
            <a:r>
              <a:rPr lang="en-US" sz="1600" i="1" dirty="0" smtClean="0">
                <a:solidFill>
                  <a:srgbClr val="FF0000"/>
                </a:solidFill>
              </a:rPr>
              <a:t>impasse</a:t>
            </a:r>
            <a:r>
              <a:rPr lang="en-US" sz="1600" i="1" dirty="0" smtClean="0"/>
              <a:t> arises if there is insufficient/conflicting </a:t>
            </a:r>
            <a:r>
              <a:rPr lang="en-US" sz="1600" dirty="0" smtClean="0"/>
              <a:t>procedural knowledge to </a:t>
            </a:r>
            <a:r>
              <a:rPr lang="en-US" sz="1600" b="1" dirty="0" smtClean="0"/>
              <a:t>select</a:t>
            </a:r>
            <a:r>
              <a:rPr lang="en-US" sz="1600" dirty="0" smtClean="0"/>
              <a:t> an operator</a:t>
            </a:r>
          </a:p>
          <a:p>
            <a:endParaRPr lang="en-US" sz="800" dirty="0" smtClean="0"/>
          </a:p>
          <a:p>
            <a:r>
              <a:rPr lang="en-US" sz="1600" dirty="0" smtClean="0"/>
              <a:t>• when </a:t>
            </a:r>
            <a:r>
              <a:rPr lang="en-US" sz="1600" b="1" dirty="0" smtClean="0"/>
              <a:t>no operator </a:t>
            </a:r>
            <a:r>
              <a:rPr lang="en-US" sz="1600" dirty="0" smtClean="0"/>
              <a:t>is proposed.</a:t>
            </a:r>
          </a:p>
          <a:p>
            <a:pPr lvl="1"/>
            <a:r>
              <a:rPr lang="en-US" sz="1600" dirty="0" smtClean="0"/>
              <a:t>– </a:t>
            </a:r>
            <a:r>
              <a:rPr lang="en-US" sz="1600" b="1" dirty="0" smtClean="0">
                <a:solidFill>
                  <a:srgbClr val="0070C0"/>
                </a:solidFill>
              </a:rPr>
              <a:t>[state no‐change]</a:t>
            </a:r>
          </a:p>
          <a:p>
            <a:endParaRPr lang="en-US" sz="800" dirty="0" smtClean="0"/>
          </a:p>
          <a:p>
            <a:r>
              <a:rPr lang="en-US" sz="1600" dirty="0" smtClean="0"/>
              <a:t>• when multiple operators are proposed by </a:t>
            </a:r>
            <a:r>
              <a:rPr lang="en-US" sz="1600" b="1" dirty="0" smtClean="0"/>
              <a:t>insufficient preferences </a:t>
            </a:r>
            <a:r>
              <a:rPr lang="en-US" sz="1600" dirty="0" smtClean="0"/>
              <a:t>to select between them?</a:t>
            </a:r>
          </a:p>
          <a:p>
            <a:pPr lvl="1"/>
            <a:r>
              <a:rPr lang="en-US" sz="1600" dirty="0" smtClean="0"/>
              <a:t>– </a:t>
            </a:r>
            <a:r>
              <a:rPr lang="en-US" sz="1600" b="1" dirty="0" smtClean="0">
                <a:solidFill>
                  <a:srgbClr val="0070C0"/>
                </a:solidFill>
              </a:rPr>
              <a:t>[operator tie]</a:t>
            </a:r>
          </a:p>
          <a:p>
            <a:endParaRPr lang="en-US" sz="800" dirty="0" smtClean="0"/>
          </a:p>
          <a:p>
            <a:r>
              <a:rPr lang="en-US" sz="1600" dirty="0" smtClean="0"/>
              <a:t>• when an operator is selected, but it can’t be </a:t>
            </a:r>
            <a:r>
              <a:rPr lang="en-US" sz="1600" b="1" dirty="0" smtClean="0"/>
              <a:t>applied</a:t>
            </a:r>
            <a:r>
              <a:rPr lang="en-US" sz="1600" dirty="0" smtClean="0"/>
              <a:t> by a single rule?</a:t>
            </a:r>
          </a:p>
          <a:p>
            <a:pPr lvl="1"/>
            <a:r>
              <a:rPr lang="en-US" sz="1600" dirty="0" smtClean="0"/>
              <a:t>– </a:t>
            </a:r>
            <a:r>
              <a:rPr lang="en-US" sz="1600" b="1" dirty="0" smtClean="0">
                <a:solidFill>
                  <a:srgbClr val="0070C0"/>
                </a:solidFill>
              </a:rPr>
              <a:t>[operator no‐change]</a:t>
            </a:r>
          </a:p>
          <a:p>
            <a:endParaRPr lang="en-US" sz="800" dirty="0" smtClean="0"/>
          </a:p>
          <a:p>
            <a:r>
              <a:rPr lang="en-US" sz="1600" dirty="0" smtClean="0"/>
              <a:t>• when multiple operators are proposed, but the preferences conflict.</a:t>
            </a:r>
          </a:p>
          <a:p>
            <a:pPr lvl="1"/>
            <a:r>
              <a:rPr lang="en-US" sz="1600" dirty="0" smtClean="0"/>
              <a:t>– </a:t>
            </a:r>
            <a:r>
              <a:rPr lang="en-US" sz="1600" b="1" dirty="0" smtClean="0">
                <a:solidFill>
                  <a:srgbClr val="0070C0"/>
                </a:solidFill>
              </a:rPr>
              <a:t>[operator conflict]</a:t>
            </a:r>
          </a:p>
        </p:txBody>
      </p:sp>
      <p:sp>
        <p:nvSpPr>
          <p:cNvPr id="9" name="Rectangle 8"/>
          <p:cNvSpPr/>
          <p:nvPr/>
        </p:nvSpPr>
        <p:spPr>
          <a:xfrm>
            <a:off x="9026768" y="1329787"/>
            <a:ext cx="2667000" cy="2308324"/>
          </a:xfrm>
          <a:prstGeom prst="rect">
            <a:avLst/>
          </a:prstGeom>
        </p:spPr>
        <p:txBody>
          <a:bodyPr wrap="square">
            <a:spAutoFit/>
          </a:bodyPr>
          <a:lstStyle/>
          <a:p>
            <a:r>
              <a:rPr lang="en-US" sz="1600" dirty="0" smtClean="0"/>
              <a:t>Whenever an </a:t>
            </a:r>
            <a:r>
              <a:rPr lang="en-US" sz="1600" b="1" i="1" dirty="0" smtClean="0"/>
              <a:t>impasse</a:t>
            </a:r>
            <a:r>
              <a:rPr lang="en-US" sz="1600" dirty="0" smtClean="0"/>
              <a:t> arises, SPAR automatically creates a </a:t>
            </a:r>
            <a:r>
              <a:rPr lang="en-US" sz="1600" b="1" dirty="0" smtClean="0">
                <a:solidFill>
                  <a:srgbClr val="FF0000"/>
                </a:solidFill>
              </a:rPr>
              <a:t>new</a:t>
            </a:r>
            <a:r>
              <a:rPr lang="en-US" sz="1600" dirty="0" smtClean="0"/>
              <a:t> </a:t>
            </a:r>
            <a:r>
              <a:rPr lang="en-US" sz="1600" dirty="0" smtClean="0">
                <a:solidFill>
                  <a:srgbClr val="0070C0"/>
                </a:solidFill>
              </a:rPr>
              <a:t>(sub)state</a:t>
            </a:r>
            <a:r>
              <a:rPr lang="en-US" sz="1600" dirty="0" smtClean="0"/>
              <a:t>. </a:t>
            </a:r>
          </a:p>
          <a:p>
            <a:endParaRPr lang="en-US" sz="1600" dirty="0" smtClean="0"/>
          </a:p>
          <a:p>
            <a:r>
              <a:rPr lang="en-US" sz="1600" dirty="0" smtClean="0">
                <a:solidFill>
                  <a:srgbClr val="0070C0"/>
                </a:solidFill>
              </a:rPr>
              <a:t>The purpose of this state </a:t>
            </a:r>
            <a:r>
              <a:rPr lang="en-US" sz="1600" dirty="0" smtClean="0"/>
              <a:t>is to provide a </a:t>
            </a:r>
            <a:r>
              <a:rPr lang="en-US" sz="1600" i="1" dirty="0" smtClean="0">
                <a:solidFill>
                  <a:srgbClr val="FF0000"/>
                </a:solidFill>
              </a:rPr>
              <a:t>context</a:t>
            </a:r>
            <a:r>
              <a:rPr lang="en-US" sz="1600" dirty="0" smtClean="0"/>
              <a:t> for </a:t>
            </a:r>
            <a:r>
              <a:rPr lang="en-US" sz="1600" b="1" i="1" dirty="0" smtClean="0"/>
              <a:t>selecting</a:t>
            </a:r>
            <a:r>
              <a:rPr lang="en-US" sz="1600" dirty="0" smtClean="0"/>
              <a:t> and </a:t>
            </a:r>
            <a:r>
              <a:rPr lang="en-US" sz="1600" b="1" i="1" dirty="0" smtClean="0"/>
              <a:t>applying</a:t>
            </a:r>
            <a:r>
              <a:rPr lang="en-US" sz="1600" dirty="0" smtClean="0"/>
              <a:t> </a:t>
            </a:r>
            <a:r>
              <a:rPr lang="en-US" sz="1600" u="sng" dirty="0" smtClean="0"/>
              <a:t>operators</a:t>
            </a:r>
            <a:r>
              <a:rPr lang="en-US" sz="1600" dirty="0" smtClean="0"/>
              <a:t> to resolve the impasse.</a:t>
            </a:r>
            <a:endParaRPr lang="en-US" sz="1600" dirty="0"/>
          </a:p>
        </p:txBody>
      </p:sp>
      <p:sp>
        <p:nvSpPr>
          <p:cNvPr id="11" name="Rectangle 10"/>
          <p:cNvSpPr/>
          <p:nvPr/>
        </p:nvSpPr>
        <p:spPr>
          <a:xfrm>
            <a:off x="7514493" y="4105816"/>
            <a:ext cx="3748454" cy="2308324"/>
          </a:xfrm>
          <a:prstGeom prst="rect">
            <a:avLst/>
          </a:prstGeom>
        </p:spPr>
        <p:txBody>
          <a:bodyPr wrap="square">
            <a:spAutoFit/>
          </a:bodyPr>
          <a:lstStyle/>
          <a:p>
            <a:r>
              <a:rPr lang="en-US" sz="1600" dirty="0" smtClean="0"/>
              <a:t>Once a </a:t>
            </a:r>
            <a:r>
              <a:rPr lang="en-US" sz="1600" dirty="0" err="1" smtClean="0"/>
              <a:t>substate</a:t>
            </a:r>
            <a:r>
              <a:rPr lang="en-US" sz="1600" dirty="0" smtClean="0"/>
              <a:t> is created, </a:t>
            </a:r>
            <a:r>
              <a:rPr lang="en-US" sz="1600" u="sng" dirty="0" smtClean="0"/>
              <a:t>operators can be selected and applied just as they are in the original state</a:t>
            </a:r>
            <a:r>
              <a:rPr lang="en-US" sz="1600" dirty="0" smtClean="0"/>
              <a:t>. These operators can change the local state, but </a:t>
            </a:r>
            <a:r>
              <a:rPr lang="en-US" sz="1600" i="1" dirty="0" smtClean="0">
                <a:solidFill>
                  <a:srgbClr val="0070C0"/>
                </a:solidFill>
              </a:rPr>
              <a:t>they can also change the contents of original state (S1) </a:t>
            </a:r>
            <a:r>
              <a:rPr lang="en-US" sz="1600" dirty="0" smtClean="0"/>
              <a:t>by modifying the original state directly or indirectly. An impasse can also arise in the </a:t>
            </a:r>
            <a:r>
              <a:rPr lang="en-US" sz="1600" dirty="0" err="1" smtClean="0"/>
              <a:t>substate</a:t>
            </a:r>
            <a:r>
              <a:rPr lang="en-US" sz="1600" dirty="0" smtClean="0"/>
              <a:t>, which then leads to a </a:t>
            </a:r>
            <a:r>
              <a:rPr lang="en-US" sz="1600" b="1" i="1" dirty="0" smtClean="0">
                <a:solidFill>
                  <a:srgbClr val="FF0000"/>
                </a:solidFill>
              </a:rPr>
              <a:t>stack of states</a:t>
            </a:r>
            <a:r>
              <a:rPr lang="en-US" sz="1600" dirty="0" smtClean="0"/>
              <a:t>.</a:t>
            </a:r>
            <a:endParaRPr lang="en-US" sz="1600" dirty="0"/>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8487" y="255155"/>
            <a:ext cx="9435804" cy="843972"/>
          </a:xfrm>
        </p:spPr>
        <p:txBody>
          <a:bodyPr anchor="t" anchorCtr="0">
            <a:noAutofit/>
          </a:bodyPr>
          <a:lstStyle/>
          <a:p>
            <a:pPr marL="342900" indent="-342900"/>
            <a:r>
              <a:rPr lang="en-US" sz="3200" dirty="0"/>
              <a:t>Programming </a:t>
            </a:r>
            <a:r>
              <a:rPr lang="en-US" sz="2400" b="1" dirty="0" err="1"/>
              <a:t>vs</a:t>
            </a:r>
            <a:r>
              <a:rPr lang="en-US" sz="3200" dirty="0"/>
              <a:t> Engines </a:t>
            </a:r>
            <a:r>
              <a:rPr lang="en-US" sz="2400" b="1" dirty="0" err="1"/>
              <a:t>vs</a:t>
            </a:r>
            <a:r>
              <a:rPr lang="en-US" sz="3200" dirty="0"/>
              <a:t> Cognitive Architectures</a:t>
            </a:r>
            <a:br>
              <a:rPr lang="en-US" sz="3200" dirty="0"/>
            </a:br>
            <a:r>
              <a:rPr lang="en-US" sz="2800" dirty="0"/>
              <a:t> 			</a:t>
            </a:r>
            <a:r>
              <a:rPr lang="en-US" sz="2000" dirty="0"/>
              <a:t>( </a:t>
            </a:r>
            <a:r>
              <a:rPr lang="en-US" sz="2000" dirty="0">
                <a:solidFill>
                  <a:srgbClr val="0070C0"/>
                </a:solidFill>
              </a:rPr>
              <a:t>Highlighting the differences </a:t>
            </a:r>
            <a:r>
              <a:rPr lang="en-US" sz="2000" dirty="0"/>
              <a:t>)</a:t>
            </a:r>
          </a:p>
        </p:txBody>
      </p:sp>
      <p:pic>
        <p:nvPicPr>
          <p:cNvPr id="9218" name="Picture 2"/>
          <p:cNvPicPr>
            <a:picLocks noChangeAspect="1" noChangeArrowheads="1"/>
          </p:cNvPicPr>
          <p:nvPr/>
        </p:nvPicPr>
        <p:blipFill>
          <a:blip r:embed="rId3" cstate="print"/>
          <a:srcRect/>
          <a:stretch>
            <a:fillRect/>
          </a:stretch>
        </p:blipFill>
        <p:spPr bwMode="auto">
          <a:xfrm>
            <a:off x="137873" y="1182760"/>
            <a:ext cx="2297213" cy="2913538"/>
          </a:xfrm>
          <a:prstGeom prst="rect">
            <a:avLst/>
          </a:prstGeom>
          <a:noFill/>
          <a:ln w="9525">
            <a:noFill/>
            <a:miter lim="800000"/>
            <a:headEnd/>
            <a:tailEnd/>
          </a:ln>
        </p:spPr>
      </p:pic>
      <p:pic>
        <p:nvPicPr>
          <p:cNvPr id="9223" name="Picture 7"/>
          <p:cNvPicPr>
            <a:picLocks noChangeAspect="1" noChangeArrowheads="1"/>
          </p:cNvPicPr>
          <p:nvPr/>
        </p:nvPicPr>
        <p:blipFill>
          <a:blip r:embed="rId4" cstate="print"/>
          <a:srcRect/>
          <a:stretch>
            <a:fillRect/>
          </a:stretch>
        </p:blipFill>
        <p:spPr bwMode="auto">
          <a:xfrm>
            <a:off x="8319878" y="1162882"/>
            <a:ext cx="3489152" cy="2885074"/>
          </a:xfrm>
          <a:prstGeom prst="rect">
            <a:avLst/>
          </a:prstGeom>
          <a:noFill/>
          <a:ln w="9525">
            <a:noFill/>
            <a:miter lim="800000"/>
            <a:headEnd/>
            <a:tailEnd/>
          </a:ln>
        </p:spPr>
      </p:pic>
      <p:sp>
        <p:nvSpPr>
          <p:cNvPr id="10"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204170" y="4303643"/>
            <a:ext cx="2320367" cy="1490869"/>
          </a:xfrm>
          <a:prstGeom prst="rect">
            <a:avLst/>
          </a:prstGeom>
        </p:spPr>
        <p:txBody>
          <a:bodyPr vert="horz" lIns="0" tIns="0" rIns="0" bIns="0" rtlCol="0">
            <a:noAutofit/>
          </a:bodyPr>
          <a:lstStyle/>
          <a:p>
            <a:pPr lvl="0">
              <a:buFont typeface="Arial" pitchFamily="34" charset="0"/>
              <a:buChar char="•"/>
              <a:defRPr/>
            </a:pPr>
            <a:r>
              <a:rPr lang="en-US" sz="1000" dirty="0">
                <a:solidFill>
                  <a:schemeClr val="tx2"/>
                </a:solidFill>
              </a:rPr>
              <a:t> </a:t>
            </a:r>
            <a:r>
              <a:rPr lang="en-US" sz="1100" b="1" i="1" dirty="0">
                <a:solidFill>
                  <a:schemeClr val="tx2"/>
                </a:solidFill>
              </a:rPr>
              <a:t>General Purpose </a:t>
            </a:r>
          </a:p>
          <a:p>
            <a:pPr lvl="0">
              <a:buFont typeface="Arial" pitchFamily="34" charset="0"/>
              <a:buChar char="•"/>
              <a:defRPr/>
            </a:pPr>
            <a:endParaRPr lang="en-US" sz="1100" b="1" i="1" dirty="0">
              <a:solidFill>
                <a:schemeClr val="tx2"/>
              </a:solidFill>
            </a:endParaRPr>
          </a:p>
          <a:p>
            <a:pPr lvl="0">
              <a:buFont typeface="Arial" pitchFamily="34" charset="0"/>
              <a:buChar char="•"/>
              <a:defRPr/>
            </a:pPr>
            <a:r>
              <a:rPr lang="en-US" sz="1100" b="1" dirty="0">
                <a:solidFill>
                  <a:schemeClr val="tx2"/>
                </a:solidFill>
              </a:rPr>
              <a:t> Compiled or Interpreted </a:t>
            </a:r>
          </a:p>
          <a:p>
            <a:pPr lvl="0">
              <a:buFont typeface="Arial" pitchFamily="34" charset="0"/>
              <a:buChar char="•"/>
              <a:defRPr/>
            </a:pPr>
            <a:endParaRPr lang="en-US" sz="1100" b="1" dirty="0">
              <a:solidFill>
                <a:schemeClr val="tx2"/>
              </a:solidFill>
            </a:endParaRPr>
          </a:p>
          <a:p>
            <a:pPr lvl="0">
              <a:buFont typeface="Arial" pitchFamily="34" charset="0"/>
              <a:buChar char="•"/>
              <a:defRPr/>
            </a:pPr>
            <a:r>
              <a:rPr lang="en-US" sz="1100" b="1" dirty="0">
                <a:solidFill>
                  <a:schemeClr val="tx2"/>
                </a:solidFill>
              </a:rPr>
              <a:t> Create anything: games =&gt; UI’s</a:t>
            </a:r>
            <a:endParaRPr lang="en-US" sz="1000" b="1" dirty="0">
              <a:solidFill>
                <a:schemeClr val="tx2"/>
              </a:solidFill>
            </a:endParaRPr>
          </a:p>
          <a:p>
            <a:pPr lvl="0">
              <a:buFont typeface="Arial" pitchFamily="34" charset="0"/>
              <a:buChar char="•"/>
              <a:defRPr/>
            </a:pPr>
            <a:endParaRPr lang="en-US" sz="1000" b="1" dirty="0">
              <a:solidFill>
                <a:schemeClr val="tx2"/>
              </a:solidFill>
            </a:endParaRPr>
          </a:p>
          <a:p>
            <a:pPr lvl="0">
              <a:buFont typeface="Arial" pitchFamily="34" charset="0"/>
              <a:buChar char="•"/>
              <a:defRPr/>
            </a:pPr>
            <a:r>
              <a:rPr lang="en-US" sz="1000" b="1" dirty="0">
                <a:solidFill>
                  <a:schemeClr val="tx2"/>
                </a:solidFill>
              </a:rPr>
              <a:t> </a:t>
            </a:r>
            <a:r>
              <a:rPr lang="en-US" sz="1000" b="1" dirty="0">
                <a:solidFill>
                  <a:srgbClr val="0070C0"/>
                </a:solidFill>
              </a:rPr>
              <a:t>Java, Python, C++, Basic, Pascal</a:t>
            </a:r>
          </a:p>
          <a:p>
            <a:pPr marL="0" marR="0" lvl="0" indent="0" algn="l" defTabSz="914400" rtl="0" eaLnBrk="1" fontAlgn="auto" latinLnBrk="0" hangingPunct="1">
              <a:lnSpc>
                <a:spcPct val="95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p:txBody>
      </p:sp>
      <p:sp>
        <p:nvSpPr>
          <p:cNvPr id="11"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2543178" y="4217503"/>
            <a:ext cx="2833891" cy="2640497"/>
          </a:xfrm>
          <a:prstGeom prst="rect">
            <a:avLst/>
          </a:prstGeom>
        </p:spPr>
        <p:txBody>
          <a:bodyPr vert="horz" lIns="0" tIns="0" rIns="0" bIns="0" rtlCol="0">
            <a:noAutofit/>
          </a:bodyPr>
          <a:lstStyle/>
          <a:p>
            <a:pPr lvl="0">
              <a:buFont typeface="Arial" pitchFamily="34" charset="0"/>
              <a:buChar char="•"/>
              <a:defRPr/>
            </a:pPr>
            <a:r>
              <a:rPr lang="en-US" sz="1000" dirty="0">
                <a:solidFill>
                  <a:schemeClr val="tx2"/>
                </a:solidFill>
              </a:rPr>
              <a:t> </a:t>
            </a:r>
            <a:r>
              <a:rPr lang="en-US" sz="1100" b="1" u="sng" dirty="0">
                <a:solidFill>
                  <a:schemeClr val="tx2"/>
                </a:solidFill>
              </a:rPr>
              <a:t>Not</a:t>
            </a:r>
            <a:r>
              <a:rPr lang="en-US" sz="1000" b="1" dirty="0">
                <a:solidFill>
                  <a:schemeClr val="tx2"/>
                </a:solidFill>
              </a:rPr>
              <a:t> </a:t>
            </a:r>
            <a:r>
              <a:rPr lang="en-US" sz="1100" b="1" i="1" dirty="0">
                <a:solidFill>
                  <a:schemeClr val="tx2"/>
                </a:solidFill>
              </a:rPr>
              <a:t>General Purpose – FC / BC IE </a:t>
            </a:r>
          </a:p>
          <a:p>
            <a:pPr lvl="0">
              <a:buFont typeface="Arial" pitchFamily="34" charset="0"/>
              <a:buChar char="•"/>
              <a:defRPr/>
            </a:pPr>
            <a:endParaRPr lang="en-US" sz="1100" b="1" i="1" dirty="0">
              <a:solidFill>
                <a:schemeClr val="tx2"/>
              </a:solidFill>
            </a:endParaRPr>
          </a:p>
          <a:p>
            <a:pPr lvl="0">
              <a:buFont typeface="Arial" pitchFamily="34" charset="0"/>
              <a:buChar char="•"/>
              <a:defRPr/>
            </a:pPr>
            <a:r>
              <a:rPr lang="en-US" sz="1100" b="1" i="1" dirty="0">
                <a:solidFill>
                  <a:schemeClr val="tx2"/>
                </a:solidFill>
              </a:rPr>
              <a:t> Write code for the Engine only</a:t>
            </a:r>
            <a:endParaRPr lang="en-US" sz="1100" b="1" dirty="0">
              <a:solidFill>
                <a:schemeClr val="tx2"/>
              </a:solidFill>
            </a:endParaRPr>
          </a:p>
          <a:p>
            <a:pPr lvl="0">
              <a:buFont typeface="Arial" pitchFamily="34" charset="0"/>
              <a:buChar char="•"/>
              <a:defRPr/>
            </a:pPr>
            <a:endParaRPr lang="en-US" sz="1100" b="1" dirty="0">
              <a:solidFill>
                <a:schemeClr val="tx2"/>
              </a:solidFill>
            </a:endParaRPr>
          </a:p>
          <a:p>
            <a:pPr lvl="0">
              <a:buFont typeface="Arial" pitchFamily="34" charset="0"/>
              <a:buChar char="•"/>
              <a:defRPr/>
            </a:pPr>
            <a:r>
              <a:rPr lang="en-US" sz="1100" b="1" dirty="0">
                <a:solidFill>
                  <a:schemeClr val="tx2"/>
                </a:solidFill>
              </a:rPr>
              <a:t> Create new inferences for a specific “use-case space” only</a:t>
            </a:r>
          </a:p>
          <a:p>
            <a:pPr lvl="0">
              <a:buFont typeface="Arial" pitchFamily="34" charset="0"/>
              <a:buChar char="•"/>
              <a:defRPr/>
            </a:pPr>
            <a:endParaRPr lang="en-US" sz="1100" b="1" dirty="0">
              <a:solidFill>
                <a:schemeClr val="tx2"/>
              </a:solidFill>
            </a:endParaRPr>
          </a:p>
          <a:p>
            <a:pPr lvl="0">
              <a:buFont typeface="Arial" pitchFamily="34" charset="0"/>
              <a:buChar char="•"/>
              <a:defRPr/>
            </a:pPr>
            <a:r>
              <a:rPr lang="en-US" sz="1100" b="1" dirty="0">
                <a:solidFill>
                  <a:schemeClr val="tx2"/>
                </a:solidFill>
              </a:rPr>
              <a:t> Leverages single purpose algorithm : RETE, Unification / backtracking</a:t>
            </a:r>
          </a:p>
          <a:p>
            <a:pPr lvl="0">
              <a:buFont typeface="Arial" pitchFamily="34" charset="0"/>
              <a:buChar char="•"/>
              <a:defRPr/>
            </a:pPr>
            <a:endParaRPr lang="en-US" sz="1100" b="1" dirty="0">
              <a:solidFill>
                <a:schemeClr val="tx2"/>
              </a:solidFill>
            </a:endParaRPr>
          </a:p>
          <a:p>
            <a:pPr lvl="0">
              <a:buFont typeface="Arial" pitchFamily="34" charset="0"/>
              <a:buChar char="•"/>
              <a:defRPr/>
            </a:pPr>
            <a:r>
              <a:rPr lang="en-US" sz="1100" b="1" dirty="0">
                <a:solidFill>
                  <a:srgbClr val="0070C0"/>
                </a:solidFill>
              </a:rPr>
              <a:t> FC: Drools, </a:t>
            </a:r>
            <a:r>
              <a:rPr lang="en-US" sz="1100" b="1" dirty="0" err="1">
                <a:solidFill>
                  <a:srgbClr val="0070C0"/>
                </a:solidFill>
              </a:rPr>
              <a:t>FlexRule</a:t>
            </a:r>
            <a:r>
              <a:rPr lang="en-US" sz="1100" b="1" dirty="0">
                <a:solidFill>
                  <a:srgbClr val="0070C0"/>
                </a:solidFill>
              </a:rPr>
              <a:t>, AWS Rules</a:t>
            </a:r>
          </a:p>
          <a:p>
            <a:pPr lvl="0">
              <a:buFont typeface="Arial" pitchFamily="34" charset="0"/>
              <a:buChar char="•"/>
              <a:defRPr/>
            </a:pPr>
            <a:endParaRPr lang="en-US" sz="1100" b="1" dirty="0">
              <a:solidFill>
                <a:srgbClr val="0070C0"/>
              </a:solidFill>
            </a:endParaRPr>
          </a:p>
          <a:p>
            <a:pPr>
              <a:buFont typeface="Arial" pitchFamily="34" charset="0"/>
              <a:buChar char="•"/>
              <a:defRPr/>
            </a:pPr>
            <a:r>
              <a:rPr lang="en-US" sz="1100" b="1" dirty="0">
                <a:solidFill>
                  <a:srgbClr val="0070C0"/>
                </a:solidFill>
              </a:rPr>
              <a:t> BC:  </a:t>
            </a:r>
            <a:r>
              <a:rPr lang="en-US" sz="1000" b="1" dirty="0">
                <a:solidFill>
                  <a:srgbClr val="0070C0"/>
                </a:solidFill>
              </a:rPr>
              <a:t>Prolog, Knowledge Machine, </a:t>
            </a:r>
            <a:r>
              <a:rPr lang="en-US" sz="1000" b="1" dirty="0" err="1">
                <a:solidFill>
                  <a:srgbClr val="0070C0"/>
                </a:solidFill>
              </a:rPr>
              <a:t>ECLiPSe</a:t>
            </a:r>
            <a:r>
              <a:rPr lang="en-US" sz="1000" b="1" dirty="0">
                <a:solidFill>
                  <a:srgbClr val="0070C0"/>
                </a:solidFill>
              </a:rPr>
              <a:t> </a:t>
            </a:r>
            <a:endParaRPr lang="en-US" sz="800" b="1" dirty="0">
              <a:solidFill>
                <a:srgbClr val="0070C0"/>
              </a:solidFill>
            </a:endParaRPr>
          </a:p>
          <a:p>
            <a:pPr lvl="0">
              <a:buFont typeface="Arial" pitchFamily="34" charset="0"/>
              <a:buChar char="•"/>
              <a:defRPr/>
            </a:pPr>
            <a:endParaRPr lang="en-US" sz="1000" b="1" dirty="0">
              <a:solidFill>
                <a:schemeClr val="tx2"/>
              </a:solidFill>
            </a:endParaRPr>
          </a:p>
          <a:p>
            <a:pPr marL="0" marR="0" lvl="0" indent="0" algn="l" defTabSz="914400" rtl="0" eaLnBrk="1" fontAlgn="auto" latinLnBrk="0" hangingPunct="1">
              <a:lnSpc>
                <a:spcPct val="95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p:txBody>
      </p:sp>
      <p:sp>
        <p:nvSpPr>
          <p:cNvPr id="12"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308772" y="4181058"/>
            <a:ext cx="2929968" cy="2388706"/>
          </a:xfrm>
          <a:prstGeom prst="rect">
            <a:avLst/>
          </a:prstGeom>
        </p:spPr>
        <p:txBody>
          <a:bodyPr vert="horz" lIns="0" tIns="0" rIns="0" bIns="0" rtlCol="0">
            <a:noAutofit/>
          </a:bodyPr>
          <a:lstStyle/>
          <a:p>
            <a:pPr lvl="0">
              <a:buFont typeface="Arial" pitchFamily="34" charset="0"/>
              <a:buChar char="•"/>
              <a:defRPr/>
            </a:pPr>
            <a:r>
              <a:rPr lang="en-US" sz="1000" dirty="0">
                <a:solidFill>
                  <a:schemeClr val="tx2"/>
                </a:solidFill>
              </a:rPr>
              <a:t> </a:t>
            </a:r>
            <a:r>
              <a:rPr lang="en-US" sz="1100" b="1" u="sng" dirty="0">
                <a:solidFill>
                  <a:schemeClr val="tx2"/>
                </a:solidFill>
              </a:rPr>
              <a:t>Not</a:t>
            </a:r>
            <a:r>
              <a:rPr lang="en-US" sz="1000" b="1" dirty="0">
                <a:solidFill>
                  <a:schemeClr val="tx2"/>
                </a:solidFill>
              </a:rPr>
              <a:t> </a:t>
            </a:r>
            <a:r>
              <a:rPr lang="en-US" sz="1100" b="1" i="1" dirty="0">
                <a:solidFill>
                  <a:schemeClr val="tx2"/>
                </a:solidFill>
              </a:rPr>
              <a:t>General Purpose  - Automated Planner</a:t>
            </a:r>
          </a:p>
          <a:p>
            <a:pPr lvl="0">
              <a:buFont typeface="Arial" pitchFamily="34" charset="0"/>
              <a:buChar char="•"/>
              <a:defRPr/>
            </a:pPr>
            <a:endParaRPr lang="en-US" sz="1100" b="1" i="1" dirty="0">
              <a:solidFill>
                <a:schemeClr val="tx2"/>
              </a:solidFill>
            </a:endParaRPr>
          </a:p>
          <a:p>
            <a:pPr lvl="0">
              <a:buFont typeface="Arial" pitchFamily="34" charset="0"/>
              <a:buChar char="•"/>
              <a:defRPr/>
            </a:pPr>
            <a:r>
              <a:rPr lang="en-US" sz="1100" b="1" i="1" dirty="0">
                <a:solidFill>
                  <a:schemeClr val="tx2"/>
                </a:solidFill>
              </a:rPr>
              <a:t> Write code for the Planning Engine only</a:t>
            </a:r>
            <a:endParaRPr lang="en-US" sz="1100" b="1" dirty="0">
              <a:solidFill>
                <a:schemeClr val="tx2"/>
              </a:solidFill>
            </a:endParaRPr>
          </a:p>
          <a:p>
            <a:pPr lvl="0">
              <a:buFont typeface="Arial" pitchFamily="34" charset="0"/>
              <a:buChar char="•"/>
              <a:defRPr/>
            </a:pPr>
            <a:endParaRPr lang="en-US" sz="1100" b="1" dirty="0">
              <a:solidFill>
                <a:schemeClr val="tx2"/>
              </a:solidFill>
            </a:endParaRPr>
          </a:p>
          <a:p>
            <a:pPr lvl="0">
              <a:buFont typeface="Arial" pitchFamily="34" charset="0"/>
              <a:buChar char="•"/>
              <a:defRPr/>
            </a:pPr>
            <a:r>
              <a:rPr lang="en-US" sz="1100" b="1" dirty="0">
                <a:solidFill>
                  <a:schemeClr val="tx2"/>
                </a:solidFill>
              </a:rPr>
              <a:t> Use-Case specific solutions only</a:t>
            </a:r>
          </a:p>
          <a:p>
            <a:pPr lvl="0">
              <a:buFont typeface="Arial" pitchFamily="34" charset="0"/>
              <a:buChar char="•"/>
              <a:defRPr/>
            </a:pPr>
            <a:endParaRPr lang="en-US" sz="1100" b="1" dirty="0">
              <a:solidFill>
                <a:schemeClr val="tx2"/>
              </a:solidFill>
            </a:endParaRPr>
          </a:p>
          <a:p>
            <a:pPr lvl="0">
              <a:buFont typeface="Arial" pitchFamily="34" charset="0"/>
              <a:buChar char="•"/>
              <a:defRPr/>
            </a:pPr>
            <a:r>
              <a:rPr lang="en-US" sz="1100" b="1" dirty="0">
                <a:solidFill>
                  <a:schemeClr val="tx2"/>
                </a:solidFill>
              </a:rPr>
              <a:t> Leverages Situational Calculus, PDDL &amp; Planning Graphs</a:t>
            </a:r>
          </a:p>
          <a:p>
            <a:pPr lvl="0">
              <a:buFont typeface="Arial" pitchFamily="34" charset="0"/>
              <a:buChar char="•"/>
              <a:defRPr/>
            </a:pPr>
            <a:endParaRPr lang="en-US" sz="1100" b="1" dirty="0">
              <a:solidFill>
                <a:schemeClr val="tx2"/>
              </a:solidFill>
            </a:endParaRPr>
          </a:p>
          <a:p>
            <a:pPr lvl="0">
              <a:buFont typeface="Arial" pitchFamily="34" charset="0"/>
              <a:buChar char="•"/>
              <a:defRPr/>
            </a:pPr>
            <a:r>
              <a:rPr lang="en-US" sz="1100" b="1" dirty="0">
                <a:solidFill>
                  <a:schemeClr val="tx2"/>
                </a:solidFill>
              </a:rPr>
              <a:t> </a:t>
            </a:r>
            <a:r>
              <a:rPr lang="en-US" sz="1100" b="1" dirty="0">
                <a:solidFill>
                  <a:srgbClr val="0070C0"/>
                </a:solidFill>
              </a:rPr>
              <a:t>STRIPS, SATPLAN</a:t>
            </a:r>
            <a:endParaRPr lang="en-US" sz="1000" b="1" dirty="0">
              <a:solidFill>
                <a:srgbClr val="0070C0"/>
              </a:solidFill>
            </a:endParaRPr>
          </a:p>
          <a:p>
            <a:pPr marL="0" marR="0" lvl="0" indent="0" algn="l" defTabSz="914400" rtl="0" eaLnBrk="1" fontAlgn="auto" latinLnBrk="0" hangingPunct="1">
              <a:lnSpc>
                <a:spcPct val="95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p:txBody>
      </p:sp>
      <p:pic>
        <p:nvPicPr>
          <p:cNvPr id="9225" name="Picture 9"/>
          <p:cNvPicPr>
            <a:picLocks noChangeAspect="1" noChangeArrowheads="1"/>
          </p:cNvPicPr>
          <p:nvPr/>
        </p:nvPicPr>
        <p:blipFill>
          <a:blip r:embed="rId5" cstate="print"/>
          <a:srcRect/>
          <a:stretch>
            <a:fillRect/>
          </a:stretch>
        </p:blipFill>
        <p:spPr bwMode="auto">
          <a:xfrm>
            <a:off x="5118500" y="1222515"/>
            <a:ext cx="3097026" cy="1898374"/>
          </a:xfrm>
          <a:prstGeom prst="rect">
            <a:avLst/>
          </a:prstGeom>
          <a:noFill/>
          <a:ln w="9525">
            <a:noFill/>
            <a:miter lim="800000"/>
            <a:headEnd/>
            <a:tailEnd/>
          </a:ln>
        </p:spPr>
      </p:pic>
      <p:pic>
        <p:nvPicPr>
          <p:cNvPr id="9226" name="Picture 10"/>
          <p:cNvPicPr>
            <a:picLocks noChangeAspect="1" noChangeArrowheads="1"/>
          </p:cNvPicPr>
          <p:nvPr/>
        </p:nvPicPr>
        <p:blipFill>
          <a:blip r:embed="rId6" cstate="print"/>
          <a:srcRect/>
          <a:stretch>
            <a:fillRect/>
          </a:stretch>
        </p:blipFill>
        <p:spPr bwMode="auto">
          <a:xfrm>
            <a:off x="2445025" y="1159675"/>
            <a:ext cx="2651539" cy="2785606"/>
          </a:xfrm>
          <a:prstGeom prst="rect">
            <a:avLst/>
          </a:prstGeom>
          <a:noFill/>
          <a:ln w="9525">
            <a:noFill/>
            <a:miter lim="800000"/>
            <a:headEnd/>
            <a:tailEnd/>
          </a:ln>
        </p:spPr>
      </p:pic>
      <p:sp>
        <p:nvSpPr>
          <p:cNvPr id="16"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8557696" y="4194310"/>
            <a:ext cx="3410360" cy="2388706"/>
          </a:xfrm>
          <a:prstGeom prst="rect">
            <a:avLst/>
          </a:prstGeom>
        </p:spPr>
        <p:txBody>
          <a:bodyPr vert="horz" lIns="0" tIns="0" rIns="0" bIns="0" rtlCol="0">
            <a:noAutofit/>
          </a:bodyPr>
          <a:lstStyle/>
          <a:p>
            <a:pPr lvl="0">
              <a:buFont typeface="Arial" pitchFamily="34" charset="0"/>
              <a:buChar char="•"/>
              <a:defRPr/>
            </a:pPr>
            <a:r>
              <a:rPr lang="en-US" sz="1000" dirty="0">
                <a:solidFill>
                  <a:schemeClr val="tx2"/>
                </a:solidFill>
              </a:rPr>
              <a:t> </a:t>
            </a:r>
            <a:r>
              <a:rPr lang="en-US" sz="1100" b="1" u="sng" dirty="0">
                <a:solidFill>
                  <a:schemeClr val="tx2"/>
                </a:solidFill>
              </a:rPr>
              <a:t>Not</a:t>
            </a:r>
            <a:r>
              <a:rPr lang="en-US" sz="1000" b="1" dirty="0">
                <a:solidFill>
                  <a:schemeClr val="tx2"/>
                </a:solidFill>
              </a:rPr>
              <a:t> </a:t>
            </a:r>
            <a:r>
              <a:rPr lang="en-US" sz="1100" b="1" i="1" dirty="0">
                <a:solidFill>
                  <a:schemeClr val="tx2"/>
                </a:solidFill>
              </a:rPr>
              <a:t>General Purpose  - Cognitive Architecture</a:t>
            </a:r>
          </a:p>
          <a:p>
            <a:pPr lvl="0">
              <a:buFont typeface="Arial" pitchFamily="34" charset="0"/>
              <a:buChar char="•"/>
              <a:defRPr/>
            </a:pPr>
            <a:endParaRPr lang="en-US" sz="1100" b="1" i="1" dirty="0">
              <a:solidFill>
                <a:schemeClr val="tx2"/>
              </a:solidFill>
            </a:endParaRPr>
          </a:p>
          <a:p>
            <a:pPr lvl="0">
              <a:buFont typeface="Arial" pitchFamily="34" charset="0"/>
              <a:buChar char="•"/>
              <a:defRPr/>
            </a:pPr>
            <a:r>
              <a:rPr lang="en-US" sz="1100" b="1" i="1" dirty="0">
                <a:solidFill>
                  <a:schemeClr val="tx2"/>
                </a:solidFill>
              </a:rPr>
              <a:t> Write for a </a:t>
            </a:r>
            <a:r>
              <a:rPr lang="en-US" sz="1100" b="1" i="1" dirty="0">
                <a:solidFill>
                  <a:srgbClr val="FF0000"/>
                </a:solidFill>
              </a:rPr>
              <a:t>multitude of integrated subsystems</a:t>
            </a:r>
            <a:r>
              <a:rPr lang="en-US" sz="1100" b="1" i="1" dirty="0">
                <a:solidFill>
                  <a:schemeClr val="tx2"/>
                </a:solidFill>
              </a:rPr>
              <a:t>:</a:t>
            </a:r>
          </a:p>
          <a:p>
            <a:pPr marL="685800" lvl="1" indent="-228600">
              <a:buFont typeface="+mj-lt"/>
              <a:buAutoNum type="arabicPeriod"/>
              <a:defRPr/>
            </a:pPr>
            <a:r>
              <a:rPr lang="en-US" sz="1100" b="1" i="1" dirty="0">
                <a:solidFill>
                  <a:schemeClr val="tx2"/>
                </a:solidFill>
              </a:rPr>
              <a:t> Reasoning </a:t>
            </a:r>
          </a:p>
          <a:p>
            <a:pPr marL="685800" lvl="1" indent="-228600">
              <a:buFont typeface="+mj-lt"/>
              <a:buAutoNum type="arabicPeriod"/>
              <a:defRPr/>
            </a:pPr>
            <a:r>
              <a:rPr lang="en-US" sz="1100" b="1" i="1" dirty="0">
                <a:solidFill>
                  <a:schemeClr val="tx2"/>
                </a:solidFill>
              </a:rPr>
              <a:t> Perception</a:t>
            </a:r>
          </a:p>
          <a:p>
            <a:pPr marL="685800" lvl="1" indent="-228600">
              <a:buFont typeface="+mj-lt"/>
              <a:buAutoNum type="arabicPeriod"/>
              <a:defRPr/>
            </a:pPr>
            <a:r>
              <a:rPr lang="en-US" sz="1100" b="1" i="1" dirty="0">
                <a:solidFill>
                  <a:schemeClr val="tx2"/>
                </a:solidFill>
              </a:rPr>
              <a:t> Knowledge Representation</a:t>
            </a:r>
          </a:p>
          <a:p>
            <a:pPr marL="685800" lvl="1" indent="-228600">
              <a:buFont typeface="+mj-lt"/>
              <a:buAutoNum type="arabicPeriod"/>
              <a:defRPr/>
            </a:pPr>
            <a:r>
              <a:rPr lang="en-US" sz="1100" b="1" i="1" dirty="0">
                <a:solidFill>
                  <a:schemeClr val="tx2"/>
                </a:solidFill>
              </a:rPr>
              <a:t> Planning (Automated) </a:t>
            </a:r>
          </a:p>
          <a:p>
            <a:pPr marL="685800" lvl="1" indent="-228600">
              <a:buFont typeface="+mj-lt"/>
              <a:buAutoNum type="arabicPeriod"/>
              <a:defRPr/>
            </a:pPr>
            <a:r>
              <a:rPr lang="en-US" sz="1100" b="1" i="1" dirty="0">
                <a:solidFill>
                  <a:schemeClr val="tx2"/>
                </a:solidFill>
              </a:rPr>
              <a:t> Problem Solving</a:t>
            </a:r>
          </a:p>
          <a:p>
            <a:pPr marL="685800" lvl="1" indent="-228600">
              <a:buFont typeface="+mj-lt"/>
              <a:buAutoNum type="arabicPeriod"/>
              <a:defRPr/>
            </a:pPr>
            <a:r>
              <a:rPr lang="en-US" sz="1100" b="1" i="1" dirty="0">
                <a:solidFill>
                  <a:schemeClr val="tx2"/>
                </a:solidFill>
              </a:rPr>
              <a:t> Memory</a:t>
            </a:r>
          </a:p>
          <a:p>
            <a:pPr marL="685800" lvl="1" indent="-228600">
              <a:buFont typeface="+mj-lt"/>
              <a:buAutoNum type="arabicPeriod"/>
              <a:defRPr/>
            </a:pPr>
            <a:r>
              <a:rPr lang="en-US" sz="1100" b="1" i="1" dirty="0">
                <a:solidFill>
                  <a:schemeClr val="tx2"/>
                </a:solidFill>
              </a:rPr>
              <a:t> Learning </a:t>
            </a:r>
          </a:p>
          <a:p>
            <a:pPr marL="685800" lvl="1" indent="-228600">
              <a:buFont typeface="+mj-lt"/>
              <a:buAutoNum type="arabicPeriod"/>
              <a:defRPr/>
            </a:pPr>
            <a:r>
              <a:rPr lang="en-US" sz="1100" b="1" i="1" dirty="0">
                <a:solidFill>
                  <a:schemeClr val="tx2"/>
                </a:solidFill>
              </a:rPr>
              <a:t> Input / output</a:t>
            </a:r>
          </a:p>
          <a:p>
            <a:pPr marL="685800" lvl="1" indent="-228600">
              <a:buFont typeface="+mj-lt"/>
              <a:buAutoNum type="arabicPeriod"/>
              <a:defRPr/>
            </a:pPr>
            <a:r>
              <a:rPr lang="en-US" sz="1100" b="1" i="1" dirty="0">
                <a:solidFill>
                  <a:schemeClr val="tx2"/>
                </a:solidFill>
              </a:rPr>
              <a:t> Decision Making </a:t>
            </a:r>
          </a:p>
          <a:p>
            <a:pPr lvl="1">
              <a:buFont typeface="Arial" pitchFamily="34" charset="0"/>
              <a:buChar char="•"/>
              <a:defRPr/>
            </a:pPr>
            <a:endParaRPr lang="en-US" sz="1100" b="1" i="1" dirty="0">
              <a:solidFill>
                <a:schemeClr val="tx2"/>
              </a:solidFill>
            </a:endParaRPr>
          </a:p>
          <a:p>
            <a:pPr>
              <a:buFont typeface="Arial" pitchFamily="34" charset="0"/>
              <a:buChar char="•"/>
              <a:defRPr/>
            </a:pPr>
            <a:r>
              <a:rPr lang="en-US" sz="1100" b="1" i="1" dirty="0">
                <a:solidFill>
                  <a:schemeClr val="tx2"/>
                </a:solidFill>
              </a:rPr>
              <a:t> </a:t>
            </a:r>
            <a:r>
              <a:rPr lang="en-US" sz="1100" b="1" i="1" dirty="0">
                <a:solidFill>
                  <a:srgbClr val="FF0000"/>
                </a:solidFill>
              </a:rPr>
              <a:t>SOAR</a:t>
            </a:r>
            <a:r>
              <a:rPr lang="en-US" sz="1100" b="1" i="1" dirty="0">
                <a:solidFill>
                  <a:schemeClr val="tx2"/>
                </a:solidFill>
              </a:rPr>
              <a:t>, </a:t>
            </a:r>
            <a:r>
              <a:rPr lang="en-US" sz="1100" b="1" i="1" dirty="0">
                <a:solidFill>
                  <a:srgbClr val="0070C0"/>
                </a:solidFill>
              </a:rPr>
              <a:t>EPIC, ACT-R, ICARUS, ADAPT, AAR </a:t>
            </a:r>
          </a:p>
          <a:p>
            <a:pPr marL="0" marR="0" lvl="0" indent="0" algn="l" defTabSz="914400" rtl="0" eaLnBrk="1" fontAlgn="auto" latinLnBrk="0" hangingPunct="1">
              <a:lnSpc>
                <a:spcPct val="95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p:txBody>
      </p:sp>
    </p:spTree>
    <p:extLst>
      <p:ext uri="{BB962C8B-B14F-4D97-AF65-F5344CB8AC3E}">
        <p14:creationId xmlns="" xmlns:p14="http://schemas.microsoft.com/office/powerpoint/2010/main" val="1394636368"/>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94946" y="2044143"/>
            <a:ext cx="4372708" cy="2677656"/>
          </a:xfrm>
          <a:prstGeom prst="rect">
            <a:avLst/>
          </a:prstGeom>
        </p:spPr>
        <p:txBody>
          <a:bodyPr wrap="square">
            <a:spAutoFit/>
          </a:bodyPr>
          <a:lstStyle/>
          <a:p>
            <a:r>
              <a:rPr lang="en-US" sz="1400" dirty="0" smtClean="0"/>
              <a:t>The processing in a </a:t>
            </a:r>
            <a:r>
              <a:rPr lang="en-US" sz="1400" dirty="0" err="1" smtClean="0"/>
              <a:t>substate</a:t>
            </a:r>
            <a:r>
              <a:rPr lang="en-US" sz="1400" dirty="0" smtClean="0"/>
              <a:t> can lead to the creation of structures that are part of the original state (the</a:t>
            </a:r>
          </a:p>
          <a:p>
            <a:r>
              <a:rPr lang="en-US" sz="1400" dirty="0" err="1" smtClean="0"/>
              <a:t>superstate</a:t>
            </a:r>
            <a:r>
              <a:rPr lang="en-US" sz="1400" dirty="0" smtClean="0"/>
              <a:t>). These are called </a:t>
            </a:r>
            <a:r>
              <a:rPr lang="en-US" sz="1400" i="1" dirty="0" smtClean="0"/>
              <a:t>results.</a:t>
            </a:r>
          </a:p>
          <a:p>
            <a:endParaRPr lang="en-US" sz="1400" i="1" dirty="0" smtClean="0"/>
          </a:p>
          <a:p>
            <a:r>
              <a:rPr lang="en-US" sz="1400" dirty="0" smtClean="0"/>
              <a:t>All of the states in working memory are “active” in that rules can fire for any level – it is </a:t>
            </a:r>
            <a:r>
              <a:rPr lang="en-US" sz="1400" b="1" dirty="0" smtClean="0">
                <a:solidFill>
                  <a:srgbClr val="FF0000"/>
                </a:solidFill>
              </a:rPr>
              <a:t>not</a:t>
            </a:r>
            <a:r>
              <a:rPr lang="en-US" sz="1400" dirty="0" smtClean="0"/>
              <a:t> the case that processing in the top state comes to a </a:t>
            </a:r>
            <a:r>
              <a:rPr lang="en-US" sz="1400" dirty="0" smtClean="0">
                <a:solidFill>
                  <a:srgbClr val="FF0000"/>
                </a:solidFill>
              </a:rPr>
              <a:t>halt</a:t>
            </a:r>
            <a:r>
              <a:rPr lang="en-US" sz="1400" dirty="0" smtClean="0"/>
              <a:t> </a:t>
            </a:r>
            <a:r>
              <a:rPr lang="en-US" sz="1400" i="1" dirty="0" smtClean="0"/>
              <a:t>while the processing goes on in the </a:t>
            </a:r>
            <a:r>
              <a:rPr lang="en-US" sz="1400" i="1" dirty="0" err="1" smtClean="0"/>
              <a:t>substate</a:t>
            </a:r>
            <a:r>
              <a:rPr lang="en-US" sz="1400" dirty="0" smtClean="0"/>
              <a:t>.</a:t>
            </a:r>
          </a:p>
          <a:p>
            <a:endParaRPr lang="en-US" sz="1400" dirty="0" smtClean="0"/>
          </a:p>
          <a:p>
            <a:r>
              <a:rPr lang="en-US" sz="1400" dirty="0" smtClean="0"/>
              <a:t>In fact, it is the ability of the processing in the original state to start up that </a:t>
            </a:r>
            <a:r>
              <a:rPr lang="en-US" sz="1400" u="sng" dirty="0" smtClean="0"/>
              <a:t>often</a:t>
            </a:r>
            <a:r>
              <a:rPr lang="en-US" sz="1400" dirty="0" smtClean="0"/>
              <a:t> resolves the impasse and leads to the termination of the </a:t>
            </a:r>
            <a:r>
              <a:rPr lang="en-US" sz="1400" dirty="0" err="1" smtClean="0"/>
              <a:t>subgoal</a:t>
            </a:r>
            <a:r>
              <a:rPr lang="en-US" sz="1400" dirty="0" smtClean="0"/>
              <a:t>.</a:t>
            </a:r>
          </a:p>
        </p:txBody>
      </p:sp>
      <p:sp>
        <p:nvSpPr>
          <p:cNvPr id="7" name="Rectangle 6"/>
          <p:cNvSpPr/>
          <p:nvPr/>
        </p:nvSpPr>
        <p:spPr>
          <a:xfrm>
            <a:off x="5662246" y="1687848"/>
            <a:ext cx="5451231" cy="3108543"/>
          </a:xfrm>
          <a:prstGeom prst="rect">
            <a:avLst/>
          </a:prstGeom>
        </p:spPr>
        <p:txBody>
          <a:bodyPr wrap="square">
            <a:spAutoFit/>
          </a:bodyPr>
          <a:lstStyle/>
          <a:p>
            <a:r>
              <a:rPr lang="en-US" sz="1400" dirty="0" smtClean="0">
                <a:solidFill>
                  <a:srgbClr val="0070C0"/>
                </a:solidFill>
              </a:rPr>
              <a:t>Operator no-change </a:t>
            </a:r>
            <a:r>
              <a:rPr lang="en-US" sz="1400" dirty="0" smtClean="0"/>
              <a:t>impasses are resolved when the </a:t>
            </a:r>
            <a:r>
              <a:rPr lang="en-US" sz="1400" i="1" dirty="0" smtClean="0"/>
              <a:t>current operator is no longer preferred in the original state </a:t>
            </a:r>
            <a:r>
              <a:rPr lang="en-US" sz="1400" dirty="0" smtClean="0"/>
              <a:t>(S1 in the trace above). That can be because either the </a:t>
            </a:r>
            <a:r>
              <a:rPr lang="en-US" sz="1400" u="sng" dirty="0" smtClean="0"/>
              <a:t>proposal for the current operator is retracted</a:t>
            </a:r>
            <a:r>
              <a:rPr lang="en-US" sz="1400" dirty="0" smtClean="0"/>
              <a:t> (the rule creating the proposal no longer matches), or because of the </a:t>
            </a:r>
            <a:r>
              <a:rPr lang="en-US" sz="1400" u="sng" dirty="0" smtClean="0"/>
              <a:t>set of operator preferences changes so that another operator is preferred</a:t>
            </a:r>
            <a:r>
              <a:rPr lang="en-US" sz="1400" dirty="0" smtClean="0"/>
              <a:t>. </a:t>
            </a:r>
          </a:p>
          <a:p>
            <a:endParaRPr lang="en-US" sz="1400" dirty="0" smtClean="0"/>
          </a:p>
          <a:p>
            <a:r>
              <a:rPr lang="en-US" sz="1400" dirty="0" smtClean="0">
                <a:solidFill>
                  <a:srgbClr val="0070C0"/>
                </a:solidFill>
              </a:rPr>
              <a:t>State no-change </a:t>
            </a:r>
            <a:r>
              <a:rPr lang="en-US" sz="1400" dirty="0" smtClean="0"/>
              <a:t>impasses are resolved when an operator has been proposed (with an acceptable preference), so that </a:t>
            </a:r>
            <a:r>
              <a:rPr lang="en-US" sz="1400" u="sng" dirty="0" smtClean="0"/>
              <a:t>there is at least one candidate operator</a:t>
            </a:r>
            <a:r>
              <a:rPr lang="en-US" sz="1400" dirty="0" smtClean="0"/>
              <a:t>. </a:t>
            </a:r>
          </a:p>
          <a:p>
            <a:endParaRPr lang="en-US" sz="1400" dirty="0" smtClean="0"/>
          </a:p>
          <a:p>
            <a:r>
              <a:rPr lang="en-US" sz="1400" dirty="0" smtClean="0">
                <a:solidFill>
                  <a:srgbClr val="0070C0"/>
                </a:solidFill>
              </a:rPr>
              <a:t>Tie and Conflict </a:t>
            </a:r>
            <a:r>
              <a:rPr lang="en-US" sz="1400" dirty="0" smtClean="0"/>
              <a:t>impasses are resolved </a:t>
            </a:r>
            <a:r>
              <a:rPr lang="en-US" sz="1400" u="sng" dirty="0" smtClean="0"/>
              <a:t>when sufficient preferences have been created</a:t>
            </a:r>
            <a:r>
              <a:rPr lang="en-US" sz="1400" dirty="0" smtClean="0"/>
              <a:t> so that the decision procedure can </a:t>
            </a:r>
            <a:r>
              <a:rPr lang="en-US" sz="1400" i="1" dirty="0" smtClean="0"/>
              <a:t>select an operator</a:t>
            </a:r>
            <a:r>
              <a:rPr lang="en-US" sz="1400" dirty="0" smtClean="0"/>
              <a:t>.</a:t>
            </a:r>
            <a:endParaRPr lang="en-US" sz="1400" dirty="0"/>
          </a:p>
        </p:txBody>
      </p:sp>
      <p:sp>
        <p:nvSpPr>
          <p:cNvPr id="8" name="Rectangle 7"/>
          <p:cNvSpPr/>
          <p:nvPr/>
        </p:nvSpPr>
        <p:spPr>
          <a:xfrm>
            <a:off x="1817076" y="5226876"/>
            <a:ext cx="8241323" cy="954107"/>
          </a:xfrm>
          <a:prstGeom prst="rect">
            <a:avLst/>
          </a:prstGeom>
        </p:spPr>
        <p:txBody>
          <a:bodyPr wrap="square">
            <a:spAutoFit/>
          </a:bodyPr>
          <a:lstStyle/>
          <a:p>
            <a:r>
              <a:rPr lang="en-US" sz="1400" dirty="0" smtClean="0"/>
              <a:t>When the impasse is resolved, </a:t>
            </a:r>
            <a:r>
              <a:rPr lang="en-US" sz="1400" u="sng" dirty="0" smtClean="0"/>
              <a:t>the </a:t>
            </a:r>
            <a:r>
              <a:rPr lang="en-US" sz="1400" u="sng" dirty="0" err="1" smtClean="0"/>
              <a:t>substate</a:t>
            </a:r>
            <a:r>
              <a:rPr lang="en-US" sz="1400" u="sng" dirty="0" smtClean="0"/>
              <a:t> is automatically removed from working memory</a:t>
            </a:r>
            <a:r>
              <a:rPr lang="en-US" sz="1400" dirty="0" smtClean="0"/>
              <a:t> </a:t>
            </a:r>
            <a:r>
              <a:rPr lang="en-US" sz="1400" dirty="0" smtClean="0">
                <a:solidFill>
                  <a:srgbClr val="0070C0"/>
                </a:solidFill>
              </a:rPr>
              <a:t>– it has</a:t>
            </a:r>
          </a:p>
          <a:p>
            <a:r>
              <a:rPr lang="en-US" sz="1400" dirty="0" smtClean="0">
                <a:solidFill>
                  <a:srgbClr val="0070C0"/>
                </a:solidFill>
              </a:rPr>
              <a:t>served its purpose and is no longer needed</a:t>
            </a:r>
            <a:r>
              <a:rPr lang="en-US" sz="1400" dirty="0" smtClean="0"/>
              <a:t>. However, </a:t>
            </a:r>
            <a:r>
              <a:rPr lang="en-US" sz="1400" b="1" dirty="0" smtClean="0">
                <a:solidFill>
                  <a:srgbClr val="FF0000"/>
                </a:solidFill>
              </a:rPr>
              <a:t>all of the results that were created in the  </a:t>
            </a:r>
            <a:r>
              <a:rPr lang="en-US" sz="1400" b="1" dirty="0" err="1" smtClean="0">
                <a:solidFill>
                  <a:srgbClr val="FF0000"/>
                </a:solidFill>
              </a:rPr>
              <a:t>subgoal</a:t>
            </a:r>
            <a:r>
              <a:rPr lang="en-US" sz="1400" b="1" dirty="0" smtClean="0">
                <a:solidFill>
                  <a:srgbClr val="FF0000"/>
                </a:solidFill>
              </a:rPr>
              <a:t> can still persist</a:t>
            </a:r>
            <a:r>
              <a:rPr lang="en-US" sz="1400" dirty="0" smtClean="0"/>
              <a:t>. This is important because the </a:t>
            </a:r>
            <a:r>
              <a:rPr lang="en-US" sz="1400" b="1" i="1" dirty="0" smtClean="0"/>
              <a:t>results are changes to the </a:t>
            </a:r>
            <a:r>
              <a:rPr lang="en-US" sz="1400" b="1" i="1" dirty="0" err="1" smtClean="0"/>
              <a:t>superstate</a:t>
            </a:r>
            <a:r>
              <a:rPr lang="en-US" sz="1400" b="1" i="1" dirty="0" smtClean="0"/>
              <a:t> </a:t>
            </a:r>
            <a:r>
              <a:rPr lang="en-US" sz="1400" dirty="0" smtClean="0"/>
              <a:t>and are usually responsible for eliminating the impasse.</a:t>
            </a:r>
            <a:endParaRPr lang="en-US" sz="1400" dirty="0"/>
          </a:p>
        </p:txBody>
      </p:sp>
      <p:sp>
        <p:nvSpPr>
          <p:cNvPr id="11" name="Title 1">
            <a:extLst>
              <a:ext uri="{FF2B5EF4-FFF2-40B4-BE49-F238E27FC236}">
                <a16:creationId xmlns:a16="http://schemas.microsoft.com/office/drawing/2014/main" xmlns="" id="{380BF908-D337-4124-B475-D825EF7C7711}"/>
              </a:ext>
            </a:extLst>
          </p:cNvPr>
          <p:cNvSpPr txBox="1">
            <a:spLocks/>
          </p:cNvSpPr>
          <p:nvPr/>
        </p:nvSpPr>
        <p:spPr bwMode="gray">
          <a:xfrm>
            <a:off x="495300" y="410546"/>
            <a:ext cx="8132885" cy="6635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Tutorial</a:t>
            </a:r>
            <a:r>
              <a:rPr kumimoji="0" lang="en-US" sz="3000" b="0" i="0" u="none" strike="noStrike" kern="1200" cap="none" spc="0" normalizeH="0" noProof="0" dirty="0" smtClean="0">
                <a:ln>
                  <a:noFill/>
                </a:ln>
                <a:solidFill>
                  <a:srgbClr val="55565A"/>
                </a:solidFill>
                <a:effectLst/>
                <a:uLnTx/>
                <a:uFillTx/>
                <a:latin typeface="+mj-lt"/>
                <a:ea typeface="+mj-ea"/>
                <a:cs typeface="+mj-cs"/>
              </a:rPr>
              <a:t> – </a:t>
            </a:r>
            <a:r>
              <a:rPr kumimoji="0" lang="en-US" sz="3000" b="0" i="0" u="none" strike="noStrike" kern="1200" cap="none" spc="0" normalizeH="0" baseline="0" noProof="0" dirty="0" smtClean="0">
                <a:ln>
                  <a:noFill/>
                </a:ln>
                <a:solidFill>
                  <a:srgbClr val="55565A"/>
                </a:solidFill>
                <a:effectLst/>
                <a:uLnTx/>
                <a:uFillTx/>
                <a:latin typeface="+mj-lt"/>
                <a:ea typeface="+mj-ea"/>
                <a:cs typeface="+mj-cs"/>
              </a:rPr>
              <a:t>Problem Space and </a:t>
            </a:r>
            <a:r>
              <a:rPr kumimoji="0" lang="en-US" sz="3000" b="0" i="0" u="none" strike="noStrike" kern="1200" cap="none" spc="0" normalizeH="0" baseline="0" noProof="0" dirty="0" err="1" smtClean="0">
                <a:ln>
                  <a:noFill/>
                </a:ln>
                <a:solidFill>
                  <a:srgbClr val="55565A"/>
                </a:solidFill>
                <a:effectLst/>
                <a:uLnTx/>
                <a:uFillTx/>
                <a:latin typeface="+mj-lt"/>
                <a:ea typeface="+mj-ea"/>
                <a:cs typeface="+mj-cs"/>
              </a:rPr>
              <a:t>SubGoals</a:t>
            </a:r>
            <a:endParaRPr kumimoji="0" lang="en-US" sz="3000" b="0" i="0" u="none" strike="noStrike" kern="1200" cap="none" spc="0" normalizeH="0" baseline="0" noProof="0" dirty="0">
              <a:ln>
                <a:noFill/>
              </a:ln>
              <a:solidFill>
                <a:srgbClr val="55565A"/>
              </a:solidFill>
              <a:effectLst/>
              <a:uLnTx/>
              <a:uFillTx/>
              <a:latin typeface="+mj-lt"/>
              <a:ea typeface="+mj-ea"/>
              <a:cs typeface="+mj-cs"/>
            </a:endParaRPr>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srcRect/>
          <a:stretch>
            <a:fillRect/>
          </a:stretch>
        </p:blipFill>
        <p:spPr bwMode="auto">
          <a:xfrm>
            <a:off x="4610377" y="158256"/>
            <a:ext cx="5210578" cy="6561746"/>
          </a:xfrm>
          <a:prstGeom prst="rect">
            <a:avLst/>
          </a:prstGeom>
          <a:noFill/>
          <a:ln w="9525">
            <a:noFill/>
            <a:miter lim="800000"/>
            <a:headEnd/>
            <a:tailEnd/>
          </a:ln>
        </p:spPr>
      </p:pic>
      <p:sp>
        <p:nvSpPr>
          <p:cNvPr id="7" name="Title 1">
            <a:extLst>
              <a:ext uri="{FF2B5EF4-FFF2-40B4-BE49-F238E27FC236}">
                <a16:creationId xmlns:a16="http://schemas.microsoft.com/office/drawing/2014/main" xmlns="" id="{380BF908-D337-4124-B475-D825EF7C7711}"/>
              </a:ext>
            </a:extLst>
          </p:cNvPr>
          <p:cNvSpPr txBox="1">
            <a:spLocks/>
          </p:cNvSpPr>
          <p:nvPr/>
        </p:nvSpPr>
        <p:spPr bwMode="gray">
          <a:xfrm>
            <a:off x="337038" y="832577"/>
            <a:ext cx="4094285" cy="6635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Tutorial</a:t>
            </a:r>
            <a:r>
              <a:rPr kumimoji="0" lang="en-US" sz="3000" b="0" i="0" u="none" strike="noStrike" kern="1200" cap="none" spc="0" normalizeH="0" noProof="0" dirty="0" smtClean="0">
                <a:ln>
                  <a:noFill/>
                </a:ln>
                <a:solidFill>
                  <a:srgbClr val="55565A"/>
                </a:solidFill>
                <a:effectLst/>
                <a:uLnTx/>
                <a:uFillTx/>
                <a:latin typeface="+mj-lt"/>
                <a:ea typeface="+mj-ea"/>
                <a:cs typeface="+mj-cs"/>
              </a:rPr>
              <a:t> – </a:t>
            </a:r>
            <a:r>
              <a:rPr kumimoji="0" lang="en-US" sz="3000" b="0" i="0" u="none" strike="noStrike" kern="1200" cap="none" spc="0" normalizeH="0" baseline="0" noProof="0" dirty="0" smtClean="0">
                <a:ln>
                  <a:noFill/>
                </a:ln>
                <a:solidFill>
                  <a:srgbClr val="55565A"/>
                </a:solidFill>
                <a:effectLst/>
                <a:uLnTx/>
                <a:uFillTx/>
                <a:latin typeface="+mj-lt"/>
                <a:ea typeface="+mj-ea"/>
                <a:cs typeface="+mj-cs"/>
              </a:rPr>
              <a:t>Problem Space and </a:t>
            </a:r>
            <a:r>
              <a:rPr kumimoji="0" lang="en-US" sz="3000" b="0" i="0" u="none" strike="noStrike" kern="1200" cap="none" spc="0" normalizeH="0" baseline="0" noProof="0" dirty="0" err="1" smtClean="0">
                <a:ln>
                  <a:noFill/>
                </a:ln>
                <a:solidFill>
                  <a:srgbClr val="55565A"/>
                </a:solidFill>
                <a:effectLst/>
                <a:uLnTx/>
                <a:uFillTx/>
                <a:latin typeface="+mj-lt"/>
                <a:ea typeface="+mj-ea"/>
                <a:cs typeface="+mj-cs"/>
              </a:rPr>
              <a:t>SubGoals</a:t>
            </a:r>
            <a:endParaRPr kumimoji="0" lang="en-US" sz="3000" b="0" i="0" u="none" strike="noStrike" kern="1200" cap="none" spc="0" normalizeH="0" baseline="0" noProof="0" dirty="0">
              <a:ln>
                <a:noFill/>
              </a:ln>
              <a:solidFill>
                <a:srgbClr val="55565A"/>
              </a:solidFill>
              <a:effectLst/>
              <a:uLnTx/>
              <a:uFillTx/>
              <a:latin typeface="+mj-lt"/>
              <a:ea typeface="+mj-ea"/>
              <a:cs typeface="+mj-cs"/>
            </a:endParaRPr>
          </a:p>
        </p:txBody>
      </p:sp>
      <p:sp>
        <p:nvSpPr>
          <p:cNvPr id="8" name="Rectangle 7"/>
          <p:cNvSpPr/>
          <p:nvPr/>
        </p:nvSpPr>
        <p:spPr>
          <a:xfrm>
            <a:off x="392723" y="1683577"/>
            <a:ext cx="3247292" cy="2462213"/>
          </a:xfrm>
          <a:prstGeom prst="rect">
            <a:avLst/>
          </a:prstGeom>
        </p:spPr>
        <p:txBody>
          <a:bodyPr wrap="square">
            <a:spAutoFit/>
          </a:bodyPr>
          <a:lstStyle/>
          <a:p>
            <a:r>
              <a:rPr lang="en-US" sz="1400" b="1" dirty="0" smtClean="0">
                <a:solidFill>
                  <a:srgbClr val="FF0000"/>
                </a:solidFill>
              </a:rPr>
              <a:t>RESULTS:</a:t>
            </a:r>
          </a:p>
          <a:p>
            <a:endParaRPr lang="en-US" sz="800" dirty="0" smtClean="0"/>
          </a:p>
          <a:p>
            <a:r>
              <a:rPr lang="en-US" sz="1400" dirty="0" smtClean="0"/>
              <a:t>In order to resolve impasses, </a:t>
            </a:r>
            <a:r>
              <a:rPr lang="en-US" sz="1400" dirty="0" err="1" smtClean="0"/>
              <a:t>subgoals</a:t>
            </a:r>
            <a:r>
              <a:rPr lang="en-US" sz="1400" dirty="0" smtClean="0"/>
              <a:t> must generate </a:t>
            </a:r>
            <a:r>
              <a:rPr lang="en-US" sz="1400" b="1" dirty="0" smtClean="0">
                <a:solidFill>
                  <a:srgbClr val="FF0000"/>
                </a:solidFill>
              </a:rPr>
              <a:t>results</a:t>
            </a:r>
            <a:r>
              <a:rPr lang="en-US" sz="1400" dirty="0" smtClean="0"/>
              <a:t> </a:t>
            </a:r>
            <a:r>
              <a:rPr lang="en-US" sz="1400" i="1" dirty="0" smtClean="0"/>
              <a:t>that allow the problem solving at higher levels to proceed</a:t>
            </a:r>
            <a:r>
              <a:rPr lang="en-US" sz="1400" dirty="0" smtClean="0"/>
              <a:t>. The </a:t>
            </a:r>
            <a:r>
              <a:rPr lang="en-US" sz="1400" dirty="0" smtClean="0">
                <a:solidFill>
                  <a:srgbClr val="0070C0"/>
                </a:solidFill>
              </a:rPr>
              <a:t>results of a </a:t>
            </a:r>
            <a:r>
              <a:rPr lang="en-US" sz="1400" dirty="0" err="1" smtClean="0">
                <a:solidFill>
                  <a:srgbClr val="0070C0"/>
                </a:solidFill>
              </a:rPr>
              <a:t>subgoal</a:t>
            </a:r>
            <a:r>
              <a:rPr lang="en-US" sz="1400" dirty="0" smtClean="0">
                <a:solidFill>
                  <a:srgbClr val="0070C0"/>
                </a:solidFill>
              </a:rPr>
              <a:t> </a:t>
            </a:r>
            <a:r>
              <a:rPr lang="en-US" sz="1400" dirty="0" smtClean="0"/>
              <a:t>are the </a:t>
            </a:r>
            <a:r>
              <a:rPr lang="en-US" sz="1400" u="sng" dirty="0" smtClean="0">
                <a:solidFill>
                  <a:srgbClr val="0070C0"/>
                </a:solidFill>
              </a:rPr>
              <a:t>working memory elements </a:t>
            </a:r>
            <a:r>
              <a:rPr lang="en-US" sz="1400" dirty="0" smtClean="0"/>
              <a:t>and </a:t>
            </a:r>
            <a:r>
              <a:rPr lang="en-US" sz="1400" u="sng" dirty="0" smtClean="0">
                <a:solidFill>
                  <a:srgbClr val="0070C0"/>
                </a:solidFill>
              </a:rPr>
              <a:t>preferences</a:t>
            </a:r>
            <a:r>
              <a:rPr lang="en-US" sz="1400" dirty="0" smtClean="0"/>
              <a:t> that were created in the </a:t>
            </a:r>
            <a:r>
              <a:rPr lang="en-US" sz="1400" dirty="0" err="1" smtClean="0"/>
              <a:t>substate</a:t>
            </a:r>
            <a:r>
              <a:rPr lang="en-US" sz="1400" dirty="0" smtClean="0"/>
              <a:t>, and that are also </a:t>
            </a:r>
            <a:r>
              <a:rPr lang="en-US" sz="1400" b="1" i="1" dirty="0" smtClean="0"/>
              <a:t>linked directly or indirectly to a </a:t>
            </a:r>
            <a:r>
              <a:rPr lang="en-US" sz="1400" b="1" i="1" dirty="0" err="1" smtClean="0"/>
              <a:t>superstate</a:t>
            </a:r>
            <a:r>
              <a:rPr lang="en-US" sz="1400" b="1" i="1" dirty="0" smtClean="0"/>
              <a:t> </a:t>
            </a:r>
            <a:r>
              <a:rPr lang="en-US" sz="1400" dirty="0" smtClean="0"/>
              <a:t>(</a:t>
            </a:r>
            <a:r>
              <a:rPr lang="en-US" sz="1400" u="sng" dirty="0" smtClean="0"/>
              <a:t>any</a:t>
            </a:r>
            <a:r>
              <a:rPr lang="en-US" sz="1400" dirty="0" smtClean="0"/>
              <a:t> </a:t>
            </a:r>
            <a:r>
              <a:rPr lang="en-US" sz="1400" dirty="0" err="1" smtClean="0"/>
              <a:t>superstate</a:t>
            </a:r>
            <a:r>
              <a:rPr lang="en-US" sz="1400" dirty="0" smtClean="0"/>
              <a:t> in the stack).</a:t>
            </a:r>
            <a:endParaRPr lang="en-US" sz="1400" dirty="0"/>
          </a:p>
        </p:txBody>
      </p:sp>
      <p:sp>
        <p:nvSpPr>
          <p:cNvPr id="9" name="Rectangle 8"/>
          <p:cNvSpPr/>
          <p:nvPr/>
        </p:nvSpPr>
        <p:spPr>
          <a:xfrm>
            <a:off x="322385" y="4198178"/>
            <a:ext cx="4443045" cy="1846659"/>
          </a:xfrm>
          <a:prstGeom prst="rect">
            <a:avLst/>
          </a:prstGeom>
        </p:spPr>
        <p:txBody>
          <a:bodyPr wrap="square">
            <a:spAutoFit/>
          </a:bodyPr>
          <a:lstStyle/>
          <a:p>
            <a:r>
              <a:rPr lang="en-US" sz="1400" b="1" dirty="0" smtClean="0">
                <a:solidFill>
                  <a:srgbClr val="FF0000"/>
                </a:solidFill>
              </a:rPr>
              <a:t>Linked:</a:t>
            </a:r>
          </a:p>
          <a:p>
            <a:endParaRPr lang="en-US" sz="800" dirty="0" smtClean="0"/>
          </a:p>
          <a:p>
            <a:r>
              <a:rPr lang="en-US" sz="1400" dirty="0" smtClean="0"/>
              <a:t>These </a:t>
            </a:r>
            <a:r>
              <a:rPr lang="en-US" sz="1400" b="1" dirty="0" smtClean="0"/>
              <a:t>working memory elements </a:t>
            </a:r>
            <a:r>
              <a:rPr lang="en-US" sz="1400" dirty="0" smtClean="0"/>
              <a:t>and </a:t>
            </a:r>
            <a:r>
              <a:rPr lang="en-US" sz="1400" b="1" dirty="0" smtClean="0"/>
              <a:t>preferences</a:t>
            </a:r>
            <a:r>
              <a:rPr lang="en-US" sz="1400" dirty="0" smtClean="0"/>
              <a:t> will not be removed when the impasse is resolved </a:t>
            </a:r>
            <a:r>
              <a:rPr lang="en-US" sz="1400" i="1" dirty="0" smtClean="0">
                <a:solidFill>
                  <a:srgbClr val="FF0000"/>
                </a:solidFill>
              </a:rPr>
              <a:t>because they are still </a:t>
            </a:r>
            <a:r>
              <a:rPr lang="en-US" sz="1400" i="1" u="sng" dirty="0" smtClean="0">
                <a:solidFill>
                  <a:srgbClr val="FF0000"/>
                </a:solidFill>
              </a:rPr>
              <a:t>linked</a:t>
            </a:r>
            <a:r>
              <a:rPr lang="en-US" sz="1400" i="1" dirty="0" smtClean="0">
                <a:solidFill>
                  <a:srgbClr val="FF0000"/>
                </a:solidFill>
              </a:rPr>
              <a:t> to a </a:t>
            </a:r>
            <a:r>
              <a:rPr lang="en-US" sz="1400" i="1" dirty="0" err="1" smtClean="0">
                <a:solidFill>
                  <a:srgbClr val="FF0000"/>
                </a:solidFill>
              </a:rPr>
              <a:t>superstate</a:t>
            </a:r>
            <a:r>
              <a:rPr lang="en-US" sz="1400" dirty="0" smtClean="0"/>
              <a:t>, and therefore, they are called the </a:t>
            </a:r>
            <a:r>
              <a:rPr lang="en-US" sz="1400" b="1" i="1" dirty="0" smtClean="0"/>
              <a:t>results of the </a:t>
            </a:r>
            <a:r>
              <a:rPr lang="en-US" sz="1400" b="1" i="1" dirty="0" err="1" smtClean="0"/>
              <a:t>subgoal</a:t>
            </a:r>
            <a:r>
              <a:rPr lang="en-US" sz="1400" dirty="0" smtClean="0"/>
              <a:t>. </a:t>
            </a:r>
          </a:p>
          <a:p>
            <a:endParaRPr lang="en-US" sz="800" dirty="0" smtClean="0"/>
          </a:p>
          <a:p>
            <a:r>
              <a:rPr lang="en-US" sz="1400" dirty="0" smtClean="0"/>
              <a:t>A result has either </a:t>
            </a:r>
            <a:r>
              <a:rPr lang="en-US" sz="1400" dirty="0" err="1" smtClean="0"/>
              <a:t>i</a:t>
            </a:r>
            <a:r>
              <a:rPr lang="en-US" sz="1400" dirty="0" smtClean="0"/>
              <a:t>-support or o-support; the determination of support is described in the graph.</a:t>
            </a:r>
            <a:endParaRPr lang="en-US" sz="1400" dirty="0"/>
          </a:p>
        </p:txBody>
      </p:sp>
      <p:sp>
        <p:nvSpPr>
          <p:cNvPr id="10" name="Rectangle 9"/>
          <p:cNvSpPr/>
          <p:nvPr/>
        </p:nvSpPr>
        <p:spPr>
          <a:xfrm>
            <a:off x="9947034" y="1178058"/>
            <a:ext cx="2072052" cy="2677656"/>
          </a:xfrm>
          <a:prstGeom prst="rect">
            <a:avLst/>
          </a:prstGeom>
        </p:spPr>
        <p:txBody>
          <a:bodyPr wrap="square">
            <a:spAutoFit/>
          </a:bodyPr>
          <a:lstStyle/>
          <a:p>
            <a:r>
              <a:rPr lang="en-US" sz="1400" dirty="0" smtClean="0">
                <a:solidFill>
                  <a:srgbClr val="0070C0"/>
                </a:solidFill>
              </a:rPr>
              <a:t>Some results </a:t>
            </a:r>
            <a:r>
              <a:rPr lang="en-US" sz="1400" dirty="0" smtClean="0">
                <a:solidFill>
                  <a:srgbClr val="FF0000"/>
                </a:solidFill>
              </a:rPr>
              <a:t>receive </a:t>
            </a:r>
            <a:r>
              <a:rPr lang="en-US" sz="1400" dirty="0" err="1" smtClean="0">
                <a:solidFill>
                  <a:srgbClr val="FF0000"/>
                </a:solidFill>
              </a:rPr>
              <a:t>i</a:t>
            </a:r>
            <a:r>
              <a:rPr lang="en-US" sz="1400" dirty="0" smtClean="0">
                <a:solidFill>
                  <a:srgbClr val="FF0000"/>
                </a:solidFill>
              </a:rPr>
              <a:t>-support</a:t>
            </a:r>
            <a:r>
              <a:rPr lang="en-US" sz="1400" dirty="0" smtClean="0">
                <a:solidFill>
                  <a:srgbClr val="0070C0"/>
                </a:solidFill>
              </a:rPr>
              <a:t>, while others receive </a:t>
            </a:r>
            <a:r>
              <a:rPr lang="en-US" sz="1400" dirty="0" smtClean="0">
                <a:solidFill>
                  <a:srgbClr val="FF0000"/>
                </a:solidFill>
              </a:rPr>
              <a:t>o-support</a:t>
            </a:r>
            <a:r>
              <a:rPr lang="en-US" sz="1400" dirty="0" smtClean="0">
                <a:solidFill>
                  <a:srgbClr val="0070C0"/>
                </a:solidFill>
              </a:rPr>
              <a:t>. </a:t>
            </a:r>
          </a:p>
          <a:p>
            <a:endParaRPr lang="en-US" sz="1400" dirty="0" smtClean="0"/>
          </a:p>
          <a:p>
            <a:r>
              <a:rPr lang="en-US" sz="1400" dirty="0" smtClean="0"/>
              <a:t>The type of support received by a result is </a:t>
            </a:r>
            <a:r>
              <a:rPr lang="en-US" sz="1400" dirty="0" smtClean="0">
                <a:solidFill>
                  <a:srgbClr val="0070C0"/>
                </a:solidFill>
              </a:rPr>
              <a:t>determined by the function it plays in the </a:t>
            </a:r>
            <a:r>
              <a:rPr lang="en-US" sz="1400" dirty="0" err="1" smtClean="0">
                <a:solidFill>
                  <a:srgbClr val="0070C0"/>
                </a:solidFill>
              </a:rPr>
              <a:t>superstate</a:t>
            </a:r>
            <a:r>
              <a:rPr lang="en-US" sz="1400" dirty="0" smtClean="0">
                <a:solidFill>
                  <a:srgbClr val="0070C0"/>
                </a:solidFill>
              </a:rPr>
              <a:t>, </a:t>
            </a:r>
            <a:r>
              <a:rPr lang="en-US" sz="1400" dirty="0" smtClean="0"/>
              <a:t>and </a:t>
            </a:r>
            <a:r>
              <a:rPr lang="en-US" sz="1400" b="1" u="sng" dirty="0" smtClean="0">
                <a:solidFill>
                  <a:srgbClr val="FF0000"/>
                </a:solidFill>
              </a:rPr>
              <a:t>not</a:t>
            </a:r>
            <a:r>
              <a:rPr lang="en-US" sz="1400" dirty="0" smtClean="0"/>
              <a:t> the function it played in the state in which it was created.</a:t>
            </a:r>
            <a:endParaRPr lang="en-US" sz="1400" dirty="0"/>
          </a:p>
        </p:txBody>
      </p:sp>
      <p:sp>
        <p:nvSpPr>
          <p:cNvPr id="11" name="Rectangle 10"/>
          <p:cNvSpPr/>
          <p:nvPr/>
        </p:nvSpPr>
        <p:spPr>
          <a:xfrm>
            <a:off x="1940169" y="6185320"/>
            <a:ext cx="5594838" cy="461665"/>
          </a:xfrm>
          <a:prstGeom prst="rect">
            <a:avLst/>
          </a:prstGeom>
        </p:spPr>
        <p:txBody>
          <a:bodyPr wrap="square">
            <a:spAutoFit/>
          </a:bodyPr>
          <a:lstStyle/>
          <a:p>
            <a:r>
              <a:rPr lang="en-US" sz="1200" i="1" dirty="0" smtClean="0"/>
              <a:t>An impasse </a:t>
            </a:r>
            <a:r>
              <a:rPr lang="en-US" sz="1200" dirty="0" smtClean="0"/>
              <a:t>is </a:t>
            </a:r>
            <a:r>
              <a:rPr lang="en-US" sz="1200" b="1" i="1" dirty="0" smtClean="0">
                <a:solidFill>
                  <a:srgbClr val="FF0000"/>
                </a:solidFill>
              </a:rPr>
              <a:t>resolved</a:t>
            </a:r>
            <a:r>
              <a:rPr lang="en-US" sz="1200" dirty="0" smtClean="0"/>
              <a:t> when processing in a </a:t>
            </a:r>
            <a:r>
              <a:rPr lang="en-US" sz="1200" dirty="0" err="1" smtClean="0"/>
              <a:t>subgoal</a:t>
            </a:r>
            <a:r>
              <a:rPr lang="en-US" sz="1200" dirty="0" smtClean="0"/>
              <a:t> creates </a:t>
            </a:r>
            <a:r>
              <a:rPr lang="en-US" sz="1200" b="1" i="1" dirty="0" smtClean="0">
                <a:solidFill>
                  <a:srgbClr val="FF0000"/>
                </a:solidFill>
              </a:rPr>
              <a:t>results</a:t>
            </a:r>
            <a:r>
              <a:rPr lang="en-US" sz="1200" dirty="0" smtClean="0"/>
              <a:t> that lead to the selection of a </a:t>
            </a:r>
            <a:r>
              <a:rPr lang="en-US" sz="1200" u="sng" dirty="0" smtClean="0"/>
              <a:t>new operator</a:t>
            </a:r>
            <a:r>
              <a:rPr lang="en-US" sz="1200" dirty="0" smtClean="0"/>
              <a:t> for the </a:t>
            </a:r>
            <a:r>
              <a:rPr lang="en-US" sz="1200" i="1" dirty="0" smtClean="0"/>
              <a:t>state where the impasse arose</a:t>
            </a:r>
            <a:r>
              <a:rPr lang="en-US" sz="1200" dirty="0" smtClean="0"/>
              <a:t>.</a:t>
            </a:r>
            <a:endParaRPr lang="en-US" sz="1200" dirty="0"/>
          </a:p>
        </p:txBody>
      </p:sp>
      <p:sp>
        <p:nvSpPr>
          <p:cNvPr id="12" name="Rectangle 11"/>
          <p:cNvSpPr/>
          <p:nvPr/>
        </p:nvSpPr>
        <p:spPr>
          <a:xfrm>
            <a:off x="9800494" y="4508167"/>
            <a:ext cx="2104292" cy="1815882"/>
          </a:xfrm>
          <a:prstGeom prst="rect">
            <a:avLst/>
          </a:prstGeom>
        </p:spPr>
        <p:txBody>
          <a:bodyPr wrap="square">
            <a:spAutoFit/>
          </a:bodyPr>
          <a:lstStyle/>
          <a:p>
            <a:r>
              <a:rPr lang="en-US" sz="1400" dirty="0" smtClean="0"/>
              <a:t>Whenever a </a:t>
            </a:r>
            <a:r>
              <a:rPr lang="en-US" sz="1400" dirty="0" err="1" smtClean="0"/>
              <a:t>substate</a:t>
            </a:r>
            <a:r>
              <a:rPr lang="en-US" sz="1400" dirty="0" smtClean="0"/>
              <a:t> is </a:t>
            </a:r>
            <a:r>
              <a:rPr lang="en-US" sz="1400" b="1" dirty="0" smtClean="0">
                <a:solidFill>
                  <a:srgbClr val="FF0000"/>
                </a:solidFill>
              </a:rPr>
              <a:t>removed</a:t>
            </a:r>
            <a:r>
              <a:rPr lang="en-US" sz="1400" dirty="0" smtClean="0"/>
              <a:t>, all </a:t>
            </a:r>
            <a:r>
              <a:rPr lang="en-US" sz="1400" i="1" dirty="0" smtClean="0"/>
              <a:t>working memory elements </a:t>
            </a:r>
            <a:r>
              <a:rPr lang="en-US" sz="1400" dirty="0" smtClean="0"/>
              <a:t>and </a:t>
            </a:r>
            <a:r>
              <a:rPr lang="en-US" sz="1400" i="1" dirty="0" smtClean="0"/>
              <a:t>preferences</a:t>
            </a:r>
            <a:r>
              <a:rPr lang="en-US" sz="1400" dirty="0" smtClean="0"/>
              <a:t> that were</a:t>
            </a:r>
          </a:p>
          <a:p>
            <a:r>
              <a:rPr lang="en-US" sz="1400" dirty="0" smtClean="0"/>
              <a:t>created in the </a:t>
            </a:r>
            <a:r>
              <a:rPr lang="en-US" sz="1400" dirty="0" err="1" smtClean="0"/>
              <a:t>substate</a:t>
            </a:r>
            <a:r>
              <a:rPr lang="en-US" sz="1400" dirty="0" smtClean="0"/>
              <a:t> that are </a:t>
            </a:r>
            <a:r>
              <a:rPr lang="en-US" sz="1400" u="sng" dirty="0" smtClean="0">
                <a:solidFill>
                  <a:srgbClr val="FF0000"/>
                </a:solidFill>
              </a:rPr>
              <a:t>not</a:t>
            </a:r>
            <a:r>
              <a:rPr lang="en-US" sz="1400" dirty="0" smtClean="0"/>
              <a:t> </a:t>
            </a:r>
            <a:r>
              <a:rPr lang="en-US" sz="1400" u="sng" dirty="0" smtClean="0">
                <a:solidFill>
                  <a:srgbClr val="0070C0"/>
                </a:solidFill>
              </a:rPr>
              <a:t>results</a:t>
            </a:r>
            <a:r>
              <a:rPr lang="en-US" sz="1400" dirty="0" smtClean="0"/>
              <a:t> </a:t>
            </a:r>
            <a:r>
              <a:rPr lang="en-US" sz="1400" b="1" i="1" dirty="0" smtClean="0"/>
              <a:t>are removed from working memory</a:t>
            </a:r>
            <a:r>
              <a:rPr lang="en-US" sz="1400" dirty="0" smtClean="0"/>
              <a:t>.</a:t>
            </a:r>
            <a:endParaRPr lang="en-US" sz="1400" dirty="0"/>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9777" y="1320090"/>
            <a:ext cx="6096000" cy="3724096"/>
          </a:xfrm>
          <a:prstGeom prst="rect">
            <a:avLst/>
          </a:prstGeom>
        </p:spPr>
        <p:txBody>
          <a:bodyPr>
            <a:spAutoFit/>
          </a:bodyPr>
          <a:lstStyle/>
          <a:p>
            <a:r>
              <a:rPr lang="en-US" sz="1400" b="1" dirty="0" smtClean="0">
                <a:solidFill>
                  <a:srgbClr val="0070C0"/>
                </a:solidFill>
              </a:rPr>
              <a:t>Here are possible </a:t>
            </a:r>
            <a:r>
              <a:rPr lang="en-US" sz="1400" b="1" dirty="0" smtClean="0">
                <a:solidFill>
                  <a:srgbClr val="FF0000"/>
                </a:solidFill>
              </a:rPr>
              <a:t>approaches for resolving specific types of impasses </a:t>
            </a:r>
            <a:r>
              <a:rPr lang="en-US" sz="1400" b="1" dirty="0" smtClean="0">
                <a:solidFill>
                  <a:srgbClr val="0070C0"/>
                </a:solidFill>
              </a:rPr>
              <a:t>are listed below:</a:t>
            </a:r>
            <a:endParaRPr lang="en-US" sz="1400" dirty="0" smtClean="0">
              <a:solidFill>
                <a:srgbClr val="0070C0"/>
              </a:solidFill>
            </a:endParaRPr>
          </a:p>
          <a:p>
            <a:endParaRPr lang="en-US" sz="1000" dirty="0" smtClean="0"/>
          </a:p>
          <a:p>
            <a:r>
              <a:rPr lang="en-US" sz="1100" b="1" dirty="0" smtClean="0">
                <a:solidFill>
                  <a:srgbClr val="0070C0"/>
                </a:solidFill>
              </a:rPr>
              <a:t>Tie impasse</a:t>
            </a:r>
            <a:r>
              <a:rPr lang="en-US" sz="1100" dirty="0" smtClean="0">
                <a:solidFill>
                  <a:srgbClr val="0070C0"/>
                </a:solidFill>
              </a:rPr>
              <a:t> | </a:t>
            </a:r>
            <a:r>
              <a:rPr lang="en-US" sz="1100" dirty="0" smtClean="0"/>
              <a:t>A tie impasse can be resolved by productions that create preferences that</a:t>
            </a:r>
          </a:p>
          <a:p>
            <a:r>
              <a:rPr lang="en-US" sz="1100" b="1" dirty="0" smtClean="0"/>
              <a:t>prefer one option</a:t>
            </a:r>
            <a:r>
              <a:rPr lang="en-US" sz="1100" dirty="0" smtClean="0"/>
              <a:t> (better, best, require), </a:t>
            </a:r>
            <a:r>
              <a:rPr lang="en-US" sz="1100" b="1" dirty="0" smtClean="0"/>
              <a:t>eliminate alternatives</a:t>
            </a:r>
            <a:r>
              <a:rPr lang="en-US" sz="1100" dirty="0" smtClean="0"/>
              <a:t> (worse, worst,</a:t>
            </a:r>
          </a:p>
          <a:p>
            <a:r>
              <a:rPr lang="en-US" sz="1100" dirty="0" smtClean="0"/>
              <a:t>reject, prohibit), or make </a:t>
            </a:r>
            <a:r>
              <a:rPr lang="en-US" sz="1100" b="1" dirty="0" smtClean="0"/>
              <a:t>all of the objects indifferent</a:t>
            </a:r>
            <a:r>
              <a:rPr lang="en-US" sz="1100" dirty="0" smtClean="0"/>
              <a:t> (indifferent).</a:t>
            </a:r>
          </a:p>
          <a:p>
            <a:endParaRPr lang="en-US" sz="1100" dirty="0" smtClean="0"/>
          </a:p>
          <a:p>
            <a:r>
              <a:rPr lang="en-US" sz="1100" b="1" dirty="0" smtClean="0">
                <a:solidFill>
                  <a:srgbClr val="0070C0"/>
                </a:solidFill>
              </a:rPr>
              <a:t>Conflict impasse</a:t>
            </a:r>
            <a:r>
              <a:rPr lang="en-US" sz="1100" dirty="0" smtClean="0">
                <a:solidFill>
                  <a:srgbClr val="0070C0"/>
                </a:solidFill>
              </a:rPr>
              <a:t> | </a:t>
            </a:r>
            <a:r>
              <a:rPr lang="en-US" sz="1100" dirty="0" smtClean="0"/>
              <a:t>A conflict impasse can be resolved by productions that </a:t>
            </a:r>
            <a:r>
              <a:rPr lang="en-US" sz="1100" b="1" dirty="0" smtClean="0"/>
              <a:t>create preferences</a:t>
            </a:r>
            <a:endParaRPr lang="en-US" sz="1100" dirty="0" smtClean="0"/>
          </a:p>
          <a:p>
            <a:r>
              <a:rPr lang="en-US" sz="1100" b="1" dirty="0" smtClean="0"/>
              <a:t>to require</a:t>
            </a:r>
            <a:r>
              <a:rPr lang="en-US" sz="1100" dirty="0" smtClean="0"/>
              <a:t> </a:t>
            </a:r>
            <a:r>
              <a:rPr lang="en-US" sz="1100" b="1" dirty="0" smtClean="0"/>
              <a:t>one option</a:t>
            </a:r>
            <a:r>
              <a:rPr lang="en-US" sz="1100" dirty="0" smtClean="0"/>
              <a:t> (require), or </a:t>
            </a:r>
            <a:r>
              <a:rPr lang="en-US" sz="1100" b="1" dirty="0" smtClean="0"/>
              <a:t>eliminate the alternatives</a:t>
            </a:r>
            <a:r>
              <a:rPr lang="en-US" sz="1100" dirty="0" smtClean="0"/>
              <a:t> (reject, prohibit).</a:t>
            </a:r>
          </a:p>
          <a:p>
            <a:endParaRPr lang="en-US" sz="1100" dirty="0" smtClean="0"/>
          </a:p>
          <a:p>
            <a:r>
              <a:rPr lang="en-US" sz="1100" b="1" dirty="0" smtClean="0">
                <a:solidFill>
                  <a:srgbClr val="0070C0"/>
                </a:solidFill>
              </a:rPr>
              <a:t>Constraint-failure impasse</a:t>
            </a:r>
            <a:r>
              <a:rPr lang="en-US" sz="1100" dirty="0" smtClean="0">
                <a:solidFill>
                  <a:srgbClr val="0070C0"/>
                </a:solidFill>
              </a:rPr>
              <a:t> | </a:t>
            </a:r>
            <a:r>
              <a:rPr lang="en-US" sz="1100" dirty="0" smtClean="0"/>
              <a:t>A constraint-failure impasse cannot be resolved by additional</a:t>
            </a:r>
          </a:p>
          <a:p>
            <a:r>
              <a:rPr lang="en-US" sz="1100" dirty="0" smtClean="0"/>
              <a:t>preferences, but may be prevented by changing productions so that they </a:t>
            </a:r>
            <a:r>
              <a:rPr lang="en-US" sz="1100" b="1" dirty="0" smtClean="0"/>
              <a:t>create</a:t>
            </a:r>
            <a:endParaRPr lang="en-US" sz="1100" dirty="0" smtClean="0"/>
          </a:p>
          <a:p>
            <a:r>
              <a:rPr lang="en-US" sz="1100" b="1" dirty="0" smtClean="0"/>
              <a:t>fewer require or prohibit</a:t>
            </a:r>
            <a:r>
              <a:rPr lang="en-US" sz="1100" dirty="0" smtClean="0"/>
              <a:t> </a:t>
            </a:r>
            <a:r>
              <a:rPr lang="en-US" sz="1100" b="1" dirty="0" smtClean="0"/>
              <a:t>preferences</a:t>
            </a:r>
            <a:r>
              <a:rPr lang="en-US" sz="1100" dirty="0" smtClean="0"/>
              <a:t>. A </a:t>
            </a:r>
            <a:r>
              <a:rPr lang="en-US" sz="1100" dirty="0" err="1" smtClean="0"/>
              <a:t>substate</a:t>
            </a:r>
            <a:r>
              <a:rPr lang="en-US" sz="1100" dirty="0" smtClean="0"/>
              <a:t> can resolve a constraint-failure</a:t>
            </a:r>
          </a:p>
          <a:p>
            <a:r>
              <a:rPr lang="en-US" sz="1100" dirty="0" smtClean="0"/>
              <a:t>impasse through actions that cause all but one of the conflicting preferences to retract.</a:t>
            </a:r>
          </a:p>
          <a:p>
            <a:endParaRPr lang="en-US" sz="1100" dirty="0" smtClean="0"/>
          </a:p>
          <a:p>
            <a:r>
              <a:rPr lang="en-US" sz="1100" b="1" dirty="0" smtClean="0">
                <a:solidFill>
                  <a:srgbClr val="0070C0"/>
                </a:solidFill>
              </a:rPr>
              <a:t>State no-change impasse</a:t>
            </a:r>
            <a:r>
              <a:rPr lang="en-US" sz="1100" dirty="0" smtClean="0">
                <a:solidFill>
                  <a:srgbClr val="0070C0"/>
                </a:solidFill>
              </a:rPr>
              <a:t> | </a:t>
            </a:r>
            <a:r>
              <a:rPr lang="en-US" sz="1100" dirty="0" smtClean="0"/>
              <a:t>A state no-change impasse can be resolved by productions</a:t>
            </a:r>
          </a:p>
          <a:p>
            <a:r>
              <a:rPr lang="en-US" sz="1100" dirty="0" smtClean="0"/>
              <a:t>that </a:t>
            </a:r>
            <a:r>
              <a:rPr lang="en-US" sz="1100" b="1" dirty="0" smtClean="0"/>
              <a:t>create</a:t>
            </a:r>
            <a:r>
              <a:rPr lang="en-US" sz="1100" dirty="0" smtClean="0"/>
              <a:t> </a:t>
            </a:r>
            <a:r>
              <a:rPr lang="en-US" sz="1100" b="1" dirty="0" smtClean="0"/>
              <a:t>acceptable or require</a:t>
            </a:r>
            <a:r>
              <a:rPr lang="en-US" sz="1100" dirty="0" smtClean="0"/>
              <a:t> </a:t>
            </a:r>
            <a:r>
              <a:rPr lang="en-US" sz="1100" b="1" dirty="0" smtClean="0"/>
              <a:t>preferences for operators</a:t>
            </a:r>
            <a:r>
              <a:rPr lang="en-US" sz="1100" dirty="0" smtClean="0"/>
              <a:t>.</a:t>
            </a:r>
          </a:p>
          <a:p>
            <a:endParaRPr lang="en-US" sz="1100" dirty="0" smtClean="0"/>
          </a:p>
          <a:p>
            <a:r>
              <a:rPr lang="en-US" sz="1100" b="1" dirty="0" smtClean="0">
                <a:solidFill>
                  <a:srgbClr val="0070C0"/>
                </a:solidFill>
              </a:rPr>
              <a:t>Operator no-change impasse</a:t>
            </a:r>
            <a:r>
              <a:rPr lang="en-US" sz="1100" dirty="0" smtClean="0">
                <a:solidFill>
                  <a:srgbClr val="0070C0"/>
                </a:solidFill>
              </a:rPr>
              <a:t> | </a:t>
            </a:r>
            <a:r>
              <a:rPr lang="en-US" sz="1100" dirty="0" smtClean="0"/>
              <a:t>An operator no-change impasse </a:t>
            </a:r>
            <a:r>
              <a:rPr lang="en-US" sz="1100" b="1" dirty="0" smtClean="0"/>
              <a:t>can be resolved by productions that </a:t>
            </a:r>
            <a:r>
              <a:rPr lang="en-US" sz="1100" b="1" u="sng" dirty="0" smtClean="0">
                <a:solidFill>
                  <a:srgbClr val="FF0000"/>
                </a:solidFill>
              </a:rPr>
              <a:t>apply</a:t>
            </a:r>
            <a:r>
              <a:rPr lang="en-US" sz="1100" b="1" dirty="0" smtClean="0"/>
              <a:t> the operator</a:t>
            </a:r>
            <a:r>
              <a:rPr lang="en-US" sz="1100" dirty="0" smtClean="0"/>
              <a:t>, change the state so the </a:t>
            </a:r>
            <a:r>
              <a:rPr lang="en-US" sz="1100" i="1" dirty="0" smtClean="0"/>
              <a:t>operator proposal no longer</a:t>
            </a:r>
            <a:endParaRPr lang="en-US" sz="1100" dirty="0" smtClean="0"/>
          </a:p>
          <a:p>
            <a:r>
              <a:rPr lang="en-US" sz="1100" i="1" dirty="0" smtClean="0"/>
              <a:t>matches</a:t>
            </a:r>
            <a:r>
              <a:rPr lang="en-US" sz="1100" dirty="0" smtClean="0"/>
              <a:t>, or </a:t>
            </a:r>
            <a:r>
              <a:rPr lang="en-US" sz="1100" u="sng" dirty="0" smtClean="0"/>
              <a:t>cause other operators to be proposed and preferred</a:t>
            </a:r>
            <a:r>
              <a:rPr lang="en-US" sz="1100" dirty="0" smtClean="0"/>
              <a:t>.</a:t>
            </a:r>
            <a:endParaRPr lang="en-US" sz="1100" dirty="0"/>
          </a:p>
        </p:txBody>
      </p:sp>
      <p:sp>
        <p:nvSpPr>
          <p:cNvPr id="7" name="Rectangle 6"/>
          <p:cNvSpPr/>
          <p:nvPr/>
        </p:nvSpPr>
        <p:spPr>
          <a:xfrm>
            <a:off x="7039708" y="1463768"/>
            <a:ext cx="3985846" cy="2185214"/>
          </a:xfrm>
          <a:prstGeom prst="rect">
            <a:avLst/>
          </a:prstGeom>
        </p:spPr>
        <p:txBody>
          <a:bodyPr wrap="square">
            <a:spAutoFit/>
          </a:bodyPr>
          <a:lstStyle/>
          <a:p>
            <a:r>
              <a:rPr lang="en-US" sz="1200" b="1" dirty="0" smtClean="0"/>
              <a:t>Decision Cycles &amp; </a:t>
            </a:r>
            <a:r>
              <a:rPr lang="en-US" sz="1200" b="1" dirty="0" err="1" smtClean="0"/>
              <a:t>Substates</a:t>
            </a:r>
            <a:r>
              <a:rPr lang="en-US" sz="1200" b="1" dirty="0" smtClean="0"/>
              <a:t>:</a:t>
            </a:r>
          </a:p>
          <a:p>
            <a:endParaRPr lang="en-US" sz="800" dirty="0" smtClean="0"/>
          </a:p>
          <a:p>
            <a:r>
              <a:rPr lang="en-US" sz="1200" dirty="0" smtClean="0"/>
              <a:t>The main change when there are multiple </a:t>
            </a:r>
            <a:r>
              <a:rPr lang="en-US" sz="1200" dirty="0" err="1" smtClean="0"/>
              <a:t>substates</a:t>
            </a:r>
            <a:r>
              <a:rPr lang="en-US" sz="1200" dirty="0" smtClean="0"/>
              <a:t> is that </a:t>
            </a:r>
            <a:r>
              <a:rPr lang="en-US" sz="1200" dirty="0" smtClean="0">
                <a:solidFill>
                  <a:srgbClr val="0070C0"/>
                </a:solidFill>
              </a:rPr>
              <a:t>at each phase of the decision cycle</a:t>
            </a:r>
            <a:r>
              <a:rPr lang="en-US" sz="1200" dirty="0" smtClean="0"/>
              <a:t>, Soar goes through the </a:t>
            </a:r>
            <a:r>
              <a:rPr lang="en-US" sz="1200" dirty="0" err="1" smtClean="0"/>
              <a:t>substates</a:t>
            </a:r>
            <a:r>
              <a:rPr lang="en-US" sz="1200" dirty="0" smtClean="0"/>
              <a:t>, from </a:t>
            </a:r>
            <a:r>
              <a:rPr lang="en-US" sz="1200" dirty="0" smtClean="0">
                <a:solidFill>
                  <a:srgbClr val="FF0000"/>
                </a:solidFill>
              </a:rPr>
              <a:t>oldest (highest) to newest (lowest)</a:t>
            </a:r>
            <a:r>
              <a:rPr lang="en-US" sz="1200" dirty="0" smtClean="0"/>
              <a:t>, completing any necessary processing at that level for that phase before doing any processing in the next </a:t>
            </a:r>
            <a:r>
              <a:rPr lang="en-US" sz="1200" dirty="0" err="1" smtClean="0"/>
              <a:t>substate</a:t>
            </a:r>
            <a:r>
              <a:rPr lang="en-US" sz="1200" dirty="0" smtClean="0"/>
              <a:t>.</a:t>
            </a:r>
          </a:p>
          <a:p>
            <a:endParaRPr lang="en-US" sz="800" dirty="0" smtClean="0"/>
          </a:p>
          <a:p>
            <a:r>
              <a:rPr lang="en-US" sz="1200" dirty="0" smtClean="0"/>
              <a:t>Thus, whenever a level in the state stack is reached, all production activity is </a:t>
            </a:r>
            <a:r>
              <a:rPr lang="en-US" sz="1200" b="1" i="1" dirty="0" smtClean="0"/>
              <a:t>guaranteed to be consistent with any processing that has occurred at higher levels</a:t>
            </a:r>
            <a:r>
              <a:rPr lang="en-US" sz="1200" dirty="0" smtClean="0"/>
              <a:t>.</a:t>
            </a:r>
            <a:endParaRPr lang="en-US" sz="1200" dirty="0"/>
          </a:p>
        </p:txBody>
      </p:sp>
      <p:sp>
        <p:nvSpPr>
          <p:cNvPr id="8" name="Title 1">
            <a:extLst>
              <a:ext uri="{FF2B5EF4-FFF2-40B4-BE49-F238E27FC236}">
                <a16:creationId xmlns:a16="http://schemas.microsoft.com/office/drawing/2014/main" xmlns="" id="{380BF908-D337-4124-B475-D825EF7C7711}"/>
              </a:ext>
            </a:extLst>
          </p:cNvPr>
          <p:cNvSpPr txBox="1">
            <a:spLocks/>
          </p:cNvSpPr>
          <p:nvPr/>
        </p:nvSpPr>
        <p:spPr bwMode="gray">
          <a:xfrm>
            <a:off x="495301" y="410546"/>
            <a:ext cx="7162800" cy="6635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Tutorial</a:t>
            </a:r>
            <a:r>
              <a:rPr kumimoji="0" lang="en-US" sz="3000" b="0" i="0" u="none" strike="noStrike" kern="1200" cap="none" spc="0" normalizeH="0" noProof="0" dirty="0" smtClean="0">
                <a:ln>
                  <a:noFill/>
                </a:ln>
                <a:solidFill>
                  <a:srgbClr val="55565A"/>
                </a:solidFill>
                <a:effectLst/>
                <a:uLnTx/>
                <a:uFillTx/>
                <a:latin typeface="+mj-lt"/>
                <a:ea typeface="+mj-ea"/>
                <a:cs typeface="+mj-cs"/>
              </a:rPr>
              <a:t> – </a:t>
            </a:r>
            <a:r>
              <a:rPr kumimoji="0" lang="en-US" sz="3000" b="0" i="0" u="none" strike="noStrike" kern="1200" cap="none" spc="0" normalizeH="0" baseline="0" noProof="0" dirty="0" smtClean="0">
                <a:ln>
                  <a:noFill/>
                </a:ln>
                <a:solidFill>
                  <a:srgbClr val="55565A"/>
                </a:solidFill>
                <a:effectLst/>
                <a:uLnTx/>
                <a:uFillTx/>
                <a:latin typeface="+mj-lt"/>
                <a:ea typeface="+mj-ea"/>
                <a:cs typeface="+mj-cs"/>
              </a:rPr>
              <a:t>Problem Space and </a:t>
            </a:r>
            <a:r>
              <a:rPr kumimoji="0" lang="en-US" sz="3000" b="0" i="0" u="none" strike="noStrike" kern="1200" cap="none" spc="0" normalizeH="0" baseline="0" noProof="0" dirty="0" err="1" smtClean="0">
                <a:ln>
                  <a:noFill/>
                </a:ln>
                <a:solidFill>
                  <a:srgbClr val="55565A"/>
                </a:solidFill>
                <a:effectLst/>
                <a:uLnTx/>
                <a:uFillTx/>
                <a:latin typeface="+mj-lt"/>
                <a:ea typeface="+mj-ea"/>
                <a:cs typeface="+mj-cs"/>
              </a:rPr>
              <a:t>SubGoals</a:t>
            </a:r>
            <a:endParaRPr kumimoji="0" lang="en-US" sz="3000" b="0" i="0" u="none" strike="noStrike" kern="1200" cap="none" spc="0" normalizeH="0" baseline="0" noProof="0" dirty="0">
              <a:ln>
                <a:noFill/>
              </a:ln>
              <a:solidFill>
                <a:srgbClr val="55565A"/>
              </a:solidFill>
              <a:effectLst/>
              <a:uLnTx/>
              <a:uFillTx/>
              <a:latin typeface="+mj-lt"/>
              <a:ea typeface="+mj-ea"/>
              <a:cs typeface="+mj-cs"/>
            </a:endParaRPr>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380BF908-D337-4124-B475-D825EF7C7711}"/>
              </a:ext>
            </a:extLst>
          </p:cNvPr>
          <p:cNvSpPr txBox="1">
            <a:spLocks/>
          </p:cNvSpPr>
          <p:nvPr/>
        </p:nvSpPr>
        <p:spPr bwMode="gray">
          <a:xfrm>
            <a:off x="495300" y="410546"/>
            <a:ext cx="8132885" cy="6635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Tutorial</a:t>
            </a:r>
            <a:r>
              <a:rPr kumimoji="0" lang="en-US" sz="3000" b="0" i="0" u="none" strike="noStrike" kern="1200" cap="none" spc="0" normalizeH="0" noProof="0" dirty="0" smtClean="0">
                <a:ln>
                  <a:noFill/>
                </a:ln>
                <a:solidFill>
                  <a:srgbClr val="55565A"/>
                </a:solidFill>
                <a:effectLst/>
                <a:uLnTx/>
                <a:uFillTx/>
                <a:latin typeface="+mj-lt"/>
                <a:ea typeface="+mj-ea"/>
                <a:cs typeface="+mj-cs"/>
              </a:rPr>
              <a:t> – </a:t>
            </a:r>
            <a:r>
              <a:rPr kumimoji="0" lang="en-US" sz="3000" b="0" i="0" u="none" strike="noStrike" kern="1200" cap="none" spc="0" normalizeH="0" baseline="0" noProof="0" dirty="0" smtClean="0">
                <a:ln>
                  <a:noFill/>
                </a:ln>
                <a:solidFill>
                  <a:srgbClr val="55565A"/>
                </a:solidFill>
                <a:effectLst/>
                <a:uLnTx/>
                <a:uFillTx/>
                <a:latin typeface="+mj-lt"/>
                <a:ea typeface="+mj-ea"/>
                <a:cs typeface="+mj-cs"/>
              </a:rPr>
              <a:t>Problem Space Navigation</a:t>
            </a:r>
            <a:endParaRPr kumimoji="0" lang="en-US" sz="3000" b="0" i="0" u="none" strike="noStrike" kern="1200" cap="none" spc="0" normalizeH="0" baseline="0" noProof="0" dirty="0">
              <a:ln>
                <a:noFill/>
              </a:ln>
              <a:solidFill>
                <a:srgbClr val="55565A"/>
              </a:solidFill>
              <a:effectLst/>
              <a:uLnTx/>
              <a:uFillTx/>
              <a:latin typeface="+mj-lt"/>
              <a:ea typeface="+mj-ea"/>
              <a:cs typeface="+mj-cs"/>
            </a:endParaRPr>
          </a:p>
        </p:txBody>
      </p:sp>
      <p:sp>
        <p:nvSpPr>
          <p:cNvPr id="7"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1523355" y="2796413"/>
            <a:ext cx="8895529" cy="1678871"/>
          </a:xfrm>
          <a:prstGeom prst="rect">
            <a:avLst/>
          </a:prstGeom>
        </p:spPr>
        <p:txBody>
          <a:bodyPr vert="horz" lIns="0" tIns="0" rIns="0" bIns="0" rtlCol="0">
            <a:noAutofit/>
          </a:bodyPr>
          <a:lstStyle/>
          <a:p>
            <a:pPr lvl="0" algn="ctr">
              <a:lnSpc>
                <a:spcPct val="95000"/>
              </a:lnSpc>
              <a:spcBef>
                <a:spcPts val="800"/>
              </a:spcBef>
              <a:spcAft>
                <a:spcPts val="600"/>
              </a:spcAft>
              <a:defRPr/>
            </a:pPr>
            <a:r>
              <a:rPr lang="en-US" sz="4800" b="1" dirty="0" smtClean="0">
                <a:solidFill>
                  <a:schemeClr val="tx2"/>
                </a:solidFill>
              </a:rPr>
              <a:t>Example to learn </a:t>
            </a:r>
            <a:r>
              <a:rPr lang="en-US" sz="4800" b="1" dirty="0" smtClean="0">
                <a:solidFill>
                  <a:srgbClr val="0070C0"/>
                </a:solidFill>
              </a:rPr>
              <a:t>SOAR</a:t>
            </a:r>
            <a:r>
              <a:rPr lang="en-US" sz="4800" b="1" dirty="0" smtClean="0">
                <a:solidFill>
                  <a:schemeClr val="tx2"/>
                </a:solidFill>
              </a:rPr>
              <a:t> Problem Spaces.</a:t>
            </a:r>
            <a:endParaRPr lang="en-US" sz="4800" b="1" dirty="0">
              <a:solidFill>
                <a:schemeClr val="tx2"/>
              </a:solidFill>
            </a:endParaRPr>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380BF908-D337-4124-B475-D825EF7C7711}"/>
              </a:ext>
            </a:extLst>
          </p:cNvPr>
          <p:cNvSpPr txBox="1">
            <a:spLocks/>
          </p:cNvSpPr>
          <p:nvPr/>
        </p:nvSpPr>
        <p:spPr bwMode="gray">
          <a:xfrm>
            <a:off x="495300" y="410546"/>
            <a:ext cx="8132885" cy="6635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Tutorial</a:t>
            </a:r>
            <a:r>
              <a:rPr kumimoji="0" lang="en-US" sz="3000" b="0" i="0" u="none" strike="noStrike" kern="1200" cap="none" spc="0" normalizeH="0" noProof="0" dirty="0" smtClean="0">
                <a:ln>
                  <a:noFill/>
                </a:ln>
                <a:solidFill>
                  <a:srgbClr val="55565A"/>
                </a:solidFill>
                <a:effectLst/>
                <a:uLnTx/>
                <a:uFillTx/>
                <a:latin typeface="+mj-lt"/>
                <a:ea typeface="+mj-ea"/>
                <a:cs typeface="+mj-cs"/>
              </a:rPr>
              <a:t> – </a:t>
            </a:r>
            <a:r>
              <a:rPr kumimoji="0" lang="en-US" sz="3000" b="0" i="0" u="none" strike="noStrike" kern="1200" cap="none" spc="0" normalizeH="0" baseline="0" noProof="0" dirty="0" smtClean="0">
                <a:ln>
                  <a:noFill/>
                </a:ln>
                <a:solidFill>
                  <a:srgbClr val="55565A"/>
                </a:solidFill>
                <a:effectLst/>
                <a:uLnTx/>
                <a:uFillTx/>
                <a:latin typeface="+mj-lt"/>
                <a:ea typeface="+mj-ea"/>
                <a:cs typeface="+mj-cs"/>
              </a:rPr>
              <a:t>Problem Space Navigation</a:t>
            </a:r>
            <a:endParaRPr kumimoji="0" lang="en-US" sz="3000" b="0" i="0" u="none" strike="noStrike" kern="1200" cap="none" spc="0" normalizeH="0" baseline="0" noProof="0" dirty="0">
              <a:ln>
                <a:noFill/>
              </a:ln>
              <a:solidFill>
                <a:srgbClr val="55565A"/>
              </a:solidFill>
              <a:effectLst/>
              <a:uLnTx/>
              <a:uFillTx/>
              <a:latin typeface="+mj-lt"/>
              <a:ea typeface="+mj-ea"/>
              <a:cs typeface="+mj-cs"/>
            </a:endParaRPr>
          </a:p>
        </p:txBody>
      </p:sp>
      <p:pic>
        <p:nvPicPr>
          <p:cNvPr id="1027" name="Picture 3"/>
          <p:cNvPicPr>
            <a:picLocks noChangeAspect="1" noChangeArrowheads="1"/>
          </p:cNvPicPr>
          <p:nvPr/>
        </p:nvPicPr>
        <p:blipFill>
          <a:blip r:embed="rId3" cstate="print"/>
          <a:srcRect/>
          <a:stretch>
            <a:fillRect/>
          </a:stretch>
        </p:blipFill>
        <p:spPr bwMode="auto">
          <a:xfrm>
            <a:off x="3734289" y="1965570"/>
            <a:ext cx="7605713" cy="2082800"/>
          </a:xfrm>
          <a:prstGeom prst="rect">
            <a:avLst/>
          </a:prstGeom>
          <a:noFill/>
          <a:ln w="9525">
            <a:noFill/>
            <a:miter lim="800000"/>
            <a:headEnd/>
            <a:tailEnd/>
          </a:ln>
        </p:spPr>
      </p:pic>
      <p:sp>
        <p:nvSpPr>
          <p:cNvPr id="5"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214923" y="1557806"/>
            <a:ext cx="3471877" cy="335593"/>
          </a:xfrm>
          <a:prstGeom prst="rect">
            <a:avLst/>
          </a:prstGeom>
        </p:spPr>
        <p:txBody>
          <a:bodyPr vert="horz" lIns="0" tIns="0" rIns="0" bIns="0" rtlCol="0">
            <a:noAutofit/>
          </a:bodyPr>
          <a:lstStyle/>
          <a:p>
            <a:pPr lvl="0">
              <a:lnSpc>
                <a:spcPct val="95000"/>
              </a:lnSpc>
              <a:spcBef>
                <a:spcPts val="800"/>
              </a:spcBef>
              <a:spcAft>
                <a:spcPts val="600"/>
              </a:spcAft>
              <a:defRPr/>
            </a:pPr>
            <a:r>
              <a:rPr lang="en-US" sz="2000" dirty="0" smtClean="0">
                <a:solidFill>
                  <a:schemeClr val="accent6">
                    <a:lumMod val="10000"/>
                  </a:schemeClr>
                </a:solidFill>
              </a:rPr>
              <a:t>POC</a:t>
            </a:r>
            <a:r>
              <a:rPr lang="en-US" sz="2000" dirty="0" smtClean="0">
                <a:solidFill>
                  <a:srgbClr val="0070C0"/>
                </a:solidFill>
              </a:rPr>
              <a:t> Problem Space </a:t>
            </a:r>
            <a:r>
              <a:rPr lang="en-US" sz="2000" u="sng" dirty="0" smtClean="0">
                <a:solidFill>
                  <a:schemeClr val="accent6">
                    <a:lumMod val="10000"/>
                  </a:schemeClr>
                </a:solidFill>
              </a:rPr>
              <a:t>Design </a:t>
            </a:r>
            <a:endParaRPr lang="en-US" sz="2000" u="sng" dirty="0">
              <a:solidFill>
                <a:schemeClr val="accent6">
                  <a:lumMod val="10000"/>
                </a:schemeClr>
              </a:solidFill>
            </a:endParaRPr>
          </a:p>
        </p:txBody>
      </p:sp>
      <p:sp>
        <p:nvSpPr>
          <p:cNvPr id="7"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4699108" y="4066545"/>
            <a:ext cx="4805376" cy="1120916"/>
          </a:xfrm>
          <a:prstGeom prst="rect">
            <a:avLst/>
          </a:prstGeom>
        </p:spPr>
        <p:txBody>
          <a:bodyPr vert="horz" lIns="0" tIns="0" rIns="0" bIns="0" rtlCol="0">
            <a:noAutofit/>
          </a:bodyPr>
          <a:lstStyle/>
          <a:p>
            <a:pPr lvl="0">
              <a:defRPr/>
            </a:pPr>
            <a:r>
              <a:rPr lang="en-US" sz="1200" b="1" dirty="0" smtClean="0">
                <a:solidFill>
                  <a:srgbClr val="0070C0"/>
                </a:solidFill>
              </a:rPr>
              <a:t>“ONC” is the Vehicle for creating </a:t>
            </a:r>
            <a:r>
              <a:rPr lang="en-US" sz="1200" b="1" dirty="0" err="1" smtClean="0">
                <a:solidFill>
                  <a:srgbClr val="0070C0"/>
                </a:solidFill>
              </a:rPr>
              <a:t>substates</a:t>
            </a:r>
            <a:r>
              <a:rPr lang="en-US" sz="1200" b="1" dirty="0" smtClean="0">
                <a:solidFill>
                  <a:srgbClr val="0070C0"/>
                </a:solidFill>
              </a:rPr>
              <a:t>.</a:t>
            </a:r>
          </a:p>
          <a:p>
            <a:pPr lvl="1">
              <a:buFont typeface="Arial" pitchFamily="34" charset="0"/>
              <a:buChar char="•"/>
              <a:defRPr/>
            </a:pPr>
            <a:r>
              <a:rPr lang="en-US" sz="1200" dirty="0" smtClean="0">
                <a:solidFill>
                  <a:srgbClr val="0070C0"/>
                </a:solidFill>
              </a:rPr>
              <a:t> Proposals w/out a corresponding APPLY.</a:t>
            </a:r>
          </a:p>
          <a:p>
            <a:pPr>
              <a:defRPr/>
            </a:pPr>
            <a:endParaRPr lang="en-US" sz="1200" dirty="0" smtClean="0">
              <a:solidFill>
                <a:srgbClr val="0070C0"/>
              </a:solidFill>
            </a:endParaRPr>
          </a:p>
          <a:p>
            <a:pPr>
              <a:defRPr/>
            </a:pPr>
            <a:r>
              <a:rPr lang="en-US" sz="1200" b="1" dirty="0" smtClean="0">
                <a:solidFill>
                  <a:srgbClr val="0070C0"/>
                </a:solidFill>
              </a:rPr>
              <a:t>Impasse Resolution Vehicle:</a:t>
            </a:r>
            <a:r>
              <a:rPr lang="en-US" sz="1200" dirty="0" smtClean="0">
                <a:solidFill>
                  <a:srgbClr val="0070C0"/>
                </a:solidFill>
              </a:rPr>
              <a:t> </a:t>
            </a:r>
          </a:p>
          <a:p>
            <a:pPr lvl="1">
              <a:buFont typeface="Arial" pitchFamily="34" charset="0"/>
              <a:buChar char="•"/>
              <a:defRPr/>
            </a:pPr>
            <a:r>
              <a:rPr lang="en-US" sz="1200" dirty="0" smtClean="0">
                <a:solidFill>
                  <a:srgbClr val="0070C0"/>
                </a:solidFill>
              </a:rPr>
              <a:t> The return of the </a:t>
            </a:r>
            <a:r>
              <a:rPr lang="en-US" sz="1200" b="1" dirty="0" smtClean="0"/>
              <a:t>^problem-data </a:t>
            </a:r>
            <a:r>
              <a:rPr lang="en-US" sz="1200" dirty="0" smtClean="0">
                <a:solidFill>
                  <a:srgbClr val="0070C0"/>
                </a:solidFill>
              </a:rPr>
              <a:t>structure from the </a:t>
            </a:r>
            <a:r>
              <a:rPr lang="en-US" sz="1200" dirty="0" err="1" smtClean="0">
                <a:solidFill>
                  <a:srgbClr val="0070C0"/>
                </a:solidFill>
              </a:rPr>
              <a:t>Substate</a:t>
            </a:r>
            <a:r>
              <a:rPr lang="en-US" sz="1200" dirty="0" smtClean="0">
                <a:solidFill>
                  <a:srgbClr val="0070C0"/>
                </a:solidFill>
              </a:rPr>
              <a:t>.</a:t>
            </a:r>
          </a:p>
          <a:p>
            <a:pPr>
              <a:defRPr/>
            </a:pPr>
            <a:endParaRPr lang="en-US" sz="1200" dirty="0" smtClean="0">
              <a:solidFill>
                <a:srgbClr val="0070C0"/>
              </a:solidFill>
            </a:endParaRPr>
          </a:p>
          <a:p>
            <a:pPr>
              <a:defRPr/>
            </a:pPr>
            <a:endParaRPr lang="en-US" sz="1200" dirty="0" smtClean="0">
              <a:solidFill>
                <a:srgbClr val="0070C0"/>
              </a:solidFill>
            </a:endParaRPr>
          </a:p>
        </p:txBody>
      </p:sp>
      <p:sp>
        <p:nvSpPr>
          <p:cNvPr id="9"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281354" y="1959323"/>
            <a:ext cx="3349869" cy="1645523"/>
          </a:xfrm>
          <a:prstGeom prst="rect">
            <a:avLst/>
          </a:prstGeom>
        </p:spPr>
        <p:txBody>
          <a:bodyPr vert="horz" lIns="0" tIns="0" rIns="0" bIns="0" rtlCol="0">
            <a:noAutofit/>
          </a:bodyPr>
          <a:lstStyle/>
          <a:p>
            <a:pPr lvl="0">
              <a:defRPr/>
            </a:pPr>
            <a:r>
              <a:rPr lang="en-US" sz="1600" b="1" dirty="0" smtClean="0">
                <a:solidFill>
                  <a:srgbClr val="0070C0"/>
                </a:solidFill>
              </a:rPr>
              <a:t>Order of Processing</a:t>
            </a:r>
          </a:p>
          <a:p>
            <a:pPr lvl="0">
              <a:defRPr/>
            </a:pPr>
            <a:endParaRPr lang="en-US" sz="1200" dirty="0" smtClean="0"/>
          </a:p>
          <a:p>
            <a:pPr marL="228600" lvl="0" indent="-228600">
              <a:buFont typeface="+mj-lt"/>
              <a:buAutoNum type="arabicPeriod"/>
              <a:defRPr/>
            </a:pPr>
            <a:r>
              <a:rPr lang="en-US" sz="1200" b="1" dirty="0" smtClean="0"/>
              <a:t>Initialize</a:t>
            </a:r>
            <a:r>
              <a:rPr lang="en-US" sz="1200" dirty="0" smtClean="0"/>
              <a:t> Problem Space</a:t>
            </a:r>
          </a:p>
          <a:p>
            <a:pPr marL="228600" lvl="0" indent="-228600">
              <a:buFont typeface="+mj-lt"/>
              <a:buAutoNum type="arabicPeriod"/>
              <a:defRPr/>
            </a:pPr>
            <a:r>
              <a:rPr lang="en-US" sz="1200" b="1" dirty="0" smtClean="0"/>
              <a:t>Collect Problems</a:t>
            </a:r>
          </a:p>
          <a:p>
            <a:pPr marL="685800" lvl="1" indent="-228600">
              <a:buFont typeface="+mj-lt"/>
              <a:buAutoNum type="alphaLcParenR"/>
              <a:defRPr/>
            </a:pPr>
            <a:r>
              <a:rPr lang="en-US" sz="1200" dirty="0" err="1" smtClean="0"/>
              <a:t>SubSpace</a:t>
            </a:r>
            <a:r>
              <a:rPr lang="en-US" sz="1200" dirty="0" smtClean="0"/>
              <a:t>: </a:t>
            </a:r>
            <a:r>
              <a:rPr lang="en-US" sz="1200" b="1" dirty="0" smtClean="0"/>
              <a:t>Identify Omaha Problems</a:t>
            </a:r>
          </a:p>
          <a:p>
            <a:pPr marL="228600" indent="-228600">
              <a:buFont typeface="+mj-lt"/>
              <a:buAutoNum type="arabicPeriod"/>
              <a:defRPr/>
            </a:pPr>
            <a:r>
              <a:rPr lang="en-US" sz="1200" b="1" dirty="0" smtClean="0"/>
              <a:t>Address Problem</a:t>
            </a:r>
          </a:p>
          <a:p>
            <a:pPr marL="685800" lvl="1" indent="-228600">
              <a:buFont typeface="+mj-lt"/>
              <a:buAutoNum type="alphaLcParenR"/>
              <a:defRPr/>
            </a:pPr>
            <a:r>
              <a:rPr lang="en-US" sz="1200" dirty="0" err="1" smtClean="0"/>
              <a:t>SubSpace</a:t>
            </a:r>
            <a:r>
              <a:rPr lang="en-US" sz="1200" dirty="0" smtClean="0"/>
              <a:t>: </a:t>
            </a:r>
            <a:r>
              <a:rPr lang="en-US" sz="1200" b="1" dirty="0" smtClean="0"/>
              <a:t>Return Interventions</a:t>
            </a:r>
          </a:p>
          <a:p>
            <a:pPr marL="228600" indent="-228600">
              <a:buFont typeface="+mj-lt"/>
              <a:buAutoNum type="arabicPeriod"/>
              <a:defRPr/>
            </a:pPr>
            <a:r>
              <a:rPr lang="en-US" sz="1200" b="1" dirty="0" smtClean="0"/>
              <a:t>Output Care Plan</a:t>
            </a:r>
          </a:p>
          <a:p>
            <a:pPr marL="685800" lvl="1" indent="-228600">
              <a:defRPr/>
            </a:pPr>
            <a:endParaRPr lang="en-US" sz="1200" dirty="0" smtClean="0"/>
          </a:p>
          <a:p>
            <a:pPr>
              <a:defRPr/>
            </a:pPr>
            <a:endParaRPr lang="en-US" sz="1200" dirty="0" smtClean="0">
              <a:solidFill>
                <a:srgbClr val="0070C0"/>
              </a:solidFill>
            </a:endParaRPr>
          </a:p>
          <a:p>
            <a:pPr>
              <a:defRPr/>
            </a:pPr>
            <a:endParaRPr lang="en-US" sz="1200" dirty="0" smtClean="0">
              <a:solidFill>
                <a:srgbClr val="0070C0"/>
              </a:solidFill>
            </a:endParaRPr>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380BF908-D337-4124-B475-D825EF7C7711}"/>
              </a:ext>
            </a:extLst>
          </p:cNvPr>
          <p:cNvSpPr txBox="1">
            <a:spLocks/>
          </p:cNvSpPr>
          <p:nvPr/>
        </p:nvSpPr>
        <p:spPr bwMode="gray">
          <a:xfrm>
            <a:off x="495300" y="410546"/>
            <a:ext cx="8132885" cy="6635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Tutorial</a:t>
            </a:r>
            <a:r>
              <a:rPr kumimoji="0" lang="en-US" sz="3000" b="0" i="0" u="none" strike="noStrike" kern="1200" cap="none" spc="0" normalizeH="0" noProof="0" dirty="0" smtClean="0">
                <a:ln>
                  <a:noFill/>
                </a:ln>
                <a:solidFill>
                  <a:srgbClr val="55565A"/>
                </a:solidFill>
                <a:effectLst/>
                <a:uLnTx/>
                <a:uFillTx/>
                <a:latin typeface="+mj-lt"/>
                <a:ea typeface="+mj-ea"/>
                <a:cs typeface="+mj-cs"/>
              </a:rPr>
              <a:t> – </a:t>
            </a:r>
            <a:r>
              <a:rPr kumimoji="0" lang="en-US" sz="3000" b="0" i="0" u="none" strike="noStrike" kern="1200" cap="none" spc="0" normalizeH="0" baseline="0" noProof="0" dirty="0" smtClean="0">
                <a:ln>
                  <a:noFill/>
                </a:ln>
                <a:solidFill>
                  <a:srgbClr val="55565A"/>
                </a:solidFill>
                <a:effectLst/>
                <a:uLnTx/>
                <a:uFillTx/>
                <a:latin typeface="+mj-lt"/>
                <a:ea typeface="+mj-ea"/>
                <a:cs typeface="+mj-cs"/>
              </a:rPr>
              <a:t>Problem Space Navigation</a:t>
            </a:r>
            <a:endParaRPr kumimoji="0" lang="en-US" sz="3000" b="0" i="0" u="none" strike="noStrike" kern="1200" cap="none" spc="0" normalizeH="0" baseline="0" noProof="0" dirty="0">
              <a:ln>
                <a:noFill/>
              </a:ln>
              <a:solidFill>
                <a:srgbClr val="55565A"/>
              </a:solidFill>
              <a:effectLst/>
              <a:uLnTx/>
              <a:uFillTx/>
              <a:latin typeface="+mj-lt"/>
              <a:ea typeface="+mj-ea"/>
              <a:cs typeface="+mj-cs"/>
            </a:endParaRPr>
          </a:p>
        </p:txBody>
      </p:sp>
      <p:sp>
        <p:nvSpPr>
          <p:cNvPr id="3" name="Rounded Rectangle 2"/>
          <p:cNvSpPr/>
          <p:nvPr/>
        </p:nvSpPr>
        <p:spPr>
          <a:xfrm>
            <a:off x="764930" y="1934307"/>
            <a:ext cx="2145324" cy="156503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4"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02246" y="1109401"/>
            <a:ext cx="3691685" cy="335593"/>
          </a:xfrm>
          <a:prstGeom prst="rect">
            <a:avLst/>
          </a:prstGeom>
        </p:spPr>
        <p:txBody>
          <a:bodyPr vert="horz" lIns="0" tIns="0" rIns="0" bIns="0" rtlCol="0">
            <a:noAutofit/>
          </a:bodyPr>
          <a:lstStyle/>
          <a:p>
            <a:pPr lvl="0">
              <a:lnSpc>
                <a:spcPct val="95000"/>
              </a:lnSpc>
              <a:spcBef>
                <a:spcPts val="800"/>
              </a:spcBef>
              <a:spcAft>
                <a:spcPts val="600"/>
              </a:spcAft>
              <a:defRPr/>
            </a:pPr>
            <a:r>
              <a:rPr lang="en-US" sz="2000" b="1" dirty="0" smtClean="0">
                <a:solidFill>
                  <a:srgbClr val="0070C0"/>
                </a:solidFill>
              </a:rPr>
              <a:t>POC Problem Space Example</a:t>
            </a:r>
            <a:endParaRPr lang="en-US" sz="2000" b="1" dirty="0">
              <a:solidFill>
                <a:srgbClr val="0070C0"/>
              </a:solidFill>
            </a:endParaRPr>
          </a:p>
        </p:txBody>
      </p:sp>
      <p:sp>
        <p:nvSpPr>
          <p:cNvPr id="5"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1082537" y="1680901"/>
            <a:ext cx="1458440" cy="218238"/>
          </a:xfrm>
          <a:prstGeom prst="rect">
            <a:avLst/>
          </a:prstGeom>
        </p:spPr>
        <p:txBody>
          <a:bodyPr vert="horz" lIns="0" tIns="0" rIns="0" bIns="0" rtlCol="0">
            <a:noAutofit/>
          </a:bodyPr>
          <a:lstStyle/>
          <a:p>
            <a:pPr lvl="0">
              <a:lnSpc>
                <a:spcPct val="95000"/>
              </a:lnSpc>
              <a:spcBef>
                <a:spcPts val="800"/>
              </a:spcBef>
              <a:spcAft>
                <a:spcPts val="600"/>
              </a:spcAft>
              <a:defRPr/>
            </a:pPr>
            <a:r>
              <a:rPr lang="en-US" sz="1200" b="1" dirty="0" smtClean="0">
                <a:solidFill>
                  <a:schemeClr val="tx2"/>
                </a:solidFill>
              </a:rPr>
              <a:t>TS: </a:t>
            </a:r>
            <a:r>
              <a:rPr lang="en-US" sz="1200" dirty="0" smtClean="0">
                <a:solidFill>
                  <a:schemeClr val="tx2"/>
                </a:solidFill>
              </a:rPr>
              <a:t>make-</a:t>
            </a:r>
            <a:r>
              <a:rPr lang="en-US" sz="1200" dirty="0" err="1" smtClean="0">
                <a:solidFill>
                  <a:schemeClr val="tx2"/>
                </a:solidFill>
              </a:rPr>
              <a:t>careplan</a:t>
            </a:r>
            <a:endParaRPr lang="en-US" sz="1200" dirty="0">
              <a:solidFill>
                <a:schemeClr val="tx2"/>
              </a:solidFill>
            </a:endParaRPr>
          </a:p>
        </p:txBody>
      </p:sp>
      <p:sp>
        <p:nvSpPr>
          <p:cNvPr id="10"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3494562" y="1833302"/>
            <a:ext cx="1569808" cy="523036"/>
          </a:xfrm>
          <a:prstGeom prst="rect">
            <a:avLst/>
          </a:prstGeom>
        </p:spPr>
        <p:txBody>
          <a:bodyPr vert="horz" lIns="0" tIns="0" rIns="0" bIns="0" rtlCol="0">
            <a:noAutofit/>
          </a:bodyPr>
          <a:lstStyle/>
          <a:p>
            <a:pPr lvl="0">
              <a:defRPr/>
            </a:pPr>
            <a:r>
              <a:rPr lang="en-US" sz="1200" b="1" dirty="0" smtClean="0">
                <a:solidFill>
                  <a:schemeClr val="tx2"/>
                </a:solidFill>
              </a:rPr>
              <a:t>O</a:t>
            </a:r>
            <a:r>
              <a:rPr lang="en-US" sz="1200" dirty="0" smtClean="0">
                <a:solidFill>
                  <a:schemeClr val="tx2"/>
                </a:solidFill>
              </a:rPr>
              <a:t>: collect-problems</a:t>
            </a:r>
          </a:p>
          <a:p>
            <a:pPr lvl="0">
              <a:defRPr/>
            </a:pPr>
            <a:r>
              <a:rPr lang="en-US" sz="1200" dirty="0" smtClean="0">
                <a:solidFill>
                  <a:schemeClr val="accent6">
                    <a:lumMod val="10000"/>
                  </a:schemeClr>
                </a:solidFill>
              </a:rPr>
              <a:t>Re: </a:t>
            </a:r>
            <a:r>
              <a:rPr lang="en-US" sz="2000" b="1" dirty="0" smtClean="0">
                <a:solidFill>
                  <a:srgbClr val="FF0000"/>
                </a:solidFill>
              </a:rPr>
              <a:t>-</a:t>
            </a:r>
            <a:r>
              <a:rPr lang="en-US" sz="2000" b="1" dirty="0" smtClean="0"/>
              <a:t>^</a:t>
            </a:r>
            <a:r>
              <a:rPr lang="en-US" sz="1200" dirty="0" smtClean="0"/>
              <a:t>problem-data</a:t>
            </a:r>
            <a:endParaRPr lang="en-US" sz="1200" dirty="0">
              <a:solidFill>
                <a:schemeClr val="tx2"/>
              </a:solidFill>
            </a:endParaRPr>
          </a:p>
        </p:txBody>
      </p:sp>
      <p:cxnSp>
        <p:nvCxnSpPr>
          <p:cNvPr id="14" name="Straight Arrow Connector 13"/>
          <p:cNvCxnSpPr/>
          <p:nvPr/>
        </p:nvCxnSpPr>
        <p:spPr>
          <a:xfrm flipV="1">
            <a:off x="2936630" y="2382716"/>
            <a:ext cx="2602524" cy="35169"/>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7"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6176215" y="1736587"/>
            <a:ext cx="1473092" cy="218238"/>
          </a:xfrm>
          <a:prstGeom prst="rect">
            <a:avLst/>
          </a:prstGeom>
        </p:spPr>
        <p:txBody>
          <a:bodyPr vert="horz" lIns="0" tIns="0" rIns="0" bIns="0" rtlCol="0">
            <a:noAutofit/>
          </a:bodyPr>
          <a:lstStyle/>
          <a:p>
            <a:pPr lvl="0">
              <a:lnSpc>
                <a:spcPct val="95000"/>
              </a:lnSpc>
              <a:spcBef>
                <a:spcPts val="800"/>
              </a:spcBef>
              <a:spcAft>
                <a:spcPts val="600"/>
              </a:spcAft>
              <a:defRPr/>
            </a:pPr>
            <a:r>
              <a:rPr lang="en-US" sz="1200" b="1" dirty="0" smtClean="0">
                <a:solidFill>
                  <a:schemeClr val="tx2"/>
                </a:solidFill>
              </a:rPr>
              <a:t>SS: </a:t>
            </a:r>
            <a:r>
              <a:rPr lang="en-US" sz="1200" dirty="0" smtClean="0">
                <a:solidFill>
                  <a:schemeClr val="tx2"/>
                </a:solidFill>
              </a:rPr>
              <a:t>collect-problems</a:t>
            </a:r>
            <a:endParaRPr lang="en-US" sz="1200" dirty="0">
              <a:solidFill>
                <a:schemeClr val="tx2"/>
              </a:solidFill>
            </a:endParaRPr>
          </a:p>
        </p:txBody>
      </p:sp>
      <p:sp>
        <p:nvSpPr>
          <p:cNvPr id="18"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730739" y="2486846"/>
            <a:ext cx="1980115" cy="218238"/>
          </a:xfrm>
          <a:prstGeom prst="rect">
            <a:avLst/>
          </a:prstGeom>
        </p:spPr>
        <p:txBody>
          <a:bodyPr vert="horz" lIns="0" tIns="0" rIns="0" bIns="0" rtlCol="0">
            <a:noAutofit/>
          </a:bodyPr>
          <a:lstStyle/>
          <a:p>
            <a:pPr lvl="0">
              <a:lnSpc>
                <a:spcPct val="95000"/>
              </a:lnSpc>
              <a:spcBef>
                <a:spcPts val="800"/>
              </a:spcBef>
              <a:spcAft>
                <a:spcPts val="600"/>
              </a:spcAft>
              <a:defRPr/>
            </a:pPr>
            <a:r>
              <a:rPr lang="en-US" sz="1200" b="1" dirty="0" smtClean="0">
                <a:solidFill>
                  <a:schemeClr val="tx2"/>
                </a:solidFill>
              </a:rPr>
              <a:t>AP: </a:t>
            </a:r>
            <a:r>
              <a:rPr lang="en-US" sz="1200" dirty="0" smtClean="0">
                <a:solidFill>
                  <a:schemeClr val="tx2"/>
                </a:solidFill>
              </a:rPr>
              <a:t>identify-</a:t>
            </a:r>
            <a:r>
              <a:rPr lang="en-US" sz="1200" dirty="0" err="1" smtClean="0">
                <a:solidFill>
                  <a:schemeClr val="tx2"/>
                </a:solidFill>
              </a:rPr>
              <a:t>omaha</a:t>
            </a:r>
            <a:r>
              <a:rPr lang="en-US" sz="1200" dirty="0" smtClean="0">
                <a:solidFill>
                  <a:schemeClr val="tx2"/>
                </a:solidFill>
              </a:rPr>
              <a:t>-problems</a:t>
            </a:r>
            <a:endParaRPr lang="en-US" sz="1200" dirty="0">
              <a:solidFill>
                <a:schemeClr val="tx2"/>
              </a:solidFill>
            </a:endParaRPr>
          </a:p>
        </p:txBody>
      </p:sp>
      <p:sp>
        <p:nvSpPr>
          <p:cNvPr id="20" name="Rectangle 19"/>
          <p:cNvSpPr/>
          <p:nvPr/>
        </p:nvSpPr>
        <p:spPr>
          <a:xfrm>
            <a:off x="6390729" y="2714563"/>
            <a:ext cx="1486304" cy="307777"/>
          </a:xfrm>
          <a:prstGeom prst="rect">
            <a:avLst/>
          </a:prstGeom>
        </p:spPr>
        <p:txBody>
          <a:bodyPr wrap="none">
            <a:spAutoFit/>
          </a:bodyPr>
          <a:lstStyle/>
          <a:p>
            <a:r>
              <a:rPr lang="en-US" sz="1200" b="1" dirty="0" smtClean="0"/>
              <a:t>R: </a:t>
            </a:r>
            <a:r>
              <a:rPr lang="en-US" sz="1400" b="1" dirty="0" smtClean="0">
                <a:solidFill>
                  <a:srgbClr val="FF0000"/>
                </a:solidFill>
              </a:rPr>
              <a:t>+</a:t>
            </a:r>
            <a:r>
              <a:rPr lang="en-US" sz="1200" b="1" dirty="0" smtClean="0"/>
              <a:t>^</a:t>
            </a:r>
            <a:r>
              <a:rPr lang="en-US" sz="1200" dirty="0" smtClean="0"/>
              <a:t>problem-data</a:t>
            </a:r>
            <a:endParaRPr lang="en-US" sz="1200" dirty="0"/>
          </a:p>
        </p:txBody>
      </p:sp>
      <p:cxnSp>
        <p:nvCxnSpPr>
          <p:cNvPr id="21" name="Straight Arrow Connector 20"/>
          <p:cNvCxnSpPr/>
          <p:nvPr/>
        </p:nvCxnSpPr>
        <p:spPr>
          <a:xfrm flipH="1">
            <a:off x="2875087" y="3103685"/>
            <a:ext cx="2655275" cy="52753"/>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5"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3339232" y="2557203"/>
            <a:ext cx="1540499" cy="388220"/>
          </a:xfrm>
          <a:prstGeom prst="rect">
            <a:avLst/>
          </a:prstGeom>
        </p:spPr>
        <p:txBody>
          <a:bodyPr vert="horz" lIns="0" tIns="0" rIns="0" bIns="0" rtlCol="0">
            <a:noAutofit/>
          </a:bodyPr>
          <a:lstStyle/>
          <a:p>
            <a:pPr lvl="0" algn="ctr">
              <a:lnSpc>
                <a:spcPct val="95000"/>
              </a:lnSpc>
              <a:defRPr/>
            </a:pPr>
            <a:r>
              <a:rPr lang="en-US" sz="1200" b="1" dirty="0" smtClean="0">
                <a:solidFill>
                  <a:srgbClr val="0070C0"/>
                </a:solidFill>
              </a:rPr>
              <a:t>Create SS </a:t>
            </a:r>
            <a:r>
              <a:rPr lang="en-US" sz="1200" b="1" dirty="0" smtClean="0">
                <a:solidFill>
                  <a:srgbClr val="FF0000"/>
                </a:solidFill>
              </a:rPr>
              <a:t>=&gt;</a:t>
            </a:r>
          </a:p>
          <a:p>
            <a:pPr lvl="0" algn="ctr">
              <a:lnSpc>
                <a:spcPct val="95000"/>
              </a:lnSpc>
              <a:defRPr/>
            </a:pPr>
            <a:r>
              <a:rPr lang="en-US" sz="1200" b="1" dirty="0" smtClean="0">
                <a:solidFill>
                  <a:srgbClr val="FF0000"/>
                </a:solidFill>
              </a:rPr>
              <a:t>&lt;=</a:t>
            </a:r>
            <a:r>
              <a:rPr lang="en-US" sz="1200" b="1" dirty="0" smtClean="0">
                <a:solidFill>
                  <a:srgbClr val="0070C0"/>
                </a:solidFill>
              </a:rPr>
              <a:t> Return from SS</a:t>
            </a:r>
            <a:endParaRPr lang="en-US" sz="1200" dirty="0">
              <a:solidFill>
                <a:srgbClr val="0070C0"/>
              </a:solidFill>
            </a:endParaRPr>
          </a:p>
        </p:txBody>
      </p:sp>
      <p:sp>
        <p:nvSpPr>
          <p:cNvPr id="33" name="Rounded Rectangle 32"/>
          <p:cNvSpPr/>
          <p:nvPr/>
        </p:nvSpPr>
        <p:spPr>
          <a:xfrm>
            <a:off x="5533292" y="1998784"/>
            <a:ext cx="2634761" cy="156503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36"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6328617" y="4087065"/>
            <a:ext cx="1628422" cy="218238"/>
          </a:xfrm>
          <a:prstGeom prst="rect">
            <a:avLst/>
          </a:prstGeom>
        </p:spPr>
        <p:txBody>
          <a:bodyPr vert="horz" lIns="0" tIns="0" rIns="0" bIns="0" rtlCol="0">
            <a:noAutofit/>
          </a:bodyPr>
          <a:lstStyle/>
          <a:p>
            <a:pPr lvl="0">
              <a:lnSpc>
                <a:spcPct val="95000"/>
              </a:lnSpc>
              <a:spcBef>
                <a:spcPts val="800"/>
              </a:spcBef>
              <a:spcAft>
                <a:spcPts val="600"/>
              </a:spcAft>
              <a:defRPr/>
            </a:pPr>
            <a:r>
              <a:rPr lang="en-US" sz="1200" b="1" dirty="0" smtClean="0">
                <a:solidFill>
                  <a:schemeClr val="tx2"/>
                </a:solidFill>
              </a:rPr>
              <a:t>SS: </a:t>
            </a:r>
            <a:r>
              <a:rPr lang="en-US" sz="1200" dirty="0" smtClean="0">
                <a:solidFill>
                  <a:schemeClr val="tx2"/>
                </a:solidFill>
              </a:rPr>
              <a:t>address-problems</a:t>
            </a:r>
            <a:endParaRPr lang="en-US" sz="1200" dirty="0">
              <a:solidFill>
                <a:schemeClr val="tx2"/>
              </a:solidFill>
            </a:endParaRPr>
          </a:p>
        </p:txBody>
      </p:sp>
      <p:sp>
        <p:nvSpPr>
          <p:cNvPr id="37" name="Rounded Rectangle 36"/>
          <p:cNvSpPr/>
          <p:nvPr/>
        </p:nvSpPr>
        <p:spPr>
          <a:xfrm>
            <a:off x="5606562" y="4366846"/>
            <a:ext cx="2957145" cy="156503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cxnSp>
        <p:nvCxnSpPr>
          <p:cNvPr id="38" name="Straight Arrow Connector 37"/>
          <p:cNvCxnSpPr/>
          <p:nvPr/>
        </p:nvCxnSpPr>
        <p:spPr>
          <a:xfrm>
            <a:off x="2118946" y="3516923"/>
            <a:ext cx="3464169" cy="1037492"/>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1099038" y="3525715"/>
            <a:ext cx="4513386" cy="2051539"/>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43"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3655755" y="3524356"/>
            <a:ext cx="1997700" cy="523036"/>
          </a:xfrm>
          <a:prstGeom prst="rect">
            <a:avLst/>
          </a:prstGeom>
        </p:spPr>
        <p:txBody>
          <a:bodyPr vert="horz" lIns="0" tIns="0" rIns="0" bIns="0" rtlCol="0">
            <a:noAutofit/>
          </a:bodyPr>
          <a:lstStyle/>
          <a:p>
            <a:pPr lvl="0">
              <a:defRPr/>
            </a:pPr>
            <a:r>
              <a:rPr lang="en-US" sz="1200" b="1" dirty="0" smtClean="0">
                <a:solidFill>
                  <a:schemeClr val="tx2"/>
                </a:solidFill>
              </a:rPr>
              <a:t>O</a:t>
            </a:r>
            <a:r>
              <a:rPr lang="en-US" sz="1200" dirty="0" smtClean="0">
                <a:solidFill>
                  <a:schemeClr val="tx2"/>
                </a:solidFill>
              </a:rPr>
              <a:t>: address-problems</a:t>
            </a:r>
          </a:p>
          <a:p>
            <a:pPr lvl="0">
              <a:defRPr/>
            </a:pPr>
            <a:r>
              <a:rPr lang="en-US" sz="1200" dirty="0" smtClean="0">
                <a:solidFill>
                  <a:schemeClr val="accent6">
                    <a:lumMod val="10000"/>
                  </a:schemeClr>
                </a:solidFill>
              </a:rPr>
              <a:t>Re: </a:t>
            </a:r>
            <a:r>
              <a:rPr lang="en-US" sz="2000" b="1" dirty="0" smtClean="0">
                <a:solidFill>
                  <a:srgbClr val="FF0000"/>
                </a:solidFill>
              </a:rPr>
              <a:t>-</a:t>
            </a:r>
            <a:r>
              <a:rPr lang="en-US" sz="2000" b="1" dirty="0" smtClean="0"/>
              <a:t>^</a:t>
            </a:r>
            <a:r>
              <a:rPr lang="en-US" sz="1200" dirty="0" smtClean="0"/>
              <a:t>intervention-portfolio</a:t>
            </a:r>
            <a:endParaRPr lang="en-US" sz="1200" dirty="0">
              <a:solidFill>
                <a:schemeClr val="tx2"/>
              </a:solidFill>
            </a:endParaRPr>
          </a:p>
        </p:txBody>
      </p:sp>
      <p:sp>
        <p:nvSpPr>
          <p:cNvPr id="44"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3922455" y="4520818"/>
            <a:ext cx="1540499" cy="388220"/>
          </a:xfrm>
          <a:prstGeom prst="rect">
            <a:avLst/>
          </a:prstGeom>
        </p:spPr>
        <p:txBody>
          <a:bodyPr vert="horz" lIns="0" tIns="0" rIns="0" bIns="0" rtlCol="0">
            <a:noAutofit/>
          </a:bodyPr>
          <a:lstStyle/>
          <a:p>
            <a:pPr lvl="0" algn="ctr">
              <a:lnSpc>
                <a:spcPct val="95000"/>
              </a:lnSpc>
              <a:defRPr/>
            </a:pPr>
            <a:r>
              <a:rPr lang="en-US" sz="1200" b="1" dirty="0" smtClean="0">
                <a:solidFill>
                  <a:srgbClr val="0070C0"/>
                </a:solidFill>
              </a:rPr>
              <a:t>Create SS </a:t>
            </a:r>
            <a:r>
              <a:rPr lang="en-US" sz="1200" b="1" dirty="0" smtClean="0">
                <a:solidFill>
                  <a:srgbClr val="FF0000"/>
                </a:solidFill>
              </a:rPr>
              <a:t>=&gt;</a:t>
            </a:r>
          </a:p>
          <a:p>
            <a:pPr lvl="0" algn="ctr">
              <a:lnSpc>
                <a:spcPct val="95000"/>
              </a:lnSpc>
              <a:defRPr/>
            </a:pPr>
            <a:r>
              <a:rPr lang="en-US" sz="1200" b="1" dirty="0" smtClean="0">
                <a:solidFill>
                  <a:srgbClr val="FF0000"/>
                </a:solidFill>
              </a:rPr>
              <a:t>&lt;=</a:t>
            </a:r>
            <a:r>
              <a:rPr lang="en-US" sz="1200" b="1" dirty="0" smtClean="0">
                <a:solidFill>
                  <a:srgbClr val="0070C0"/>
                </a:solidFill>
              </a:rPr>
              <a:t> Return from SS</a:t>
            </a:r>
            <a:endParaRPr lang="en-US" sz="1200" dirty="0">
              <a:solidFill>
                <a:srgbClr val="0070C0"/>
              </a:solidFill>
            </a:endParaRPr>
          </a:p>
        </p:txBody>
      </p:sp>
      <p:sp>
        <p:nvSpPr>
          <p:cNvPr id="45"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979855" y="4793362"/>
            <a:ext cx="1739791" cy="218238"/>
          </a:xfrm>
          <a:prstGeom prst="rect">
            <a:avLst/>
          </a:prstGeom>
        </p:spPr>
        <p:txBody>
          <a:bodyPr vert="horz" lIns="0" tIns="0" rIns="0" bIns="0" rtlCol="0">
            <a:noAutofit/>
          </a:bodyPr>
          <a:lstStyle/>
          <a:p>
            <a:pPr lvl="0">
              <a:lnSpc>
                <a:spcPct val="95000"/>
              </a:lnSpc>
              <a:spcBef>
                <a:spcPts val="800"/>
              </a:spcBef>
              <a:spcAft>
                <a:spcPts val="600"/>
              </a:spcAft>
              <a:defRPr/>
            </a:pPr>
            <a:r>
              <a:rPr lang="en-US" sz="1200" b="1" dirty="0" smtClean="0">
                <a:solidFill>
                  <a:schemeClr val="tx2"/>
                </a:solidFill>
              </a:rPr>
              <a:t>AP: </a:t>
            </a:r>
            <a:r>
              <a:rPr lang="en-US" sz="1200" dirty="0" smtClean="0"/>
              <a:t>return-interventions</a:t>
            </a:r>
            <a:endParaRPr lang="en-US" sz="1200" dirty="0">
              <a:solidFill>
                <a:schemeClr val="tx2"/>
              </a:solidFill>
            </a:endParaRPr>
          </a:p>
        </p:txBody>
      </p:sp>
      <p:sp>
        <p:nvSpPr>
          <p:cNvPr id="46"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6384301" y="5092317"/>
            <a:ext cx="1997700" cy="385290"/>
          </a:xfrm>
          <a:prstGeom prst="rect">
            <a:avLst/>
          </a:prstGeom>
        </p:spPr>
        <p:txBody>
          <a:bodyPr vert="horz" lIns="0" tIns="0" rIns="0" bIns="0" rtlCol="0">
            <a:noAutofit/>
          </a:bodyPr>
          <a:lstStyle/>
          <a:p>
            <a:pPr lvl="0">
              <a:defRPr/>
            </a:pPr>
            <a:r>
              <a:rPr lang="en-US" sz="1200" dirty="0" smtClean="0">
                <a:solidFill>
                  <a:schemeClr val="accent6">
                    <a:lumMod val="10000"/>
                  </a:schemeClr>
                </a:solidFill>
              </a:rPr>
              <a:t>R: </a:t>
            </a:r>
            <a:r>
              <a:rPr lang="en-US" sz="2000" b="1" dirty="0" smtClean="0">
                <a:solidFill>
                  <a:srgbClr val="FF0000"/>
                </a:solidFill>
              </a:rPr>
              <a:t>+</a:t>
            </a:r>
            <a:r>
              <a:rPr lang="en-US" sz="2000" b="1" dirty="0" smtClean="0"/>
              <a:t>^</a:t>
            </a:r>
            <a:r>
              <a:rPr lang="en-US" sz="1200" dirty="0" smtClean="0"/>
              <a:t>intervention-portfolio</a:t>
            </a:r>
            <a:endParaRPr lang="en-US" sz="1200" dirty="0">
              <a:solidFill>
                <a:schemeClr val="tx2"/>
              </a:solidFill>
            </a:endParaRPr>
          </a:p>
        </p:txBody>
      </p:sp>
      <p:sp>
        <p:nvSpPr>
          <p:cNvPr id="47"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1387337" y="2548410"/>
            <a:ext cx="960208" cy="218238"/>
          </a:xfrm>
          <a:prstGeom prst="rect">
            <a:avLst/>
          </a:prstGeom>
        </p:spPr>
        <p:txBody>
          <a:bodyPr vert="horz" lIns="0" tIns="0" rIns="0" bIns="0" rtlCol="0">
            <a:noAutofit/>
          </a:bodyPr>
          <a:lstStyle/>
          <a:p>
            <a:pPr lvl="0">
              <a:lnSpc>
                <a:spcPct val="95000"/>
              </a:lnSpc>
              <a:spcBef>
                <a:spcPts val="800"/>
              </a:spcBef>
              <a:spcAft>
                <a:spcPts val="600"/>
              </a:spcAft>
              <a:defRPr/>
            </a:pPr>
            <a:r>
              <a:rPr lang="en-US" sz="1200" b="1" dirty="0" smtClean="0">
                <a:solidFill>
                  <a:schemeClr val="tx2"/>
                </a:solidFill>
              </a:rPr>
              <a:t>Misc WMEs</a:t>
            </a:r>
            <a:endParaRPr lang="en-US" sz="1200" dirty="0">
              <a:solidFill>
                <a:schemeClr val="tx2"/>
              </a:solidFill>
            </a:endParaRPr>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380BF908-D337-4124-B475-D825EF7C7711}"/>
              </a:ext>
            </a:extLst>
          </p:cNvPr>
          <p:cNvSpPr txBox="1">
            <a:spLocks/>
          </p:cNvSpPr>
          <p:nvPr/>
        </p:nvSpPr>
        <p:spPr bwMode="gray">
          <a:xfrm>
            <a:off x="495300" y="410546"/>
            <a:ext cx="8132885" cy="6635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Tutorial</a:t>
            </a:r>
            <a:r>
              <a:rPr kumimoji="0" lang="en-US" sz="3000" b="0" i="0" u="none" strike="noStrike" kern="1200" cap="none" spc="0" normalizeH="0" noProof="0" dirty="0" smtClean="0">
                <a:ln>
                  <a:noFill/>
                </a:ln>
                <a:solidFill>
                  <a:srgbClr val="55565A"/>
                </a:solidFill>
                <a:effectLst/>
                <a:uLnTx/>
                <a:uFillTx/>
                <a:latin typeface="+mj-lt"/>
                <a:ea typeface="+mj-ea"/>
                <a:cs typeface="+mj-cs"/>
              </a:rPr>
              <a:t> – </a:t>
            </a:r>
            <a:r>
              <a:rPr kumimoji="0" lang="en-US" sz="3000" b="0" i="0" u="none" strike="noStrike" kern="1200" cap="none" spc="0" normalizeH="0" baseline="0" noProof="0" dirty="0" smtClean="0">
                <a:ln>
                  <a:noFill/>
                </a:ln>
                <a:solidFill>
                  <a:srgbClr val="55565A"/>
                </a:solidFill>
                <a:effectLst/>
                <a:uLnTx/>
                <a:uFillTx/>
                <a:latin typeface="+mj-lt"/>
                <a:ea typeface="+mj-ea"/>
                <a:cs typeface="+mj-cs"/>
              </a:rPr>
              <a:t>Problem Space Navigation</a:t>
            </a:r>
            <a:endParaRPr kumimoji="0" lang="en-US" sz="3000" b="0" i="0" u="none" strike="noStrike" kern="1200" cap="none" spc="0" normalizeH="0" baseline="0" noProof="0" dirty="0">
              <a:ln>
                <a:noFill/>
              </a:ln>
              <a:solidFill>
                <a:srgbClr val="55565A"/>
              </a:solidFill>
              <a:effectLst/>
              <a:uLnTx/>
              <a:uFillTx/>
              <a:latin typeface="+mj-lt"/>
              <a:ea typeface="+mj-ea"/>
              <a:cs typeface="+mj-cs"/>
            </a:endParaRPr>
          </a:p>
        </p:txBody>
      </p:sp>
      <p:grpSp>
        <p:nvGrpSpPr>
          <p:cNvPr id="8" name="Group 7"/>
          <p:cNvGrpSpPr/>
          <p:nvPr/>
        </p:nvGrpSpPr>
        <p:grpSpPr>
          <a:xfrm>
            <a:off x="1028719" y="4290612"/>
            <a:ext cx="483577" cy="483577"/>
            <a:chOff x="5284177" y="2901462"/>
            <a:chExt cx="483577" cy="483577"/>
          </a:xfrm>
        </p:grpSpPr>
        <p:sp>
          <p:nvSpPr>
            <p:cNvPr id="4" name="Flowchart: Connector 3"/>
            <p:cNvSpPr/>
            <p:nvPr/>
          </p:nvSpPr>
          <p:spPr>
            <a:xfrm>
              <a:off x="5284177" y="2901462"/>
              <a:ext cx="483577" cy="483577"/>
            </a:xfrm>
            <a:prstGeom prst="flowChartConnector">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7"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S1</a:t>
              </a:r>
              <a:endParaRPr lang="en-US" sz="1400" b="1" dirty="0">
                <a:solidFill>
                  <a:schemeClr val="tx2"/>
                </a:solidFill>
              </a:endParaRPr>
            </a:p>
          </p:txBody>
        </p:sp>
      </p:grpSp>
      <p:grpSp>
        <p:nvGrpSpPr>
          <p:cNvPr id="37" name="Group 36"/>
          <p:cNvGrpSpPr/>
          <p:nvPr/>
        </p:nvGrpSpPr>
        <p:grpSpPr>
          <a:xfrm>
            <a:off x="2842864" y="2746097"/>
            <a:ext cx="483577" cy="483577"/>
            <a:chOff x="3018691" y="1998785"/>
            <a:chExt cx="483577" cy="483577"/>
          </a:xfrm>
        </p:grpSpPr>
        <p:sp>
          <p:nvSpPr>
            <p:cNvPr id="10" name="Flowchart: Connector 9"/>
            <p:cNvSpPr/>
            <p:nvPr/>
          </p:nvSpPr>
          <p:spPr>
            <a:xfrm>
              <a:off x="3018691" y="1998785"/>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1"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3151659" y="2141030"/>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E1</a:t>
              </a:r>
              <a:endParaRPr lang="en-US" sz="1400" b="1" dirty="0">
                <a:solidFill>
                  <a:schemeClr val="tx2"/>
                </a:solidFill>
              </a:endParaRPr>
            </a:p>
          </p:txBody>
        </p:sp>
      </p:grpSp>
      <p:grpSp>
        <p:nvGrpSpPr>
          <p:cNvPr id="12" name="Group 11"/>
          <p:cNvGrpSpPr/>
          <p:nvPr/>
        </p:nvGrpSpPr>
        <p:grpSpPr>
          <a:xfrm>
            <a:off x="2801833" y="4481112"/>
            <a:ext cx="483577" cy="483577"/>
            <a:chOff x="5284177" y="2901462"/>
            <a:chExt cx="483577" cy="483577"/>
          </a:xfrm>
        </p:grpSpPr>
        <p:sp>
          <p:nvSpPr>
            <p:cNvPr id="13" name="Flowchart: Connector 12"/>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4"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I1</a:t>
              </a:r>
              <a:endParaRPr lang="en-US" sz="1400" b="1" dirty="0">
                <a:solidFill>
                  <a:schemeClr val="tx2"/>
                </a:solidFill>
              </a:endParaRPr>
            </a:p>
          </p:txBody>
        </p:sp>
      </p:grpSp>
      <p:grpSp>
        <p:nvGrpSpPr>
          <p:cNvPr id="15" name="Group 14"/>
          <p:cNvGrpSpPr/>
          <p:nvPr/>
        </p:nvGrpSpPr>
        <p:grpSpPr>
          <a:xfrm>
            <a:off x="2725633" y="5222599"/>
            <a:ext cx="483577" cy="483577"/>
            <a:chOff x="5284177" y="2901462"/>
            <a:chExt cx="483577" cy="483577"/>
          </a:xfrm>
        </p:grpSpPr>
        <p:sp>
          <p:nvSpPr>
            <p:cNvPr id="16" name="Flowchart: Connector 15"/>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7"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R1</a:t>
              </a:r>
              <a:endParaRPr lang="en-US" sz="1400" b="1" dirty="0">
                <a:solidFill>
                  <a:schemeClr val="tx2"/>
                </a:solidFill>
              </a:endParaRPr>
            </a:p>
          </p:txBody>
        </p:sp>
      </p:grpSp>
      <p:grpSp>
        <p:nvGrpSpPr>
          <p:cNvPr id="19" name="Group 18"/>
          <p:cNvGrpSpPr/>
          <p:nvPr/>
        </p:nvGrpSpPr>
        <p:grpSpPr>
          <a:xfrm>
            <a:off x="2895616" y="3783591"/>
            <a:ext cx="483577" cy="483577"/>
            <a:chOff x="5284177" y="2901462"/>
            <a:chExt cx="483577" cy="483577"/>
          </a:xfrm>
        </p:grpSpPr>
        <p:sp>
          <p:nvSpPr>
            <p:cNvPr id="20" name="Flowchart: Connector 19"/>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1"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L1</a:t>
              </a:r>
              <a:endParaRPr lang="en-US" sz="1400" b="1" dirty="0">
                <a:solidFill>
                  <a:schemeClr val="tx2"/>
                </a:solidFill>
              </a:endParaRPr>
            </a:p>
          </p:txBody>
        </p:sp>
      </p:grpSp>
      <p:grpSp>
        <p:nvGrpSpPr>
          <p:cNvPr id="25" name="Group 24"/>
          <p:cNvGrpSpPr/>
          <p:nvPr/>
        </p:nvGrpSpPr>
        <p:grpSpPr>
          <a:xfrm>
            <a:off x="4164630" y="1940159"/>
            <a:ext cx="483577" cy="483577"/>
            <a:chOff x="5284177" y="2901462"/>
            <a:chExt cx="483577" cy="483577"/>
          </a:xfrm>
        </p:grpSpPr>
        <p:sp>
          <p:nvSpPr>
            <p:cNvPr id="26" name="Flowchart: Connector 25"/>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7"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C1</a:t>
              </a:r>
              <a:endParaRPr lang="en-US" sz="1400" b="1" dirty="0">
                <a:solidFill>
                  <a:schemeClr val="tx2"/>
                </a:solidFill>
              </a:endParaRPr>
            </a:p>
          </p:txBody>
        </p:sp>
      </p:grpSp>
      <p:cxnSp>
        <p:nvCxnSpPr>
          <p:cNvPr id="33" name="Straight Arrow Connector 32"/>
          <p:cNvCxnSpPr>
            <a:stCxn id="4" idx="7"/>
            <a:endCxn id="79" idx="2"/>
          </p:cNvCxnSpPr>
          <p:nvPr/>
        </p:nvCxnSpPr>
        <p:spPr>
          <a:xfrm flipH="1" flipV="1">
            <a:off x="951044" y="2880935"/>
            <a:ext cx="490434" cy="1480495"/>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1079621" y="3111082"/>
            <a:ext cx="88107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b="1" dirty="0" err="1" smtClean="0">
                <a:solidFill>
                  <a:schemeClr val="accent6">
                    <a:lumMod val="10000"/>
                  </a:schemeClr>
                </a:solidFill>
              </a:rPr>
              <a:t>superstate</a:t>
            </a:r>
            <a:endParaRPr lang="en-US" sz="1100" b="1" dirty="0">
              <a:solidFill>
                <a:schemeClr val="accent6">
                  <a:lumMod val="10000"/>
                </a:schemeClr>
              </a:solidFill>
            </a:endParaRPr>
          </a:p>
        </p:txBody>
      </p:sp>
      <p:cxnSp>
        <p:nvCxnSpPr>
          <p:cNvPr id="39" name="Straight Arrow Connector 38"/>
          <p:cNvCxnSpPr>
            <a:stCxn id="4" idx="7"/>
            <a:endCxn id="10" idx="3"/>
          </p:cNvCxnSpPr>
          <p:nvPr/>
        </p:nvCxnSpPr>
        <p:spPr>
          <a:xfrm flipV="1">
            <a:off x="1441478" y="3158856"/>
            <a:ext cx="1472204" cy="1202574"/>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42"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2114170" y="3152120"/>
            <a:ext cx="655410"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b="1" dirty="0" err="1" smtClean="0">
                <a:solidFill>
                  <a:schemeClr val="accent6">
                    <a:lumMod val="10000"/>
                  </a:schemeClr>
                </a:solidFill>
              </a:rPr>
              <a:t>ep</a:t>
            </a:r>
            <a:r>
              <a:rPr lang="en-US" sz="1100" dirty="0" err="1" smtClean="0">
                <a:solidFill>
                  <a:srgbClr val="0070C0"/>
                </a:solidFill>
              </a:rPr>
              <a:t>mem</a:t>
            </a:r>
            <a:endParaRPr lang="en-US" sz="1100" dirty="0">
              <a:solidFill>
                <a:srgbClr val="0070C0"/>
              </a:solidFill>
            </a:endParaRPr>
          </a:p>
        </p:txBody>
      </p:sp>
      <p:sp>
        <p:nvSpPr>
          <p:cNvPr id="43"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02246" y="1109401"/>
            <a:ext cx="6294208" cy="335593"/>
          </a:xfrm>
          <a:prstGeom prst="rect">
            <a:avLst/>
          </a:prstGeom>
        </p:spPr>
        <p:txBody>
          <a:bodyPr vert="horz" lIns="0" tIns="0" rIns="0" bIns="0" rtlCol="0">
            <a:noAutofit/>
          </a:bodyPr>
          <a:lstStyle/>
          <a:p>
            <a:pPr lvl="0">
              <a:lnSpc>
                <a:spcPct val="95000"/>
              </a:lnSpc>
              <a:spcBef>
                <a:spcPts val="800"/>
              </a:spcBef>
              <a:spcAft>
                <a:spcPts val="600"/>
              </a:spcAft>
              <a:defRPr/>
            </a:pPr>
            <a:r>
              <a:rPr lang="en-US" sz="2000" b="1" dirty="0" smtClean="0">
                <a:solidFill>
                  <a:schemeClr val="tx2"/>
                </a:solidFill>
              </a:rPr>
              <a:t>Working Memory </a:t>
            </a:r>
            <a:r>
              <a:rPr lang="en-US" sz="2000" b="1" i="1" u="sng" dirty="0" smtClean="0">
                <a:solidFill>
                  <a:schemeClr val="tx2"/>
                </a:solidFill>
              </a:rPr>
              <a:t>Directed Graph</a:t>
            </a:r>
            <a:r>
              <a:rPr lang="en-US" sz="2000" b="1" dirty="0" smtClean="0">
                <a:solidFill>
                  <a:schemeClr val="tx2"/>
                </a:solidFill>
              </a:rPr>
              <a:t>: ^</a:t>
            </a:r>
            <a:r>
              <a:rPr lang="en-US" sz="2000" dirty="0" smtClean="0">
                <a:solidFill>
                  <a:srgbClr val="0070C0"/>
                </a:solidFill>
              </a:rPr>
              <a:t>Edges </a:t>
            </a:r>
            <a:r>
              <a:rPr lang="en-US" sz="2000" dirty="0" smtClean="0"/>
              <a:t>and</a:t>
            </a:r>
            <a:r>
              <a:rPr lang="en-US" sz="2000" dirty="0" smtClean="0">
                <a:solidFill>
                  <a:srgbClr val="0070C0"/>
                </a:solidFill>
              </a:rPr>
              <a:t> </a:t>
            </a:r>
            <a:r>
              <a:rPr lang="en-US" sz="2000" dirty="0" smtClean="0">
                <a:solidFill>
                  <a:schemeClr val="accent1"/>
                </a:solidFill>
              </a:rPr>
              <a:t>Nodes</a:t>
            </a:r>
            <a:r>
              <a:rPr lang="en-US" sz="2000" b="1" dirty="0" smtClean="0">
                <a:solidFill>
                  <a:schemeClr val="accent1"/>
                </a:solidFill>
              </a:rPr>
              <a:t> </a:t>
            </a:r>
            <a:endParaRPr lang="en-US" sz="2000" b="1" dirty="0">
              <a:solidFill>
                <a:schemeClr val="accent1"/>
              </a:solidFill>
            </a:endParaRPr>
          </a:p>
        </p:txBody>
      </p:sp>
      <p:cxnSp>
        <p:nvCxnSpPr>
          <p:cNvPr id="44" name="Straight Arrow Connector 43"/>
          <p:cNvCxnSpPr>
            <a:stCxn id="4" idx="6"/>
            <a:endCxn id="20" idx="2"/>
          </p:cNvCxnSpPr>
          <p:nvPr/>
        </p:nvCxnSpPr>
        <p:spPr>
          <a:xfrm flipV="1">
            <a:off x="1512296" y="4025380"/>
            <a:ext cx="1383320" cy="507021"/>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47"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2222625" y="3849632"/>
            <a:ext cx="655410"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b="1" dirty="0" err="1" smtClean="0">
                <a:solidFill>
                  <a:schemeClr val="accent6">
                    <a:lumMod val="10000"/>
                  </a:schemeClr>
                </a:solidFill>
              </a:rPr>
              <a:t>s</a:t>
            </a:r>
            <a:r>
              <a:rPr lang="en-US" sz="1100" dirty="0" err="1" smtClean="0">
                <a:solidFill>
                  <a:srgbClr val="0070C0"/>
                </a:solidFill>
              </a:rPr>
              <a:t>mem</a:t>
            </a:r>
            <a:endParaRPr lang="en-US" sz="1100" dirty="0">
              <a:solidFill>
                <a:srgbClr val="0070C0"/>
              </a:solidFill>
            </a:endParaRPr>
          </a:p>
        </p:txBody>
      </p:sp>
      <p:cxnSp>
        <p:nvCxnSpPr>
          <p:cNvPr id="48" name="Straight Arrow Connector 47"/>
          <p:cNvCxnSpPr>
            <a:stCxn id="4" idx="6"/>
            <a:endCxn id="13" idx="2"/>
          </p:cNvCxnSpPr>
          <p:nvPr/>
        </p:nvCxnSpPr>
        <p:spPr>
          <a:xfrm>
            <a:off x="1512296" y="4532401"/>
            <a:ext cx="1289537" cy="190500"/>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51"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2351578" y="4444582"/>
            <a:ext cx="27734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err="1" smtClean="0">
                <a:solidFill>
                  <a:srgbClr val="0070C0"/>
                </a:solidFill>
              </a:rPr>
              <a:t>io</a:t>
            </a:r>
            <a:endParaRPr lang="en-US" sz="1100" dirty="0">
              <a:solidFill>
                <a:srgbClr val="0070C0"/>
              </a:solidFill>
            </a:endParaRPr>
          </a:p>
        </p:txBody>
      </p:sp>
      <p:sp>
        <p:nvSpPr>
          <p:cNvPr id="55"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1278917" y="5235888"/>
            <a:ext cx="47077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type</a:t>
            </a:r>
            <a:endParaRPr lang="en-US" sz="1100" dirty="0">
              <a:solidFill>
                <a:srgbClr val="0070C0"/>
              </a:solidFill>
            </a:endParaRPr>
          </a:p>
        </p:txBody>
      </p:sp>
      <p:cxnSp>
        <p:nvCxnSpPr>
          <p:cNvPr id="56" name="Straight Arrow Connector 55"/>
          <p:cNvCxnSpPr>
            <a:stCxn id="4" idx="5"/>
            <a:endCxn id="71" idx="0"/>
          </p:cNvCxnSpPr>
          <p:nvPr/>
        </p:nvCxnSpPr>
        <p:spPr>
          <a:xfrm flipH="1">
            <a:off x="1059482" y="4703371"/>
            <a:ext cx="381996" cy="1064370"/>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4" idx="5"/>
            <a:endCxn id="16" idx="2"/>
          </p:cNvCxnSpPr>
          <p:nvPr/>
        </p:nvCxnSpPr>
        <p:spPr>
          <a:xfrm>
            <a:off x="1441478" y="4703371"/>
            <a:ext cx="1284155" cy="761017"/>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64"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1955923" y="4884197"/>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reward-link</a:t>
            </a:r>
            <a:endParaRPr lang="en-US" sz="1100" dirty="0">
              <a:solidFill>
                <a:srgbClr val="0070C0"/>
              </a:solidFill>
            </a:endParaRPr>
          </a:p>
        </p:txBody>
      </p:sp>
      <p:cxnSp>
        <p:nvCxnSpPr>
          <p:cNvPr id="67" name="Straight Arrow Connector 66"/>
          <p:cNvCxnSpPr>
            <a:stCxn id="10" idx="6"/>
            <a:endCxn id="26" idx="2"/>
          </p:cNvCxnSpPr>
          <p:nvPr/>
        </p:nvCxnSpPr>
        <p:spPr>
          <a:xfrm flipV="1">
            <a:off x="3326441" y="2181948"/>
            <a:ext cx="838189" cy="805938"/>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852862" y="5767741"/>
            <a:ext cx="413240" cy="369254"/>
            <a:chOff x="1090246" y="5416061"/>
            <a:chExt cx="413240" cy="369254"/>
          </a:xfrm>
        </p:grpSpPr>
        <p:sp>
          <p:nvSpPr>
            <p:cNvPr id="54"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1152886" y="5531908"/>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State</a:t>
              </a:r>
              <a:endParaRPr lang="en-US" sz="900" b="1" dirty="0">
                <a:solidFill>
                  <a:schemeClr val="tx2"/>
                </a:solidFill>
              </a:endParaRPr>
            </a:p>
          </p:txBody>
        </p:sp>
        <p:sp>
          <p:nvSpPr>
            <p:cNvPr id="71" name="Rectangle 70"/>
            <p:cNvSpPr/>
            <p:nvPr/>
          </p:nvSpPr>
          <p:spPr>
            <a:xfrm>
              <a:off x="1090246" y="5416061"/>
              <a:ext cx="413240" cy="36048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grpSp>
      <p:grpSp>
        <p:nvGrpSpPr>
          <p:cNvPr id="77" name="Group 76"/>
          <p:cNvGrpSpPr/>
          <p:nvPr/>
        </p:nvGrpSpPr>
        <p:grpSpPr>
          <a:xfrm>
            <a:off x="744424" y="2520449"/>
            <a:ext cx="422038" cy="360486"/>
            <a:chOff x="1090246" y="5416061"/>
            <a:chExt cx="422038" cy="360486"/>
          </a:xfrm>
        </p:grpSpPr>
        <p:sp>
          <p:nvSpPr>
            <p:cNvPr id="78"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1223222" y="5523116"/>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Nil</a:t>
              </a:r>
              <a:endParaRPr lang="en-US" sz="900" b="1" dirty="0">
                <a:solidFill>
                  <a:schemeClr val="tx2"/>
                </a:solidFill>
              </a:endParaRPr>
            </a:p>
          </p:txBody>
        </p:sp>
        <p:sp>
          <p:nvSpPr>
            <p:cNvPr id="79" name="Rectangle 78"/>
            <p:cNvSpPr/>
            <p:nvPr/>
          </p:nvSpPr>
          <p:spPr>
            <a:xfrm>
              <a:off x="1090246" y="5416061"/>
              <a:ext cx="413240" cy="36048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grpSp>
      <p:sp>
        <p:nvSpPr>
          <p:cNvPr id="81"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3907804" y="2457539"/>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command</a:t>
            </a:r>
            <a:endParaRPr lang="en-US" sz="1100" dirty="0">
              <a:solidFill>
                <a:srgbClr val="0070C0"/>
              </a:solidFill>
            </a:endParaRPr>
          </a:p>
        </p:txBody>
      </p:sp>
      <p:grpSp>
        <p:nvGrpSpPr>
          <p:cNvPr id="82" name="Group 81"/>
          <p:cNvGrpSpPr/>
          <p:nvPr/>
        </p:nvGrpSpPr>
        <p:grpSpPr>
          <a:xfrm>
            <a:off x="2590810" y="1834649"/>
            <a:ext cx="457206" cy="378046"/>
            <a:chOff x="1090246" y="5416061"/>
            <a:chExt cx="457206" cy="378046"/>
          </a:xfrm>
        </p:grpSpPr>
        <p:sp>
          <p:nvSpPr>
            <p:cNvPr id="83"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1258390" y="5540700"/>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1</a:t>
              </a:r>
              <a:endParaRPr lang="en-US" sz="900" b="1" dirty="0">
                <a:solidFill>
                  <a:schemeClr val="tx2"/>
                </a:solidFill>
              </a:endParaRPr>
            </a:p>
          </p:txBody>
        </p:sp>
        <p:sp>
          <p:nvSpPr>
            <p:cNvPr id="84" name="Rectangle 83"/>
            <p:cNvSpPr/>
            <p:nvPr/>
          </p:nvSpPr>
          <p:spPr>
            <a:xfrm>
              <a:off x="1090246" y="5416061"/>
              <a:ext cx="413240" cy="36048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grpSp>
      <p:cxnSp>
        <p:nvCxnSpPr>
          <p:cNvPr id="85" name="Straight Arrow Connector 84"/>
          <p:cNvCxnSpPr>
            <a:stCxn id="10" idx="0"/>
            <a:endCxn id="84" idx="2"/>
          </p:cNvCxnSpPr>
          <p:nvPr/>
        </p:nvCxnSpPr>
        <p:spPr>
          <a:xfrm flipH="1" flipV="1">
            <a:off x="2797430" y="2195135"/>
            <a:ext cx="287223" cy="550962"/>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88"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2882033" y="2223077"/>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present-id</a:t>
            </a:r>
            <a:endParaRPr lang="en-US" sz="1100" dirty="0">
              <a:solidFill>
                <a:srgbClr val="0070C0"/>
              </a:solidFill>
            </a:endParaRPr>
          </a:p>
        </p:txBody>
      </p:sp>
      <p:grpSp>
        <p:nvGrpSpPr>
          <p:cNvPr id="89" name="Group 88"/>
          <p:cNvGrpSpPr/>
          <p:nvPr/>
        </p:nvGrpSpPr>
        <p:grpSpPr>
          <a:xfrm>
            <a:off x="4237898" y="2751982"/>
            <a:ext cx="483577" cy="483577"/>
            <a:chOff x="5284177" y="2901462"/>
            <a:chExt cx="483577" cy="483577"/>
          </a:xfrm>
        </p:grpSpPr>
        <p:sp>
          <p:nvSpPr>
            <p:cNvPr id="90" name="Flowchart: Connector 89"/>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91"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R2</a:t>
              </a:r>
              <a:endParaRPr lang="en-US" sz="1400" b="1" dirty="0">
                <a:solidFill>
                  <a:schemeClr val="tx2"/>
                </a:solidFill>
              </a:endParaRPr>
            </a:p>
          </p:txBody>
        </p:sp>
      </p:grpSp>
      <p:cxnSp>
        <p:nvCxnSpPr>
          <p:cNvPr id="92" name="Straight Arrow Connector 91"/>
          <p:cNvCxnSpPr>
            <a:stCxn id="10" idx="6"/>
            <a:endCxn id="90" idx="2"/>
          </p:cNvCxnSpPr>
          <p:nvPr/>
        </p:nvCxnSpPr>
        <p:spPr>
          <a:xfrm>
            <a:off x="3326441" y="2987886"/>
            <a:ext cx="911457" cy="5885"/>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95"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3693862" y="2779926"/>
            <a:ext cx="526456"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result</a:t>
            </a:r>
            <a:endParaRPr lang="en-US" sz="1100" dirty="0">
              <a:solidFill>
                <a:srgbClr val="0070C0"/>
              </a:solidFill>
            </a:endParaRPr>
          </a:p>
        </p:txBody>
      </p:sp>
      <p:grpSp>
        <p:nvGrpSpPr>
          <p:cNvPr id="96" name="Group 95"/>
          <p:cNvGrpSpPr/>
          <p:nvPr/>
        </p:nvGrpSpPr>
        <p:grpSpPr>
          <a:xfrm>
            <a:off x="4730289" y="4923644"/>
            <a:ext cx="483577" cy="483577"/>
            <a:chOff x="5284177" y="2901462"/>
            <a:chExt cx="483577" cy="483577"/>
          </a:xfrm>
        </p:grpSpPr>
        <p:sp>
          <p:nvSpPr>
            <p:cNvPr id="97" name="Flowchart: Connector 96"/>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98"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I2</a:t>
              </a:r>
              <a:endParaRPr lang="en-US" sz="1400" b="1" dirty="0">
                <a:solidFill>
                  <a:schemeClr val="tx2"/>
                </a:solidFill>
              </a:endParaRPr>
            </a:p>
          </p:txBody>
        </p:sp>
      </p:grpSp>
      <p:grpSp>
        <p:nvGrpSpPr>
          <p:cNvPr id="99" name="Group 98"/>
          <p:cNvGrpSpPr/>
          <p:nvPr/>
        </p:nvGrpSpPr>
        <p:grpSpPr>
          <a:xfrm>
            <a:off x="4161720" y="5753051"/>
            <a:ext cx="483577" cy="483577"/>
            <a:chOff x="5284177" y="2901462"/>
            <a:chExt cx="483577" cy="483577"/>
          </a:xfrm>
        </p:grpSpPr>
        <p:sp>
          <p:nvSpPr>
            <p:cNvPr id="100" name="Flowchart: Connector 99"/>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01"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I3</a:t>
              </a:r>
              <a:endParaRPr lang="en-US" sz="1400" b="1" dirty="0">
                <a:solidFill>
                  <a:schemeClr val="tx2"/>
                </a:solidFill>
              </a:endParaRPr>
            </a:p>
          </p:txBody>
        </p:sp>
      </p:grpSp>
      <p:cxnSp>
        <p:nvCxnSpPr>
          <p:cNvPr id="102" name="Straight Arrow Connector 101"/>
          <p:cNvCxnSpPr>
            <a:stCxn id="13" idx="6"/>
            <a:endCxn id="97" idx="2"/>
          </p:cNvCxnSpPr>
          <p:nvPr/>
        </p:nvCxnSpPr>
        <p:spPr>
          <a:xfrm>
            <a:off x="3285410" y="4722901"/>
            <a:ext cx="1444879" cy="442532"/>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13" idx="6"/>
            <a:endCxn id="100" idx="1"/>
          </p:cNvCxnSpPr>
          <p:nvPr/>
        </p:nvCxnSpPr>
        <p:spPr>
          <a:xfrm>
            <a:off x="3285410" y="4722901"/>
            <a:ext cx="947128" cy="1100968"/>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11"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3922460" y="4740610"/>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b="1" dirty="0" smtClean="0">
                <a:solidFill>
                  <a:schemeClr val="accent6">
                    <a:lumMod val="10000"/>
                  </a:schemeClr>
                </a:solidFill>
              </a:rPr>
              <a:t>in</a:t>
            </a:r>
            <a:r>
              <a:rPr lang="en-US" sz="1100" dirty="0" smtClean="0">
                <a:solidFill>
                  <a:srgbClr val="0070C0"/>
                </a:solidFill>
              </a:rPr>
              <a:t>put-link</a:t>
            </a:r>
            <a:endParaRPr lang="en-US" sz="1100" dirty="0">
              <a:solidFill>
                <a:srgbClr val="0070C0"/>
              </a:solidFill>
            </a:endParaRPr>
          </a:p>
        </p:txBody>
      </p:sp>
      <p:sp>
        <p:nvSpPr>
          <p:cNvPr id="112"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3978139" y="5402960"/>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b="1" dirty="0" smtClean="0">
                <a:solidFill>
                  <a:schemeClr val="accent6">
                    <a:lumMod val="10000"/>
                  </a:schemeClr>
                </a:solidFill>
              </a:rPr>
              <a:t>out</a:t>
            </a:r>
            <a:r>
              <a:rPr lang="en-US" sz="1100" dirty="0" smtClean="0">
                <a:solidFill>
                  <a:srgbClr val="0070C0"/>
                </a:solidFill>
              </a:rPr>
              <a:t>put-link</a:t>
            </a:r>
            <a:endParaRPr lang="en-US" sz="1100" dirty="0">
              <a:solidFill>
                <a:srgbClr val="0070C0"/>
              </a:solidFill>
            </a:endParaRPr>
          </a:p>
        </p:txBody>
      </p:sp>
      <p:grpSp>
        <p:nvGrpSpPr>
          <p:cNvPr id="117" name="Group 116"/>
          <p:cNvGrpSpPr/>
          <p:nvPr/>
        </p:nvGrpSpPr>
        <p:grpSpPr>
          <a:xfrm>
            <a:off x="4229106" y="3367443"/>
            <a:ext cx="483577" cy="483577"/>
            <a:chOff x="5284177" y="2901462"/>
            <a:chExt cx="483577" cy="483577"/>
          </a:xfrm>
        </p:grpSpPr>
        <p:sp>
          <p:nvSpPr>
            <p:cNvPr id="118" name="Flowchart: Connector 117"/>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19"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C2</a:t>
              </a:r>
              <a:endParaRPr lang="en-US" sz="1400" b="1" dirty="0">
                <a:solidFill>
                  <a:schemeClr val="tx2"/>
                </a:solidFill>
              </a:endParaRPr>
            </a:p>
          </p:txBody>
        </p:sp>
      </p:grpSp>
      <p:sp>
        <p:nvSpPr>
          <p:cNvPr id="120"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3304065" y="3471585"/>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command</a:t>
            </a:r>
            <a:endParaRPr lang="en-US" sz="1100" dirty="0">
              <a:solidFill>
                <a:srgbClr val="0070C0"/>
              </a:solidFill>
            </a:endParaRPr>
          </a:p>
        </p:txBody>
      </p:sp>
      <p:grpSp>
        <p:nvGrpSpPr>
          <p:cNvPr id="121" name="Group 120"/>
          <p:cNvGrpSpPr/>
          <p:nvPr/>
        </p:nvGrpSpPr>
        <p:grpSpPr>
          <a:xfrm>
            <a:off x="4170490" y="3950666"/>
            <a:ext cx="483577" cy="483577"/>
            <a:chOff x="5284177" y="2901462"/>
            <a:chExt cx="483577" cy="483577"/>
          </a:xfrm>
        </p:grpSpPr>
        <p:sp>
          <p:nvSpPr>
            <p:cNvPr id="122" name="Flowchart: Connector 121"/>
            <p:cNvSpPr/>
            <p:nvPr/>
          </p:nvSpPr>
          <p:spPr>
            <a:xfrm>
              <a:off x="5284177" y="2901462"/>
              <a:ext cx="483577" cy="483577"/>
            </a:xfrm>
            <a:prstGeom prst="flowChartConnec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123"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417145" y="3043707"/>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R3</a:t>
              </a:r>
              <a:endParaRPr lang="en-US" sz="1400" b="1" dirty="0">
                <a:solidFill>
                  <a:schemeClr val="tx2"/>
                </a:solidFill>
              </a:endParaRPr>
            </a:p>
          </p:txBody>
        </p:sp>
      </p:grpSp>
      <p:sp>
        <p:nvSpPr>
          <p:cNvPr id="124"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3635245" y="3864310"/>
            <a:ext cx="526456"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smtClean="0">
                <a:solidFill>
                  <a:srgbClr val="0070C0"/>
                </a:solidFill>
              </a:rPr>
              <a:t>result</a:t>
            </a:r>
            <a:endParaRPr lang="en-US" sz="1100" dirty="0">
              <a:solidFill>
                <a:srgbClr val="0070C0"/>
              </a:solidFill>
            </a:endParaRPr>
          </a:p>
        </p:txBody>
      </p:sp>
      <p:cxnSp>
        <p:nvCxnSpPr>
          <p:cNvPr id="127" name="Straight Arrow Connector 126"/>
          <p:cNvCxnSpPr>
            <a:stCxn id="20" idx="7"/>
            <a:endCxn id="118" idx="2"/>
          </p:cNvCxnSpPr>
          <p:nvPr/>
        </p:nvCxnSpPr>
        <p:spPr>
          <a:xfrm flipV="1">
            <a:off x="3308375" y="3609232"/>
            <a:ext cx="920731" cy="245177"/>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20" idx="6"/>
            <a:endCxn id="122" idx="2"/>
          </p:cNvCxnSpPr>
          <p:nvPr/>
        </p:nvCxnSpPr>
        <p:spPr>
          <a:xfrm>
            <a:off x="3379193" y="4025380"/>
            <a:ext cx="791297" cy="167075"/>
          </a:xfrm>
          <a:prstGeom prst="straightConnector1">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pic>
        <p:nvPicPr>
          <p:cNvPr id="139" name="Picture 2"/>
          <p:cNvPicPr>
            <a:picLocks noChangeAspect="1" noChangeArrowheads="1"/>
          </p:cNvPicPr>
          <p:nvPr/>
        </p:nvPicPr>
        <p:blipFill>
          <a:blip r:embed="rId3" cstate="print"/>
          <a:srcRect/>
          <a:stretch>
            <a:fillRect/>
          </a:stretch>
        </p:blipFill>
        <p:spPr bwMode="auto">
          <a:xfrm>
            <a:off x="5360988" y="1978268"/>
            <a:ext cx="5523890" cy="2356340"/>
          </a:xfrm>
          <a:prstGeom prst="rect">
            <a:avLst/>
          </a:prstGeom>
          <a:noFill/>
          <a:ln w="9525">
            <a:noFill/>
            <a:miter lim="800000"/>
            <a:headEnd/>
            <a:tailEnd/>
          </a:ln>
          <a:effectLst>
            <a:outerShdw blurRad="63500" sx="102000" sy="102000" algn="ctr" rotWithShape="0">
              <a:prstClr val="black">
                <a:alpha val="40000"/>
              </a:prstClr>
            </a:outerShdw>
          </a:effectLst>
        </p:spPr>
      </p:pic>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380BF908-D337-4124-B475-D825EF7C7711}"/>
              </a:ext>
            </a:extLst>
          </p:cNvPr>
          <p:cNvSpPr txBox="1">
            <a:spLocks/>
          </p:cNvSpPr>
          <p:nvPr/>
        </p:nvSpPr>
        <p:spPr bwMode="gray">
          <a:xfrm>
            <a:off x="495300" y="410546"/>
            <a:ext cx="8132885" cy="6635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smtClean="0">
                <a:ln>
                  <a:noFill/>
                </a:ln>
                <a:solidFill>
                  <a:srgbClr val="55565A"/>
                </a:solidFill>
                <a:effectLst/>
                <a:uLnTx/>
                <a:uFillTx/>
                <a:latin typeface="+mj-lt"/>
                <a:ea typeface="+mj-ea"/>
                <a:cs typeface="+mj-cs"/>
              </a:rPr>
              <a:t>Tutorial</a:t>
            </a:r>
            <a:r>
              <a:rPr kumimoji="0" lang="en-US" sz="3000" b="0" i="0" u="none" strike="noStrike" kern="1200" cap="none" spc="0" normalizeH="0" noProof="0" dirty="0" smtClean="0">
                <a:ln>
                  <a:noFill/>
                </a:ln>
                <a:solidFill>
                  <a:srgbClr val="55565A"/>
                </a:solidFill>
                <a:effectLst/>
                <a:uLnTx/>
                <a:uFillTx/>
                <a:latin typeface="+mj-lt"/>
                <a:ea typeface="+mj-ea"/>
                <a:cs typeface="+mj-cs"/>
              </a:rPr>
              <a:t> – </a:t>
            </a:r>
            <a:r>
              <a:rPr kumimoji="0" lang="en-US" sz="3000" b="0" i="0" u="none" strike="noStrike" kern="1200" cap="none" spc="0" normalizeH="0" baseline="0" noProof="0" dirty="0" smtClean="0">
                <a:ln>
                  <a:noFill/>
                </a:ln>
                <a:solidFill>
                  <a:srgbClr val="55565A"/>
                </a:solidFill>
                <a:effectLst/>
                <a:uLnTx/>
                <a:uFillTx/>
                <a:latin typeface="+mj-lt"/>
                <a:ea typeface="+mj-ea"/>
                <a:cs typeface="+mj-cs"/>
              </a:rPr>
              <a:t>Problem Space Navigation</a:t>
            </a:r>
            <a:endParaRPr kumimoji="0" lang="en-US" sz="3000" b="0" i="0" u="none" strike="noStrike" kern="1200" cap="none" spc="0" normalizeH="0" baseline="0" noProof="0" dirty="0">
              <a:ln>
                <a:noFill/>
              </a:ln>
              <a:solidFill>
                <a:srgbClr val="55565A"/>
              </a:solidFill>
              <a:effectLst/>
              <a:uLnTx/>
              <a:uFillTx/>
              <a:latin typeface="+mj-lt"/>
              <a:ea typeface="+mj-ea"/>
              <a:cs typeface="+mj-cs"/>
            </a:endParaRPr>
          </a:p>
        </p:txBody>
      </p:sp>
      <p:sp>
        <p:nvSpPr>
          <p:cNvPr id="3" name="Rounded Rectangle 2"/>
          <p:cNvSpPr/>
          <p:nvPr/>
        </p:nvSpPr>
        <p:spPr>
          <a:xfrm>
            <a:off x="747345" y="1415561"/>
            <a:ext cx="2145324" cy="1565031"/>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4" name="Flowchart: Connector 3"/>
          <p:cNvSpPr/>
          <p:nvPr/>
        </p:nvSpPr>
        <p:spPr>
          <a:xfrm>
            <a:off x="1541584" y="1902070"/>
            <a:ext cx="483577" cy="483577"/>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5"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8705466" y="2015007"/>
            <a:ext cx="801949"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1400" b="1" dirty="0" smtClean="0">
                <a:solidFill>
                  <a:schemeClr val="tx2"/>
                </a:solidFill>
              </a:rPr>
              <a:t>^</a:t>
            </a:r>
            <a:r>
              <a:rPr lang="en-US" sz="1100" dirty="0" err="1" smtClean="0">
                <a:solidFill>
                  <a:srgbClr val="0070C0"/>
                </a:solidFill>
              </a:rPr>
              <a:t>superstate</a:t>
            </a:r>
            <a:endParaRPr lang="en-US" sz="1100" dirty="0">
              <a:solidFill>
                <a:srgbClr val="0070C0"/>
              </a:solidFill>
            </a:endParaRPr>
          </a:p>
        </p:txBody>
      </p:sp>
      <p:grpSp>
        <p:nvGrpSpPr>
          <p:cNvPr id="7" name="Group 6"/>
          <p:cNvGrpSpPr/>
          <p:nvPr/>
        </p:nvGrpSpPr>
        <p:grpSpPr>
          <a:xfrm>
            <a:off x="8338039" y="2878015"/>
            <a:ext cx="413240" cy="369254"/>
            <a:chOff x="1090246" y="5416061"/>
            <a:chExt cx="413240" cy="369254"/>
          </a:xfrm>
        </p:grpSpPr>
        <p:sp>
          <p:nvSpPr>
            <p:cNvPr id="8"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1152886" y="5531908"/>
              <a:ext cx="289062" cy="253407"/>
            </a:xfrm>
            <a:prstGeom prst="rect">
              <a:avLst/>
            </a:prstGeom>
          </p:spPr>
          <p:txBody>
            <a:bodyPr vert="horz" lIns="0" tIns="0" rIns="0" bIns="0" rtlCol="0">
              <a:noAutofit/>
            </a:bodyPr>
            <a:lstStyle/>
            <a:p>
              <a:pPr lvl="0">
                <a:lnSpc>
                  <a:spcPct val="95000"/>
                </a:lnSpc>
                <a:spcBef>
                  <a:spcPts val="800"/>
                </a:spcBef>
                <a:spcAft>
                  <a:spcPts val="600"/>
                </a:spcAft>
                <a:defRPr/>
              </a:pPr>
              <a:r>
                <a:rPr lang="en-US" sz="900" b="1" dirty="0" smtClean="0">
                  <a:solidFill>
                    <a:schemeClr val="tx2"/>
                  </a:solidFill>
                </a:rPr>
                <a:t>State</a:t>
              </a:r>
              <a:endParaRPr lang="en-US" sz="900" b="1" dirty="0">
                <a:solidFill>
                  <a:schemeClr val="tx2"/>
                </a:solidFill>
              </a:endParaRPr>
            </a:p>
          </p:txBody>
        </p:sp>
        <p:sp>
          <p:nvSpPr>
            <p:cNvPr id="9" name="Rectangle 8"/>
            <p:cNvSpPr/>
            <p:nvPr/>
          </p:nvSpPr>
          <p:spPr>
            <a:xfrm>
              <a:off x="1090246" y="5416061"/>
              <a:ext cx="413240" cy="36048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gr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380BF908-D337-4124-B475-D825EF7C7711}"/>
              </a:ext>
            </a:extLst>
          </p:cNvPr>
          <p:cNvSpPr>
            <a:spLocks noGrp="1"/>
          </p:cNvSpPr>
          <p:nvPr>
            <p:ph type="title"/>
          </p:nvPr>
        </p:nvSpPr>
        <p:spPr>
          <a:xfrm>
            <a:off x="495301" y="410546"/>
            <a:ext cx="6271260" cy="663511"/>
          </a:xfrm>
        </p:spPr>
        <p:txBody>
          <a:bodyPr/>
          <a:lstStyle/>
          <a:p>
            <a:r>
              <a:rPr lang="en-US" b="1" dirty="0" smtClean="0">
                <a:solidFill>
                  <a:srgbClr val="0070C0"/>
                </a:solidFill>
              </a:rPr>
              <a:t>SOAR: </a:t>
            </a:r>
            <a:r>
              <a:rPr lang="en-US" b="1" dirty="0" smtClean="0">
                <a:solidFill>
                  <a:srgbClr val="FF0000"/>
                </a:solidFill>
              </a:rPr>
              <a:t>Important Concepts</a:t>
            </a:r>
            <a:endParaRPr lang="en-US" i="1" dirty="0">
              <a:solidFill>
                <a:srgbClr val="FF0000"/>
              </a:solidFill>
            </a:endParaRPr>
          </a:p>
        </p:txBody>
      </p:sp>
      <p:pic>
        <p:nvPicPr>
          <p:cNvPr id="1026" name="Picture 2"/>
          <p:cNvPicPr>
            <a:picLocks noChangeAspect="1" noChangeArrowheads="1"/>
          </p:cNvPicPr>
          <p:nvPr/>
        </p:nvPicPr>
        <p:blipFill>
          <a:blip r:embed="rId3" cstate="print"/>
          <a:srcRect/>
          <a:stretch>
            <a:fillRect/>
          </a:stretch>
        </p:blipFill>
        <p:spPr bwMode="auto">
          <a:xfrm>
            <a:off x="1371599" y="1439821"/>
            <a:ext cx="9704509" cy="4784033"/>
          </a:xfrm>
          <a:prstGeom prst="rect">
            <a:avLst/>
          </a:prstGeom>
          <a:noFill/>
          <a:ln w="9525">
            <a:noFill/>
            <a:miter lim="800000"/>
            <a:headEnd/>
            <a:tailEnd/>
          </a:ln>
        </p:spPr>
      </p:pic>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380BF908-D337-4124-B475-D825EF7C7711}"/>
              </a:ext>
            </a:extLst>
          </p:cNvPr>
          <p:cNvSpPr>
            <a:spLocks noGrp="1"/>
          </p:cNvSpPr>
          <p:nvPr>
            <p:ph type="title"/>
          </p:nvPr>
        </p:nvSpPr>
        <p:spPr>
          <a:xfrm>
            <a:off x="495301" y="410546"/>
            <a:ext cx="6271260" cy="663511"/>
          </a:xfrm>
        </p:spPr>
        <p:txBody>
          <a:bodyPr/>
          <a:lstStyle/>
          <a:p>
            <a:r>
              <a:rPr lang="en-US" b="1" dirty="0" smtClean="0">
                <a:solidFill>
                  <a:srgbClr val="0070C0"/>
                </a:solidFill>
              </a:rPr>
              <a:t>SOAR: </a:t>
            </a:r>
            <a:r>
              <a:rPr lang="en-US" b="1" dirty="0" smtClean="0">
                <a:solidFill>
                  <a:srgbClr val="FF0000"/>
                </a:solidFill>
              </a:rPr>
              <a:t>Important Concepts</a:t>
            </a:r>
            <a:endParaRPr lang="en-US" i="1" dirty="0">
              <a:solidFill>
                <a:srgbClr val="FF0000"/>
              </a:solidFill>
            </a:endParaRPr>
          </a:p>
        </p:txBody>
      </p:sp>
      <p:sp>
        <p:nvSpPr>
          <p:cNvPr id="4"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4247769" y="3052500"/>
            <a:ext cx="2027904" cy="335593"/>
          </a:xfrm>
          <a:prstGeom prst="rect">
            <a:avLst/>
          </a:prstGeom>
        </p:spPr>
        <p:txBody>
          <a:bodyPr vert="horz" lIns="0" tIns="0" rIns="0" bIns="0" rtlCol="0">
            <a:noAutofit/>
          </a:bodyPr>
          <a:lstStyle/>
          <a:p>
            <a:pPr lvl="0">
              <a:lnSpc>
                <a:spcPct val="95000"/>
              </a:lnSpc>
              <a:spcBef>
                <a:spcPts val="800"/>
              </a:spcBef>
              <a:spcAft>
                <a:spcPts val="600"/>
              </a:spcAft>
              <a:defRPr/>
            </a:pPr>
            <a:r>
              <a:rPr lang="en-US" sz="2000" b="1" dirty="0" smtClean="0">
                <a:solidFill>
                  <a:schemeClr val="tx2"/>
                </a:solidFill>
              </a:rPr>
              <a:t>XXXXXXXXXXX</a:t>
            </a:r>
            <a:endParaRPr lang="en-US" sz="2000" b="1" dirty="0">
              <a:solidFill>
                <a:schemeClr val="tx2"/>
              </a:solidFill>
            </a:endParaRPr>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BF908-D337-4124-B475-D825EF7C7711}"/>
              </a:ext>
            </a:extLst>
          </p:cNvPr>
          <p:cNvSpPr>
            <a:spLocks noGrp="1"/>
          </p:cNvSpPr>
          <p:nvPr>
            <p:ph type="title"/>
          </p:nvPr>
        </p:nvSpPr>
        <p:spPr>
          <a:xfrm>
            <a:off x="495300" y="410546"/>
            <a:ext cx="8132885" cy="663511"/>
          </a:xfrm>
        </p:spPr>
        <p:txBody>
          <a:bodyPr/>
          <a:lstStyle/>
          <a:p>
            <a:r>
              <a:rPr lang="en-US" dirty="0"/>
              <a:t>Cognitive </a:t>
            </a:r>
            <a:r>
              <a:rPr lang="en-US" b="1" dirty="0">
                <a:solidFill>
                  <a:srgbClr val="0070C0"/>
                </a:solidFill>
              </a:rPr>
              <a:t>Brain</a:t>
            </a:r>
            <a:r>
              <a:rPr lang="en-US" dirty="0"/>
              <a:t> </a:t>
            </a:r>
            <a:r>
              <a:rPr lang="en-US" i="1" dirty="0"/>
              <a:t>Functions</a:t>
            </a:r>
          </a:p>
        </p:txBody>
      </p:sp>
      <p:sp>
        <p:nvSpPr>
          <p:cNvPr id="22" name="Footer Placeholder 21"/>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4" name="Slide Number Placeholder 3"/>
          <p:cNvSpPr>
            <a:spLocks noGrp="1"/>
          </p:cNvSpPr>
          <p:nvPr>
            <p:ph type="sldNum" sz="quarter" idx="12"/>
          </p:nvPr>
        </p:nvSpPr>
        <p:spPr/>
        <p:txBody>
          <a:bodyPr/>
          <a:lstStyle/>
          <a:p>
            <a:fld id="{3310D8EA-3107-4873-B9AB-DD7D3E79053A}" type="slidenum">
              <a:rPr lang="en-US" smtClean="0"/>
              <a:pPr/>
              <a:t>6</a:t>
            </a:fld>
            <a:endParaRPr lang="en-US"/>
          </a:p>
        </p:txBody>
      </p:sp>
      <p:pic>
        <p:nvPicPr>
          <p:cNvPr id="5123" name="Picture 3"/>
          <p:cNvPicPr>
            <a:picLocks noChangeAspect="1" noChangeArrowheads="1"/>
          </p:cNvPicPr>
          <p:nvPr/>
        </p:nvPicPr>
        <p:blipFill>
          <a:blip r:embed="rId3" cstate="print"/>
          <a:srcRect/>
          <a:stretch>
            <a:fillRect/>
          </a:stretch>
        </p:blipFill>
        <p:spPr bwMode="auto">
          <a:xfrm>
            <a:off x="4510745" y="1437662"/>
            <a:ext cx="6727280" cy="4242702"/>
          </a:xfrm>
          <a:prstGeom prst="rect">
            <a:avLst/>
          </a:prstGeom>
          <a:noFill/>
          <a:ln w="9525">
            <a:noFill/>
            <a:miter lim="800000"/>
            <a:headEnd/>
            <a:tailEnd/>
          </a:ln>
        </p:spPr>
      </p:pic>
      <p:sp>
        <p:nvSpPr>
          <p:cNvPr id="6"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320660" y="2109223"/>
            <a:ext cx="4038904" cy="2564377"/>
          </a:xfrm>
          <a:prstGeom prst="rect">
            <a:avLst/>
          </a:prstGeom>
        </p:spPr>
        <p:txBody>
          <a:bodyPr vert="horz" lIns="0" tIns="0" rIns="0" bIns="0" rtlCol="0">
            <a:noAutofit/>
          </a:bodyPr>
          <a:lstStyle/>
          <a:p>
            <a:pPr lvl="0">
              <a:lnSpc>
                <a:spcPct val="95000"/>
              </a:lnSpc>
              <a:spcBef>
                <a:spcPts val="800"/>
              </a:spcBef>
              <a:spcAft>
                <a:spcPts val="600"/>
              </a:spcAft>
              <a:defRPr/>
            </a:pPr>
            <a:r>
              <a:rPr lang="en-US" sz="2000" b="1" dirty="0">
                <a:solidFill>
                  <a:schemeClr val="tx2"/>
                </a:solidFill>
              </a:rPr>
              <a:t>The Brain as a “Structure”:</a:t>
            </a:r>
          </a:p>
          <a:p>
            <a:pPr lvl="0">
              <a:lnSpc>
                <a:spcPct val="95000"/>
              </a:lnSpc>
              <a:spcBef>
                <a:spcPts val="800"/>
              </a:spcBef>
              <a:spcAft>
                <a:spcPts val="600"/>
              </a:spcAft>
              <a:buFont typeface="Arial" pitchFamily="34" charset="0"/>
              <a:buChar char="•"/>
              <a:defRPr/>
            </a:pPr>
            <a:r>
              <a:rPr lang="en-US" sz="1600" dirty="0">
                <a:solidFill>
                  <a:schemeClr val="tx2"/>
                </a:solidFill>
              </a:rPr>
              <a:t> Highly connected and integrated whole</a:t>
            </a:r>
          </a:p>
          <a:p>
            <a:pPr lvl="0">
              <a:lnSpc>
                <a:spcPct val="95000"/>
              </a:lnSpc>
              <a:spcBef>
                <a:spcPts val="800"/>
              </a:spcBef>
              <a:spcAft>
                <a:spcPts val="600"/>
              </a:spcAft>
              <a:buFont typeface="Arial" pitchFamily="34" charset="0"/>
              <a:buChar char="•"/>
              <a:defRPr/>
            </a:pPr>
            <a:r>
              <a:rPr lang="en-US" sz="1600" dirty="0">
                <a:solidFill>
                  <a:schemeClr val="tx2"/>
                </a:solidFill>
              </a:rPr>
              <a:t> Discrete segments doing specialized tasks </a:t>
            </a:r>
          </a:p>
          <a:p>
            <a:pPr lvl="0">
              <a:lnSpc>
                <a:spcPct val="95000"/>
              </a:lnSpc>
              <a:spcBef>
                <a:spcPts val="800"/>
              </a:spcBef>
              <a:spcAft>
                <a:spcPts val="600"/>
              </a:spcAft>
              <a:buFont typeface="Arial" pitchFamily="34" charset="0"/>
              <a:buChar char="•"/>
              <a:defRPr/>
            </a:pPr>
            <a:r>
              <a:rPr lang="en-US" sz="1600" dirty="0">
                <a:solidFill>
                  <a:schemeClr val="tx2"/>
                </a:solidFill>
              </a:rPr>
              <a:t> Diversity of unique capabilities</a:t>
            </a:r>
          </a:p>
          <a:p>
            <a:pPr lvl="0">
              <a:lnSpc>
                <a:spcPct val="95000"/>
              </a:lnSpc>
              <a:spcBef>
                <a:spcPts val="800"/>
              </a:spcBef>
              <a:spcAft>
                <a:spcPts val="600"/>
              </a:spcAft>
              <a:buFont typeface="Arial" pitchFamily="34" charset="0"/>
              <a:buChar char="•"/>
              <a:defRPr/>
            </a:pPr>
            <a:r>
              <a:rPr lang="en-US" sz="1600" dirty="0">
                <a:solidFill>
                  <a:schemeClr val="tx2"/>
                </a:solidFill>
              </a:rPr>
              <a:t> </a:t>
            </a:r>
            <a:r>
              <a:rPr lang="en-US" sz="1600" b="1" dirty="0">
                <a:solidFill>
                  <a:schemeClr val="tx2"/>
                </a:solidFill>
              </a:rPr>
              <a:t>Whole is greater </a:t>
            </a:r>
            <a:r>
              <a:rPr lang="en-US" sz="1600" dirty="0">
                <a:solidFill>
                  <a:schemeClr val="tx2"/>
                </a:solidFill>
              </a:rPr>
              <a:t>than the sum of the parts</a:t>
            </a:r>
          </a:p>
          <a:p>
            <a:pPr lvl="0">
              <a:lnSpc>
                <a:spcPct val="95000"/>
              </a:lnSpc>
              <a:spcBef>
                <a:spcPts val="800"/>
              </a:spcBef>
              <a:spcAft>
                <a:spcPts val="600"/>
              </a:spcAft>
              <a:buFont typeface="Arial" pitchFamily="34" charset="0"/>
              <a:buChar char="•"/>
              <a:defRPr/>
            </a:pPr>
            <a:r>
              <a:rPr lang="en-US" sz="1600" dirty="0">
                <a:solidFill>
                  <a:schemeClr val="tx2"/>
                </a:solidFill>
              </a:rPr>
              <a:t> As a result – </a:t>
            </a:r>
            <a:r>
              <a:rPr lang="en-US" sz="1600" b="1" dirty="0">
                <a:solidFill>
                  <a:srgbClr val="000000"/>
                </a:solidFill>
              </a:rPr>
              <a:t>”</a:t>
            </a:r>
            <a:r>
              <a:rPr lang="en-US" sz="1600" b="1" dirty="0">
                <a:solidFill>
                  <a:srgbClr val="0070C0"/>
                </a:solidFill>
              </a:rPr>
              <a:t>Real Human Cognition</a:t>
            </a:r>
            <a:r>
              <a:rPr lang="en-US" sz="1600" b="1" dirty="0">
                <a:solidFill>
                  <a:srgbClr val="000000"/>
                </a:solidFill>
              </a:rPr>
              <a:t>”</a:t>
            </a:r>
            <a:endParaRPr lang="en-US" sz="1600" dirty="0">
              <a:solidFill>
                <a:srgbClr val="000000"/>
              </a:solidFill>
            </a:endParaRPr>
          </a:p>
          <a:p>
            <a:pPr marL="0" marR="0" lvl="0" indent="0" algn="l" defTabSz="914400" rtl="0" eaLnBrk="1" fontAlgn="auto" latinLnBrk="0" hangingPunct="1">
              <a:lnSpc>
                <a:spcPct val="95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264900" y="6486982"/>
            <a:ext cx="542472" cy="365125"/>
          </a:xfrm>
        </p:spPr>
        <p:txBody>
          <a:bodyPr/>
          <a:lstStyle/>
          <a:p>
            <a:fld id="{3310D8EA-3107-4873-B9AB-DD7D3E79053A}" type="slidenum">
              <a:rPr lang="en-US" smtClean="0"/>
              <a:pPr/>
              <a:t>60</a:t>
            </a:fld>
            <a:endParaRPr lang="en-US"/>
          </a:p>
        </p:txBody>
      </p:sp>
    </p:spTree>
    <p:extLst>
      <p:ext uri="{BB962C8B-B14F-4D97-AF65-F5344CB8AC3E}">
        <p14:creationId xmlns="" xmlns:p14="http://schemas.microsoft.com/office/powerpoint/2010/main" val="22766741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BF908-D337-4124-B475-D825EF7C7711}"/>
              </a:ext>
            </a:extLst>
          </p:cNvPr>
          <p:cNvSpPr>
            <a:spLocks noGrp="1"/>
          </p:cNvSpPr>
          <p:nvPr>
            <p:ph type="title"/>
          </p:nvPr>
        </p:nvSpPr>
        <p:spPr>
          <a:xfrm>
            <a:off x="495300" y="410546"/>
            <a:ext cx="8132885" cy="663511"/>
          </a:xfrm>
        </p:spPr>
        <p:txBody>
          <a:bodyPr/>
          <a:lstStyle/>
          <a:p>
            <a:r>
              <a:rPr lang="en-US" b="1" dirty="0">
                <a:solidFill>
                  <a:srgbClr val="FF0000"/>
                </a:solidFill>
              </a:rPr>
              <a:t>SOAR</a:t>
            </a:r>
            <a:r>
              <a:rPr lang="en-US" dirty="0"/>
              <a:t> Cognitive </a:t>
            </a:r>
            <a:r>
              <a:rPr lang="en-US" b="1" dirty="0">
                <a:solidFill>
                  <a:srgbClr val="0070C0"/>
                </a:solidFill>
              </a:rPr>
              <a:t>Architecture</a:t>
            </a:r>
            <a:r>
              <a:rPr lang="en-US" dirty="0"/>
              <a:t> </a:t>
            </a:r>
            <a:r>
              <a:rPr lang="en-US" i="1" dirty="0"/>
              <a:t>Functions</a:t>
            </a:r>
          </a:p>
        </p:txBody>
      </p:sp>
      <p:sp>
        <p:nvSpPr>
          <p:cNvPr id="22" name="Footer Placeholder 21"/>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4" name="Slide Number Placeholder 3"/>
          <p:cNvSpPr>
            <a:spLocks noGrp="1"/>
          </p:cNvSpPr>
          <p:nvPr>
            <p:ph type="sldNum" sz="quarter" idx="12"/>
          </p:nvPr>
        </p:nvSpPr>
        <p:spPr/>
        <p:txBody>
          <a:bodyPr/>
          <a:lstStyle/>
          <a:p>
            <a:fld id="{3310D8EA-3107-4873-B9AB-DD7D3E79053A}" type="slidenum">
              <a:rPr lang="en-US" smtClean="0"/>
              <a:pPr/>
              <a:t>7</a:t>
            </a:fld>
            <a:endParaRPr lang="en-US"/>
          </a:p>
        </p:txBody>
      </p:sp>
      <p:pic>
        <p:nvPicPr>
          <p:cNvPr id="6146" name="Picture 2"/>
          <p:cNvPicPr>
            <a:picLocks noChangeAspect="1" noChangeArrowheads="1"/>
          </p:cNvPicPr>
          <p:nvPr/>
        </p:nvPicPr>
        <p:blipFill>
          <a:blip r:embed="rId3" cstate="print"/>
          <a:srcRect/>
          <a:stretch>
            <a:fillRect/>
          </a:stretch>
        </p:blipFill>
        <p:spPr bwMode="auto">
          <a:xfrm>
            <a:off x="4553527" y="1173069"/>
            <a:ext cx="6520873" cy="5071509"/>
          </a:xfrm>
          <a:prstGeom prst="rect">
            <a:avLst/>
          </a:prstGeom>
          <a:noFill/>
          <a:ln w="9525">
            <a:noFill/>
            <a:miter lim="800000"/>
            <a:headEnd/>
            <a:tailEnd/>
          </a:ln>
        </p:spPr>
      </p:pic>
      <p:sp>
        <p:nvSpPr>
          <p:cNvPr id="7"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523858" y="2118458"/>
            <a:ext cx="4066613" cy="2943069"/>
          </a:xfrm>
          <a:prstGeom prst="rect">
            <a:avLst/>
          </a:prstGeom>
        </p:spPr>
        <p:txBody>
          <a:bodyPr vert="horz" lIns="0" tIns="0" rIns="0" bIns="0" rtlCol="0">
            <a:noAutofit/>
          </a:bodyPr>
          <a:lstStyle/>
          <a:p>
            <a:pPr lvl="0">
              <a:lnSpc>
                <a:spcPct val="95000"/>
              </a:lnSpc>
              <a:spcBef>
                <a:spcPts val="800"/>
              </a:spcBef>
              <a:spcAft>
                <a:spcPts val="600"/>
              </a:spcAft>
              <a:defRPr/>
            </a:pPr>
            <a:r>
              <a:rPr lang="en-US" sz="2000" b="1" dirty="0">
                <a:solidFill>
                  <a:schemeClr val="tx2"/>
                </a:solidFill>
              </a:rPr>
              <a:t>Similar “structure” to Brain: </a:t>
            </a:r>
          </a:p>
          <a:p>
            <a:pPr lvl="0">
              <a:lnSpc>
                <a:spcPct val="95000"/>
              </a:lnSpc>
              <a:spcBef>
                <a:spcPts val="800"/>
              </a:spcBef>
              <a:spcAft>
                <a:spcPts val="600"/>
              </a:spcAft>
              <a:buFont typeface="Arial" pitchFamily="34" charset="0"/>
              <a:buChar char="•"/>
              <a:defRPr/>
            </a:pPr>
            <a:r>
              <a:rPr lang="en-US" sz="1600" dirty="0">
                <a:solidFill>
                  <a:schemeClr val="tx2"/>
                </a:solidFill>
              </a:rPr>
              <a:t> Highly connected and integrated whole</a:t>
            </a:r>
          </a:p>
          <a:p>
            <a:pPr lvl="0">
              <a:lnSpc>
                <a:spcPct val="95000"/>
              </a:lnSpc>
              <a:spcBef>
                <a:spcPts val="800"/>
              </a:spcBef>
              <a:spcAft>
                <a:spcPts val="600"/>
              </a:spcAft>
              <a:buFont typeface="Arial" pitchFamily="34" charset="0"/>
              <a:buChar char="•"/>
              <a:defRPr/>
            </a:pPr>
            <a:r>
              <a:rPr lang="en-US" sz="1600" dirty="0">
                <a:solidFill>
                  <a:schemeClr val="tx2"/>
                </a:solidFill>
              </a:rPr>
              <a:t> Discrete segments doing specialized tasks </a:t>
            </a:r>
          </a:p>
          <a:p>
            <a:pPr lvl="0">
              <a:lnSpc>
                <a:spcPct val="95000"/>
              </a:lnSpc>
              <a:spcBef>
                <a:spcPts val="800"/>
              </a:spcBef>
              <a:spcAft>
                <a:spcPts val="600"/>
              </a:spcAft>
              <a:buFont typeface="Arial" pitchFamily="34" charset="0"/>
              <a:buChar char="•"/>
              <a:defRPr/>
            </a:pPr>
            <a:r>
              <a:rPr lang="en-US" sz="1600" dirty="0">
                <a:solidFill>
                  <a:schemeClr val="tx2"/>
                </a:solidFill>
              </a:rPr>
              <a:t> Diversity of unique capabilities</a:t>
            </a:r>
          </a:p>
          <a:p>
            <a:pPr lvl="0">
              <a:lnSpc>
                <a:spcPct val="95000"/>
              </a:lnSpc>
              <a:spcBef>
                <a:spcPts val="800"/>
              </a:spcBef>
              <a:spcAft>
                <a:spcPts val="600"/>
              </a:spcAft>
              <a:buFont typeface="Arial" pitchFamily="34" charset="0"/>
              <a:buChar char="•"/>
              <a:defRPr/>
            </a:pPr>
            <a:r>
              <a:rPr lang="en-US" sz="1600" dirty="0">
                <a:solidFill>
                  <a:schemeClr val="tx2"/>
                </a:solidFill>
              </a:rPr>
              <a:t> </a:t>
            </a:r>
            <a:r>
              <a:rPr lang="en-US" sz="1600" b="1" dirty="0">
                <a:solidFill>
                  <a:schemeClr val="tx2"/>
                </a:solidFill>
              </a:rPr>
              <a:t>Whole is greater </a:t>
            </a:r>
            <a:r>
              <a:rPr lang="en-US" sz="1600" dirty="0">
                <a:solidFill>
                  <a:schemeClr val="tx2"/>
                </a:solidFill>
              </a:rPr>
              <a:t>than the sum of the parts</a:t>
            </a:r>
          </a:p>
          <a:p>
            <a:pPr lvl="0">
              <a:lnSpc>
                <a:spcPct val="95000"/>
              </a:lnSpc>
              <a:spcBef>
                <a:spcPts val="800"/>
              </a:spcBef>
              <a:spcAft>
                <a:spcPts val="600"/>
              </a:spcAft>
              <a:buFont typeface="Arial" pitchFamily="34" charset="0"/>
              <a:buChar char="•"/>
              <a:defRPr/>
            </a:pPr>
            <a:r>
              <a:rPr lang="en-US" sz="1600" dirty="0">
                <a:solidFill>
                  <a:schemeClr val="tx2"/>
                </a:solidFill>
              </a:rPr>
              <a:t> As a result – </a:t>
            </a:r>
            <a:r>
              <a:rPr lang="en-US" sz="1600" b="1" dirty="0">
                <a:solidFill>
                  <a:schemeClr val="tx2"/>
                </a:solidFill>
              </a:rPr>
              <a:t>“</a:t>
            </a:r>
            <a:r>
              <a:rPr lang="en-US" sz="1600" b="1" dirty="0">
                <a:solidFill>
                  <a:srgbClr val="0070C0"/>
                </a:solidFill>
              </a:rPr>
              <a:t>Computational Cognition</a:t>
            </a:r>
            <a:r>
              <a:rPr lang="en-US" sz="1600" b="1" dirty="0">
                <a:solidFill>
                  <a:srgbClr val="000000"/>
                </a:solidFill>
              </a:rPr>
              <a:t>”</a:t>
            </a:r>
          </a:p>
          <a:p>
            <a:pPr lvl="0">
              <a:lnSpc>
                <a:spcPct val="95000"/>
              </a:lnSpc>
              <a:spcBef>
                <a:spcPts val="800"/>
              </a:spcBef>
              <a:spcAft>
                <a:spcPts val="600"/>
              </a:spcAft>
              <a:buFont typeface="Arial" pitchFamily="34" charset="0"/>
              <a:buChar char="•"/>
              <a:defRPr/>
            </a:pPr>
            <a:r>
              <a:rPr lang="en-US" sz="1600" b="1" dirty="0">
                <a:solidFill>
                  <a:srgbClr val="000000"/>
                </a:solidFill>
              </a:rPr>
              <a:t> </a:t>
            </a:r>
            <a:r>
              <a:rPr lang="en-US" sz="1600" dirty="0">
                <a:solidFill>
                  <a:srgbClr val="FF0000"/>
                </a:solidFill>
              </a:rPr>
              <a:t>Breakout Session </a:t>
            </a:r>
            <a:r>
              <a:rPr lang="en-US" sz="1600" dirty="0" smtClean="0">
                <a:solidFill>
                  <a:srgbClr val="FF0000"/>
                </a:solidFill>
              </a:rPr>
              <a:t>=&gt; </a:t>
            </a:r>
            <a:r>
              <a:rPr lang="en-US" sz="1600" dirty="0">
                <a:solidFill>
                  <a:srgbClr val="FF0000"/>
                </a:solidFill>
              </a:rPr>
              <a:t>Deep Dive</a:t>
            </a:r>
          </a:p>
          <a:p>
            <a:pPr marL="0" marR="0" lvl="0" indent="0" algn="l" defTabSz="914400" rtl="0" eaLnBrk="1" fontAlgn="auto" latinLnBrk="0" hangingPunct="1">
              <a:lnSpc>
                <a:spcPct val="95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a:p>
            <a:pPr marL="0" marR="0" lvl="0" indent="0" algn="l" defTabSz="914400" rtl="0" eaLnBrk="1" fontAlgn="auto" latinLnBrk="0" hangingPunct="1">
              <a:lnSpc>
                <a:spcPct val="120000"/>
              </a:lnSpc>
              <a:spcBef>
                <a:spcPts val="800"/>
              </a:spcBef>
              <a:spcAft>
                <a:spcPts val="600"/>
              </a:spcAft>
              <a:buClrTx/>
              <a:buSzTx/>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BF908-D337-4124-B475-D825EF7C7711}"/>
              </a:ext>
            </a:extLst>
          </p:cNvPr>
          <p:cNvSpPr>
            <a:spLocks noGrp="1"/>
          </p:cNvSpPr>
          <p:nvPr>
            <p:ph type="title"/>
          </p:nvPr>
        </p:nvSpPr>
        <p:spPr>
          <a:xfrm>
            <a:off x="523292" y="457195"/>
            <a:ext cx="9385818" cy="514221"/>
          </a:xfrm>
        </p:spPr>
        <p:txBody>
          <a:bodyPr/>
          <a:lstStyle/>
          <a:p>
            <a:r>
              <a:rPr lang="en-US" sz="2400" b="1" dirty="0">
                <a:solidFill>
                  <a:srgbClr val="0070C0"/>
                </a:solidFill>
              </a:rPr>
              <a:t>Computational Cognition</a:t>
            </a:r>
            <a:r>
              <a:rPr lang="en-US" sz="2400" dirty="0"/>
              <a:t>: Brain </a:t>
            </a:r>
            <a:r>
              <a:rPr lang="en-US" sz="2400" i="1" dirty="0"/>
              <a:t>Inspired</a:t>
            </a:r>
            <a:r>
              <a:rPr lang="en-US" sz="2400" dirty="0"/>
              <a:t> Software Architecture </a:t>
            </a:r>
          </a:p>
        </p:txBody>
      </p:sp>
      <p:sp>
        <p:nvSpPr>
          <p:cNvPr id="22" name="Footer Placeholder 21"/>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4" name="Slide Number Placeholder 3"/>
          <p:cNvSpPr>
            <a:spLocks noGrp="1"/>
          </p:cNvSpPr>
          <p:nvPr>
            <p:ph type="sldNum" sz="quarter" idx="12"/>
          </p:nvPr>
        </p:nvSpPr>
        <p:spPr/>
        <p:txBody>
          <a:bodyPr/>
          <a:lstStyle/>
          <a:p>
            <a:fld id="{3310D8EA-3107-4873-B9AB-DD7D3E79053A}" type="slidenum">
              <a:rPr lang="en-US" smtClean="0"/>
              <a:pPr/>
              <a:t>8</a:t>
            </a:fld>
            <a:endParaRPr lang="en-US"/>
          </a:p>
        </p:txBody>
      </p:sp>
      <p:pic>
        <p:nvPicPr>
          <p:cNvPr id="6" name="Picture 3"/>
          <p:cNvPicPr>
            <a:picLocks noChangeAspect="1" noChangeArrowheads="1"/>
          </p:cNvPicPr>
          <p:nvPr/>
        </p:nvPicPr>
        <p:blipFill>
          <a:blip r:embed="rId3" cstate="print"/>
          <a:srcRect/>
          <a:stretch>
            <a:fillRect/>
          </a:stretch>
        </p:blipFill>
        <p:spPr bwMode="auto">
          <a:xfrm>
            <a:off x="587829" y="1225456"/>
            <a:ext cx="4403843" cy="2777377"/>
          </a:xfrm>
          <a:prstGeom prst="rect">
            <a:avLst/>
          </a:prstGeom>
          <a:noFill/>
          <a:ln w="9525">
            <a:noFill/>
            <a:miter lim="800000"/>
            <a:headEnd/>
            <a:tailEnd/>
          </a:ln>
        </p:spPr>
      </p:pic>
      <p:pic>
        <p:nvPicPr>
          <p:cNvPr id="7" name="Picture 2"/>
          <p:cNvPicPr>
            <a:picLocks noChangeAspect="1" noChangeArrowheads="1"/>
          </p:cNvPicPr>
          <p:nvPr/>
        </p:nvPicPr>
        <p:blipFill>
          <a:blip r:embed="rId4" cstate="print"/>
          <a:srcRect/>
          <a:stretch>
            <a:fillRect/>
          </a:stretch>
        </p:blipFill>
        <p:spPr bwMode="auto">
          <a:xfrm>
            <a:off x="7053942" y="1127978"/>
            <a:ext cx="4049486" cy="3149427"/>
          </a:xfrm>
          <a:prstGeom prst="rect">
            <a:avLst/>
          </a:prstGeom>
          <a:noFill/>
          <a:ln w="9525">
            <a:noFill/>
            <a:miter lim="800000"/>
            <a:headEnd/>
            <a:tailEnd/>
          </a:ln>
        </p:spPr>
      </p:pic>
      <p:sp>
        <p:nvSpPr>
          <p:cNvPr id="9"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453236" y="4092501"/>
            <a:ext cx="4510650" cy="638119"/>
          </a:xfrm>
          <a:prstGeom prst="rect">
            <a:avLst/>
          </a:prstGeom>
        </p:spPr>
        <p:txBody>
          <a:bodyPr vert="horz" lIns="0" tIns="0" rIns="0" bIns="0" rtlCol="0">
            <a:noAutofit/>
          </a:bodyPr>
          <a:lstStyle/>
          <a:p>
            <a:pPr marL="0" marR="0" lvl="0" indent="0" algn="l" defTabSz="914400" rtl="0" eaLnBrk="1" fontAlgn="auto" latinLnBrk="0" hangingPunct="1">
              <a:lnSpc>
                <a:spcPct val="95000"/>
              </a:lnSpc>
              <a:buClrTx/>
              <a:buSzTx/>
              <a:tabLst/>
              <a:defRPr/>
            </a:pPr>
            <a:r>
              <a:rPr lang="en-US" sz="2000" b="1" dirty="0">
                <a:solidFill>
                  <a:schemeClr val="tx2"/>
                </a:solidFill>
              </a:rPr>
              <a:t>Definition:- </a:t>
            </a:r>
            <a:r>
              <a:rPr lang="en-US" sz="2000" b="1" dirty="0">
                <a:solidFill>
                  <a:srgbClr val="FF0000"/>
                </a:solidFill>
              </a:rPr>
              <a:t>Human Cognition</a:t>
            </a:r>
          </a:p>
          <a:p>
            <a:pPr marL="0" marR="0" lvl="0" indent="0" algn="l" defTabSz="914400" rtl="0" eaLnBrk="1" fontAlgn="auto" latinLnBrk="0" hangingPunct="1">
              <a:lnSpc>
                <a:spcPct val="95000"/>
              </a:lnSpc>
              <a:buClrTx/>
              <a:buSzTx/>
              <a:tabLst/>
              <a:defRPr/>
            </a:pPr>
            <a:endParaRPr lang="en-US" sz="800" b="1" dirty="0">
              <a:solidFill>
                <a:schemeClr val="tx2"/>
              </a:solidFill>
            </a:endParaRPr>
          </a:p>
          <a:p>
            <a:pPr lvl="0">
              <a:lnSpc>
                <a:spcPct val="95000"/>
              </a:lnSpc>
            </a:pPr>
            <a:r>
              <a:rPr lang="en-US" sz="1100" dirty="0"/>
              <a:t>“The mental action or process of </a:t>
            </a:r>
            <a:r>
              <a:rPr lang="en-US" sz="1100" i="1" dirty="0"/>
              <a:t>acquiring knowledge and understanding</a:t>
            </a:r>
            <a:r>
              <a:rPr lang="en-US" sz="1100" dirty="0"/>
              <a:t> through </a:t>
            </a:r>
            <a:r>
              <a:rPr lang="en-US" sz="1100" b="1" dirty="0"/>
              <a:t>thought</a:t>
            </a:r>
            <a:r>
              <a:rPr lang="en-US" sz="1100" dirty="0"/>
              <a:t>, </a:t>
            </a:r>
            <a:r>
              <a:rPr lang="en-US" sz="1100" b="1" dirty="0"/>
              <a:t>experience</a:t>
            </a:r>
            <a:r>
              <a:rPr lang="en-US" sz="1100" dirty="0"/>
              <a:t>, and the </a:t>
            </a:r>
            <a:r>
              <a:rPr lang="en-US" sz="1100" b="1" dirty="0"/>
              <a:t>senses.</a:t>
            </a:r>
            <a:r>
              <a:rPr lang="en-US" sz="1100" dirty="0"/>
              <a:t>”</a:t>
            </a:r>
            <a:endParaRPr kumimoji="0" lang="en-US" sz="1100" b="0" i="0" u="none" strike="noStrike" kern="1200" cap="none" spc="0" normalizeH="0" baseline="0" noProof="0" dirty="0">
              <a:ln>
                <a:noFill/>
              </a:ln>
              <a:solidFill>
                <a:schemeClr val="tx2"/>
              </a:solidFill>
              <a:effectLst/>
              <a:uLnTx/>
              <a:uFillTx/>
              <a:latin typeface="+mn-lt"/>
              <a:ea typeface="+mn-ea"/>
              <a:cs typeface="+mn-cs"/>
            </a:endParaRPr>
          </a:p>
          <a:p>
            <a:pPr marL="0" marR="0" lvl="0" indent="0" algn="l" defTabSz="914400" rtl="0" eaLnBrk="1" fontAlgn="auto" latinLnBrk="0" hangingPunct="1">
              <a:lnSpc>
                <a:spcPct val="95000"/>
              </a:lnSpc>
              <a:spcBef>
                <a:spcPts val="800"/>
              </a:spcBef>
              <a:spcAft>
                <a:spcPts val="6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chemeClr val="tx2"/>
              </a:solidFill>
              <a:effectLst/>
              <a:uLnTx/>
              <a:uFillTx/>
              <a:latin typeface="+mn-lt"/>
              <a:ea typeface="+mn-ea"/>
              <a:cs typeface="+mn-cs"/>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chemeClr val="tx2"/>
              </a:solidFill>
              <a:effectLst/>
              <a:uLnTx/>
              <a:uFillTx/>
              <a:latin typeface="+mn-lt"/>
              <a:ea typeface="+mn-ea"/>
              <a:cs typeface="+mn-cs"/>
            </a:endParaRPr>
          </a:p>
        </p:txBody>
      </p:sp>
      <p:sp>
        <p:nvSpPr>
          <p:cNvPr id="10" name="Content Placeholder 6">
            <a:extLst>
              <a:ext uri="{FF2B5EF4-FFF2-40B4-BE49-F238E27FC236}">
                <a16:creationId xmlns="" xmlns:a16="http://schemas.microsoft.com/office/drawing/2014/main" id="{64C27EEE-69A2-4AD1-9F7A-149AE61376AF}"/>
              </a:ext>
            </a:extLst>
          </p:cNvPr>
          <p:cNvSpPr txBox="1">
            <a:spLocks/>
          </p:cNvSpPr>
          <p:nvPr/>
        </p:nvSpPr>
        <p:spPr bwMode="gray">
          <a:xfrm>
            <a:off x="2021792" y="4933299"/>
            <a:ext cx="1421180" cy="1747420"/>
          </a:xfrm>
          <a:prstGeom prst="rect">
            <a:avLst/>
          </a:prstGeom>
        </p:spPr>
        <p:txBody>
          <a:bodyPr vert="horz" lIns="0" tIns="0" rIns="0" bIns="0" rtlCol="0">
            <a:noAutofit/>
          </a:bodyPr>
          <a:lstStyle/>
          <a:p>
            <a:pPr lvl="0">
              <a:lnSpc>
                <a:spcPct val="95000"/>
              </a:lnSpc>
              <a:defRPr/>
            </a:pPr>
            <a:r>
              <a:rPr lang="en-US" sz="1100" b="1" dirty="0">
                <a:solidFill>
                  <a:schemeClr val="tx2"/>
                </a:solidFill>
              </a:rPr>
              <a:t>Key Aspects: </a:t>
            </a:r>
          </a:p>
          <a:p>
            <a:pPr lvl="0">
              <a:lnSpc>
                <a:spcPct val="95000"/>
              </a:lnSpc>
              <a:defRPr/>
            </a:pPr>
            <a:endParaRPr lang="en-US" sz="800" b="1" dirty="0">
              <a:solidFill>
                <a:schemeClr val="tx2"/>
              </a:solidFill>
            </a:endParaRPr>
          </a:p>
          <a:p>
            <a:pPr lvl="0">
              <a:lnSpc>
                <a:spcPct val="95000"/>
              </a:lnSpc>
              <a:buFont typeface="Arial" pitchFamily="34" charset="0"/>
              <a:buChar char="•"/>
              <a:defRPr/>
            </a:pPr>
            <a:r>
              <a:rPr lang="en-US" sz="1100" dirty="0">
                <a:solidFill>
                  <a:schemeClr val="tx2"/>
                </a:solidFill>
              </a:rPr>
              <a:t> Attention</a:t>
            </a:r>
          </a:p>
          <a:p>
            <a:pPr lvl="0">
              <a:lnSpc>
                <a:spcPct val="95000"/>
              </a:lnSpc>
              <a:buFont typeface="Arial" pitchFamily="34" charset="0"/>
              <a:buChar char="•"/>
              <a:defRPr/>
            </a:pPr>
            <a:r>
              <a:rPr lang="en-US" sz="1100" dirty="0">
                <a:solidFill>
                  <a:schemeClr val="tx2"/>
                </a:solidFill>
              </a:rPr>
              <a:t> Knowledge</a:t>
            </a:r>
          </a:p>
          <a:p>
            <a:pPr lvl="0">
              <a:lnSpc>
                <a:spcPct val="95000"/>
              </a:lnSpc>
              <a:buFont typeface="Arial" pitchFamily="34" charset="0"/>
              <a:buChar char="•"/>
              <a:defRPr/>
            </a:pPr>
            <a:r>
              <a:rPr lang="en-US" sz="1100" dirty="0">
                <a:solidFill>
                  <a:schemeClr val="tx2"/>
                </a:solidFill>
              </a:rPr>
              <a:t> Memory</a:t>
            </a:r>
          </a:p>
          <a:p>
            <a:pPr lvl="0">
              <a:lnSpc>
                <a:spcPct val="95000"/>
              </a:lnSpc>
              <a:buFont typeface="Arial" pitchFamily="34" charset="0"/>
              <a:buChar char="•"/>
              <a:defRPr/>
            </a:pPr>
            <a:r>
              <a:rPr lang="en-US" sz="1100" dirty="0">
                <a:solidFill>
                  <a:schemeClr val="tx2"/>
                </a:solidFill>
              </a:rPr>
              <a:t> Judgment</a:t>
            </a:r>
          </a:p>
          <a:p>
            <a:pPr lvl="0">
              <a:lnSpc>
                <a:spcPct val="95000"/>
              </a:lnSpc>
              <a:buFont typeface="Arial" pitchFamily="34" charset="0"/>
              <a:buChar char="•"/>
              <a:defRPr/>
            </a:pPr>
            <a:r>
              <a:rPr lang="en-US" sz="1100" dirty="0">
                <a:solidFill>
                  <a:schemeClr val="tx2"/>
                </a:solidFill>
              </a:rPr>
              <a:t> Reasoning</a:t>
            </a:r>
          </a:p>
          <a:p>
            <a:pPr lvl="0">
              <a:lnSpc>
                <a:spcPct val="95000"/>
              </a:lnSpc>
              <a:buFont typeface="Arial" pitchFamily="34" charset="0"/>
              <a:buChar char="•"/>
              <a:defRPr/>
            </a:pPr>
            <a:r>
              <a:rPr lang="en-US" sz="1100" dirty="0">
                <a:solidFill>
                  <a:schemeClr val="tx2"/>
                </a:solidFill>
              </a:rPr>
              <a:t> Problem Solving</a:t>
            </a:r>
          </a:p>
          <a:p>
            <a:pPr lvl="0">
              <a:lnSpc>
                <a:spcPct val="95000"/>
              </a:lnSpc>
              <a:buFont typeface="Arial" pitchFamily="34" charset="0"/>
              <a:buChar char="•"/>
              <a:defRPr/>
            </a:pPr>
            <a:r>
              <a:rPr lang="en-US" sz="1100" dirty="0">
                <a:solidFill>
                  <a:schemeClr val="tx2"/>
                </a:solidFill>
              </a:rPr>
              <a:t> Decision making</a:t>
            </a:r>
          </a:p>
          <a:p>
            <a:pPr lvl="0">
              <a:lnSpc>
                <a:spcPct val="95000"/>
              </a:lnSpc>
              <a:buFont typeface="Arial" pitchFamily="34" charset="0"/>
              <a:buChar char="•"/>
              <a:defRPr/>
            </a:pPr>
            <a:r>
              <a:rPr lang="en-US" sz="1100" dirty="0">
                <a:solidFill>
                  <a:schemeClr val="tx2"/>
                </a:solidFill>
              </a:rPr>
              <a:t> Comprehension </a:t>
            </a:r>
          </a:p>
          <a:p>
            <a:pPr lvl="0">
              <a:lnSpc>
                <a:spcPct val="95000"/>
              </a:lnSpc>
              <a:buFont typeface="Arial" pitchFamily="34" charset="0"/>
              <a:buChar char="•"/>
              <a:defRPr/>
            </a:pPr>
            <a:r>
              <a:rPr lang="en-US" sz="1100" dirty="0">
                <a:solidFill>
                  <a:schemeClr val="tx2"/>
                </a:solidFill>
              </a:rPr>
              <a:t> Language</a:t>
            </a:r>
          </a:p>
          <a:p>
            <a:pPr marL="0" marR="0" lvl="0" indent="0" algn="l" defTabSz="914400" rtl="0" eaLnBrk="1" fontAlgn="auto" latinLnBrk="0" hangingPunct="1">
              <a:lnSpc>
                <a:spcPct val="95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p:txBody>
      </p:sp>
      <p:sp>
        <p:nvSpPr>
          <p:cNvPr id="11" name="Rectangle 10"/>
          <p:cNvSpPr/>
          <p:nvPr/>
        </p:nvSpPr>
        <p:spPr>
          <a:xfrm>
            <a:off x="7032170" y="4326108"/>
            <a:ext cx="4556450" cy="2169825"/>
          </a:xfrm>
          <a:prstGeom prst="rect">
            <a:avLst/>
          </a:prstGeom>
        </p:spPr>
        <p:txBody>
          <a:bodyPr wrap="square">
            <a:spAutoFit/>
          </a:bodyPr>
          <a:lstStyle/>
          <a:p>
            <a:r>
              <a:rPr lang="en-US" sz="2000" b="1" dirty="0"/>
              <a:t>Definition:- </a:t>
            </a:r>
            <a:r>
              <a:rPr lang="en-US" sz="2000" b="1" dirty="0">
                <a:solidFill>
                  <a:srgbClr val="FF0000"/>
                </a:solidFill>
              </a:rPr>
              <a:t>Cognitive Architecture</a:t>
            </a:r>
            <a:endParaRPr lang="en-US" sz="2000" dirty="0">
              <a:solidFill>
                <a:srgbClr val="FF0000"/>
              </a:solidFill>
            </a:endParaRPr>
          </a:p>
          <a:p>
            <a:endParaRPr lang="en-US" sz="800" dirty="0"/>
          </a:p>
          <a:p>
            <a:pPr marL="228600" indent="-228600">
              <a:buFont typeface="+mj-lt"/>
              <a:buAutoNum type="arabicPeriod"/>
            </a:pPr>
            <a:r>
              <a:rPr lang="en-US" sz="1100" dirty="0"/>
              <a:t> Cognitive architecture is a </a:t>
            </a:r>
            <a:r>
              <a:rPr lang="en-US" sz="1100" b="1" u="sng" dirty="0">
                <a:solidFill>
                  <a:srgbClr val="FF0000"/>
                </a:solidFill>
              </a:rPr>
              <a:t>hypothesis</a:t>
            </a:r>
            <a:r>
              <a:rPr lang="en-US" sz="1100" dirty="0"/>
              <a:t> </a:t>
            </a:r>
            <a:r>
              <a:rPr lang="en-US" sz="1100" i="1" dirty="0"/>
              <a:t>inspired by the </a:t>
            </a:r>
            <a:r>
              <a:rPr lang="en-US" sz="1100" b="1" i="1" dirty="0"/>
              <a:t>human mind </a:t>
            </a:r>
            <a:r>
              <a:rPr lang="en-US" sz="1100" dirty="0"/>
              <a:t>in which </a:t>
            </a:r>
            <a:r>
              <a:rPr lang="en-US" sz="1100" b="1" i="1" dirty="0">
                <a:solidFill>
                  <a:srgbClr val="000000"/>
                </a:solidFill>
              </a:rPr>
              <a:t>systems work together </a:t>
            </a:r>
            <a:r>
              <a:rPr lang="en-US" sz="1100" dirty="0"/>
              <a:t>along with the necessary resources to </a:t>
            </a:r>
            <a:r>
              <a:rPr lang="en-US" sz="1100" i="1" dirty="0">
                <a:solidFill>
                  <a:srgbClr val="FF0000"/>
                </a:solidFill>
              </a:rPr>
              <a:t>attain intelligent behavior in </a:t>
            </a:r>
            <a:r>
              <a:rPr lang="en-US" sz="1100" i="1" u="sng" dirty="0">
                <a:solidFill>
                  <a:srgbClr val="FF0000"/>
                </a:solidFill>
              </a:rPr>
              <a:t>any</a:t>
            </a:r>
            <a:r>
              <a:rPr lang="en-US" sz="1100" i="1" dirty="0">
                <a:solidFill>
                  <a:srgbClr val="FF0000"/>
                </a:solidFill>
              </a:rPr>
              <a:t> complex environment</a:t>
            </a:r>
            <a:r>
              <a:rPr lang="en-US" sz="1100" dirty="0"/>
              <a:t>. </a:t>
            </a:r>
          </a:p>
          <a:p>
            <a:pPr marL="228600" indent="-228600">
              <a:buFont typeface="+mj-lt"/>
              <a:buAutoNum type="arabicPeriod"/>
            </a:pPr>
            <a:endParaRPr lang="en-US" sz="800" dirty="0"/>
          </a:p>
          <a:p>
            <a:pPr marL="228600" indent="-228600">
              <a:buFont typeface="+mj-lt"/>
              <a:buAutoNum type="arabicPeriod"/>
            </a:pPr>
            <a:r>
              <a:rPr lang="en-US" sz="1100" dirty="0"/>
              <a:t> Cognitive architecture's </a:t>
            </a:r>
            <a:r>
              <a:rPr lang="en-US" sz="1100" b="1" dirty="0">
                <a:solidFill>
                  <a:srgbClr val="FF0000"/>
                </a:solidFill>
              </a:rPr>
              <a:t>aim</a:t>
            </a:r>
            <a:r>
              <a:rPr lang="en-US" sz="1100" dirty="0"/>
              <a:t> is </a:t>
            </a:r>
            <a:r>
              <a:rPr lang="en-US" sz="1100" i="1" dirty="0">
                <a:solidFill>
                  <a:srgbClr val="0070C0"/>
                </a:solidFill>
              </a:rPr>
              <a:t>the development of artificial agents that </a:t>
            </a:r>
            <a:r>
              <a:rPr lang="en-US" sz="1100" i="1" dirty="0">
                <a:solidFill>
                  <a:srgbClr val="FF0000"/>
                </a:solidFill>
              </a:rPr>
              <a:t>support the </a:t>
            </a:r>
            <a:r>
              <a:rPr lang="en-US" sz="1100" i="1" dirty="0">
                <a:solidFill>
                  <a:srgbClr val="000000"/>
                </a:solidFill>
              </a:rPr>
              <a:t>same</a:t>
            </a:r>
            <a:r>
              <a:rPr lang="en-US" sz="1100" i="1" dirty="0">
                <a:solidFill>
                  <a:srgbClr val="FF0000"/>
                </a:solidFill>
              </a:rPr>
              <a:t> capabilities as that of the human mind</a:t>
            </a:r>
            <a:r>
              <a:rPr lang="en-US" sz="1100" dirty="0"/>
              <a:t>.</a:t>
            </a:r>
          </a:p>
          <a:p>
            <a:pPr marL="228600" indent="-228600">
              <a:buFont typeface="+mj-lt"/>
              <a:buAutoNum type="arabicPeriod"/>
            </a:pPr>
            <a:endParaRPr lang="en-US" sz="800" dirty="0"/>
          </a:p>
          <a:p>
            <a:pPr marL="228600" indent="-228600">
              <a:buFont typeface="+mj-lt"/>
              <a:buAutoNum type="arabicPeriod"/>
            </a:pPr>
            <a:r>
              <a:rPr lang="en-US" sz="1100" dirty="0"/>
              <a:t> Cognitive architectures are </a:t>
            </a:r>
            <a:r>
              <a:rPr lang="en-US" sz="1100" b="1" i="1" dirty="0"/>
              <a:t>a lot like computer architectures</a:t>
            </a:r>
            <a:r>
              <a:rPr lang="en-US" sz="1100" dirty="0"/>
              <a:t>, </a:t>
            </a:r>
            <a:r>
              <a:rPr lang="en-US" sz="1100" u="sng" dirty="0"/>
              <a:t>except</a:t>
            </a:r>
            <a:r>
              <a:rPr lang="en-US" sz="1100" dirty="0"/>
              <a:t> they </a:t>
            </a:r>
            <a:r>
              <a:rPr lang="en-US" sz="1100" i="1" dirty="0">
                <a:solidFill>
                  <a:srgbClr val="FF0000"/>
                </a:solidFill>
              </a:rPr>
              <a:t>manipulate knowledge capabilities </a:t>
            </a:r>
            <a:r>
              <a:rPr lang="en-US" sz="1100" dirty="0"/>
              <a:t>instead of bits.</a:t>
            </a:r>
          </a:p>
        </p:txBody>
      </p:sp>
      <p:sp>
        <p:nvSpPr>
          <p:cNvPr id="12" name="Left-Right Arrow 11"/>
          <p:cNvSpPr/>
          <p:nvPr/>
        </p:nvSpPr>
        <p:spPr>
          <a:xfrm>
            <a:off x="5225144" y="2192695"/>
            <a:ext cx="1959428" cy="615821"/>
          </a:xfrm>
          <a:prstGeom prst="lef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3" name="Picture 1"/>
          <p:cNvPicPr>
            <a:picLocks noChangeAspect="1" noChangeArrowheads="1"/>
          </p:cNvPicPr>
          <p:nvPr/>
        </p:nvPicPr>
        <p:blipFill>
          <a:blip r:embed="rId5" cstate="print"/>
          <a:srcRect/>
          <a:stretch>
            <a:fillRect/>
          </a:stretch>
        </p:blipFill>
        <p:spPr bwMode="auto">
          <a:xfrm>
            <a:off x="4926563" y="4287526"/>
            <a:ext cx="2062064" cy="2067045"/>
          </a:xfrm>
          <a:prstGeom prst="rect">
            <a:avLst/>
          </a:prstGeom>
          <a:noFill/>
          <a:ln w="9525">
            <a:noFill/>
            <a:miter lim="800000"/>
            <a:headEnd/>
            <a:tailEnd/>
          </a:ln>
        </p:spPr>
      </p:pic>
      <p:sp>
        <p:nvSpPr>
          <p:cNvPr id="14" name="Title 2"/>
          <p:cNvSpPr txBox="1">
            <a:spLocks/>
          </p:cNvSpPr>
          <p:nvPr/>
        </p:nvSpPr>
        <p:spPr bwMode="gray">
          <a:xfrm>
            <a:off x="5068905" y="3946839"/>
            <a:ext cx="1779763" cy="270588"/>
          </a:xfrm>
          <a:prstGeom prst="rect">
            <a:avLst/>
          </a:prstGeom>
        </p:spPr>
        <p:txBody>
          <a:bodyPr vert="horz" lIns="0" tIns="0" rIns="0" bIns="0" rtlCol="0" anchor="b">
            <a:noAutofit/>
          </a:bodyPr>
          <a:lstStyle/>
          <a:p>
            <a:pPr marL="342900" marR="0" lvl="0" indent="-342900" algn="ctr" defTabSz="914400" rtl="0" eaLnBrk="1" fontAlgn="auto" latinLnBrk="0" hangingPunct="1">
              <a:lnSpc>
                <a:spcPct val="90000"/>
              </a:lnSpc>
              <a:spcBef>
                <a:spcPct val="0"/>
              </a:spcBef>
              <a:spcAft>
                <a:spcPts val="0"/>
              </a:spcAft>
              <a:buClrTx/>
              <a:buSzTx/>
              <a:buFontTx/>
              <a:buNone/>
              <a:tabLst/>
              <a:defRPr/>
            </a:pPr>
            <a:r>
              <a:rPr lang="en-US" sz="1200" b="1" dirty="0">
                <a:solidFill>
                  <a:srgbClr val="55565A"/>
                </a:solidFill>
                <a:latin typeface="+mj-lt"/>
                <a:ea typeface="+mj-ea"/>
                <a:cs typeface="+mj-cs"/>
              </a:rPr>
              <a:t>Highly </a:t>
            </a:r>
            <a:r>
              <a:rPr lang="en-US" sz="1200" b="1" dirty="0">
                <a:solidFill>
                  <a:srgbClr val="FF0000"/>
                </a:solidFill>
                <a:latin typeface="+mj-lt"/>
                <a:ea typeface="+mj-ea"/>
                <a:cs typeface="+mj-cs"/>
              </a:rPr>
              <a:t>Integrated</a:t>
            </a:r>
            <a:r>
              <a:rPr lang="en-US" sz="1200" b="1" dirty="0">
                <a:solidFill>
                  <a:srgbClr val="55565A"/>
                </a:solidFill>
                <a:latin typeface="+mj-lt"/>
                <a:ea typeface="+mj-ea"/>
                <a:cs typeface="+mj-cs"/>
              </a:rPr>
              <a:t> </a:t>
            </a:r>
          </a:p>
          <a:p>
            <a:pPr marL="342900" marR="0" lvl="0" indent="-342900" algn="ctr" defTabSz="914400" rtl="0" eaLnBrk="1" fontAlgn="auto" latinLnBrk="0" hangingPunct="1">
              <a:lnSpc>
                <a:spcPct val="90000"/>
              </a:lnSpc>
              <a:spcBef>
                <a:spcPct val="0"/>
              </a:spcBef>
              <a:spcAft>
                <a:spcPts val="0"/>
              </a:spcAft>
              <a:buClrTx/>
              <a:buSzTx/>
              <a:buFontTx/>
              <a:buNone/>
              <a:tabLst/>
              <a:defRPr/>
            </a:pPr>
            <a:r>
              <a:rPr lang="en-US" sz="1200" b="1" dirty="0">
                <a:solidFill>
                  <a:srgbClr val="55565A"/>
                </a:solidFill>
                <a:latin typeface="+mj-lt"/>
                <a:ea typeface="+mj-ea"/>
                <a:cs typeface="+mj-cs"/>
              </a:rPr>
              <a:t>Cognitive </a:t>
            </a:r>
            <a:r>
              <a:rPr lang="en-US" sz="1200" b="1" dirty="0">
                <a:solidFill>
                  <a:srgbClr val="0070C0"/>
                </a:solidFill>
                <a:latin typeface="+mj-lt"/>
                <a:ea typeface="+mj-ea"/>
                <a:cs typeface="+mj-cs"/>
              </a:rPr>
              <a:t>Architectures</a:t>
            </a:r>
            <a:endParaRPr kumimoji="0" lang="en-US" sz="1200" b="1" i="0" u="none" strike="noStrike" kern="1200" cap="none" spc="0" normalizeH="0" baseline="0" noProof="0" dirty="0">
              <a:ln>
                <a:noFill/>
              </a:ln>
              <a:solidFill>
                <a:srgbClr val="0070C0"/>
              </a:solidFill>
              <a:effectLst/>
              <a:uLnTx/>
              <a:uFillTx/>
              <a:latin typeface="+mj-lt"/>
              <a:ea typeface="+mj-ea"/>
              <a:cs typeface="+mj-cs"/>
            </a:endParaRPr>
          </a:p>
        </p:txBody>
      </p:sp>
    </p:spTree>
    <p:custDataLst>
      <p:tags r:id="rId1"/>
    </p:custDataLst>
    <p:extLst>
      <p:ext uri="{BB962C8B-B14F-4D97-AF65-F5344CB8AC3E}">
        <p14:creationId xmlns="" xmlns:p14="http://schemas.microsoft.com/office/powerpoint/2010/main" val="29981752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0BF908-D337-4124-B475-D825EF7C7711}"/>
              </a:ext>
            </a:extLst>
          </p:cNvPr>
          <p:cNvSpPr>
            <a:spLocks noGrp="1"/>
          </p:cNvSpPr>
          <p:nvPr>
            <p:ph type="title"/>
          </p:nvPr>
        </p:nvSpPr>
        <p:spPr>
          <a:xfrm>
            <a:off x="495301" y="503852"/>
            <a:ext cx="7183794" cy="570205"/>
          </a:xfrm>
        </p:spPr>
        <p:txBody>
          <a:bodyPr/>
          <a:lstStyle/>
          <a:p>
            <a:r>
              <a:rPr lang="en-US" dirty="0" smtClean="0"/>
              <a:t>Deep Dive: Cognitive Architecture</a:t>
            </a:r>
            <a:endParaRPr lang="en-US" dirty="0"/>
          </a:p>
        </p:txBody>
      </p:sp>
      <p:sp>
        <p:nvSpPr>
          <p:cNvPr id="22" name="Footer Placeholder 21"/>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4" name="Slide Number Placeholder 3"/>
          <p:cNvSpPr>
            <a:spLocks noGrp="1"/>
          </p:cNvSpPr>
          <p:nvPr>
            <p:ph type="sldNum" sz="quarter" idx="12"/>
          </p:nvPr>
        </p:nvSpPr>
        <p:spPr/>
        <p:txBody>
          <a:bodyPr/>
          <a:lstStyle/>
          <a:p>
            <a:fld id="{3310D8EA-3107-4873-B9AB-DD7D3E79053A}" type="slidenum">
              <a:rPr lang="en-US" smtClean="0"/>
              <a:pPr/>
              <a:t>9</a:t>
            </a:fld>
            <a:endParaRPr lang="en-US"/>
          </a:p>
        </p:txBody>
      </p:sp>
      <p:sp>
        <p:nvSpPr>
          <p:cNvPr id="9" name="Title 1">
            <a:extLst>
              <a:ext uri="{FF2B5EF4-FFF2-40B4-BE49-F238E27FC236}">
                <a16:creationId xmlns:a16="http://schemas.microsoft.com/office/drawing/2014/main" xmlns="" id="{380BF908-D337-4124-B475-D825EF7C7711}"/>
              </a:ext>
            </a:extLst>
          </p:cNvPr>
          <p:cNvSpPr txBox="1">
            <a:spLocks/>
          </p:cNvSpPr>
          <p:nvPr/>
        </p:nvSpPr>
        <p:spPr bwMode="gray">
          <a:xfrm>
            <a:off x="2464059" y="1418243"/>
            <a:ext cx="7025174" cy="430243"/>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smtClean="0">
                <a:ln>
                  <a:noFill/>
                </a:ln>
                <a:solidFill>
                  <a:srgbClr val="FF0000"/>
                </a:solidFill>
                <a:effectLst/>
                <a:uLnTx/>
                <a:uFillTx/>
                <a:latin typeface="+mj-lt"/>
                <a:ea typeface="+mj-ea"/>
                <a:cs typeface="+mj-cs"/>
              </a:rPr>
              <a:t>SOAR</a:t>
            </a:r>
            <a:r>
              <a:rPr kumimoji="0" lang="en-US" sz="3000" b="0" i="0" u="none" strike="noStrike" kern="1200" cap="none" spc="0" normalizeH="0" baseline="0" noProof="0" dirty="0" smtClean="0">
                <a:ln>
                  <a:noFill/>
                </a:ln>
                <a:solidFill>
                  <a:srgbClr val="55565A"/>
                </a:solidFill>
                <a:effectLst/>
                <a:uLnTx/>
                <a:uFillTx/>
                <a:latin typeface="+mj-lt"/>
                <a:ea typeface="+mj-ea"/>
                <a:cs typeface="+mj-cs"/>
              </a:rPr>
              <a:t> Cognitive Architecture</a:t>
            </a:r>
            <a:endParaRPr kumimoji="0" lang="en-US" sz="3000" b="0" i="0" u="none" strike="noStrike" kern="1200" cap="none" spc="0" normalizeH="0" baseline="0" noProof="0" dirty="0">
              <a:ln>
                <a:noFill/>
              </a:ln>
              <a:solidFill>
                <a:srgbClr val="55565A"/>
              </a:solidFill>
              <a:effectLst/>
              <a:uLnTx/>
              <a:uFillTx/>
              <a:latin typeface="+mj-lt"/>
              <a:ea typeface="+mj-ea"/>
              <a:cs typeface="+mj-cs"/>
            </a:endParaRPr>
          </a:p>
        </p:txBody>
      </p:sp>
      <p:pic>
        <p:nvPicPr>
          <p:cNvPr id="10" name="Picture 2"/>
          <p:cNvPicPr>
            <a:picLocks noChangeAspect="1" noChangeArrowheads="1"/>
          </p:cNvPicPr>
          <p:nvPr/>
        </p:nvPicPr>
        <p:blipFill>
          <a:blip r:embed="rId3" cstate="print"/>
          <a:srcRect/>
          <a:stretch>
            <a:fillRect/>
          </a:stretch>
        </p:blipFill>
        <p:spPr bwMode="auto">
          <a:xfrm>
            <a:off x="1026372" y="1978695"/>
            <a:ext cx="5253130" cy="4085543"/>
          </a:xfrm>
          <a:prstGeom prst="rect">
            <a:avLst/>
          </a:prstGeom>
          <a:noFill/>
          <a:ln w="9525">
            <a:noFill/>
            <a:miter lim="800000"/>
            <a:headEnd/>
            <a:tailEnd/>
          </a:ln>
        </p:spPr>
      </p:pic>
      <p:sp>
        <p:nvSpPr>
          <p:cNvPr id="12" name="Content Placeholder 6">
            <a:extLst>
              <a:ext uri="{FF2B5EF4-FFF2-40B4-BE49-F238E27FC236}">
                <a16:creationId xmlns:a16="http://schemas.microsoft.com/office/drawing/2014/main" xmlns="" id="{64C27EEE-69A2-4AD1-9F7A-149AE61376AF}"/>
              </a:ext>
            </a:extLst>
          </p:cNvPr>
          <p:cNvSpPr txBox="1">
            <a:spLocks/>
          </p:cNvSpPr>
          <p:nvPr/>
        </p:nvSpPr>
        <p:spPr bwMode="gray">
          <a:xfrm>
            <a:off x="6775548" y="2328177"/>
            <a:ext cx="5064999" cy="3354155"/>
          </a:xfrm>
          <a:prstGeom prst="rect">
            <a:avLst/>
          </a:prstGeom>
          <a:solidFill>
            <a:schemeClr val="accent1">
              <a:alpha val="10000"/>
            </a:schemeClr>
          </a:solidFill>
        </p:spPr>
        <p:txBody>
          <a:bodyPr vert="horz" lIns="0" tIns="0" rIns="0" bIns="0" rtlCol="0">
            <a:noAutofit/>
          </a:bodyPr>
          <a:lstStyle/>
          <a:p>
            <a:pPr lvl="0" algn="ctr">
              <a:defRPr/>
            </a:pPr>
            <a:r>
              <a:rPr lang="en-US" sz="1600" dirty="0" smtClean="0">
                <a:solidFill>
                  <a:schemeClr val="tx2"/>
                </a:solidFill>
              </a:rPr>
              <a:t> </a:t>
            </a:r>
            <a:r>
              <a:rPr lang="en-US" sz="1600" b="1" dirty="0" smtClean="0">
                <a:solidFill>
                  <a:schemeClr val="tx2"/>
                </a:solidFill>
              </a:rPr>
              <a:t>SOAR Cognitive Architecture</a:t>
            </a:r>
          </a:p>
          <a:p>
            <a:pPr lvl="0">
              <a:buFont typeface="Arial" pitchFamily="34" charset="0"/>
              <a:buChar char="•"/>
              <a:defRPr/>
            </a:pPr>
            <a:endParaRPr lang="en-US" sz="1600" b="1" i="1" dirty="0" smtClean="0">
              <a:solidFill>
                <a:schemeClr val="tx2"/>
              </a:solidFill>
            </a:endParaRPr>
          </a:p>
          <a:p>
            <a:pPr lvl="0">
              <a:defRPr/>
            </a:pPr>
            <a:r>
              <a:rPr lang="en-US" sz="1600" b="1" i="1" dirty="0" smtClean="0">
                <a:solidFill>
                  <a:schemeClr val="tx2"/>
                </a:solidFill>
              </a:rPr>
              <a:t> Write for a </a:t>
            </a:r>
            <a:r>
              <a:rPr lang="en-US" sz="1600" b="1" i="1" dirty="0" smtClean="0">
                <a:solidFill>
                  <a:srgbClr val="FF0000"/>
                </a:solidFill>
              </a:rPr>
              <a:t>multitude of integrated subsystems</a:t>
            </a:r>
            <a:r>
              <a:rPr lang="en-US" sz="1600" b="1" i="1" dirty="0" smtClean="0">
                <a:solidFill>
                  <a:schemeClr val="tx2"/>
                </a:solidFill>
              </a:rPr>
              <a:t>:</a:t>
            </a:r>
          </a:p>
          <a:p>
            <a:pPr marL="685800" lvl="1" indent="-228600">
              <a:buFont typeface="Arial" pitchFamily="34" charset="0"/>
              <a:buChar char="•"/>
              <a:defRPr/>
            </a:pPr>
            <a:r>
              <a:rPr lang="en-US" sz="1600" b="1" i="1" dirty="0" smtClean="0">
                <a:solidFill>
                  <a:schemeClr val="tx2"/>
                </a:solidFill>
              </a:rPr>
              <a:t> Reasoning </a:t>
            </a:r>
          </a:p>
          <a:p>
            <a:pPr marL="685800" lvl="1" indent="-228600">
              <a:buFont typeface="Arial" pitchFamily="34" charset="0"/>
              <a:buChar char="•"/>
              <a:defRPr/>
            </a:pPr>
            <a:r>
              <a:rPr lang="en-US" sz="1600" b="1" i="1" dirty="0" smtClean="0">
                <a:solidFill>
                  <a:schemeClr val="tx2"/>
                </a:solidFill>
              </a:rPr>
              <a:t> Perception</a:t>
            </a:r>
          </a:p>
          <a:p>
            <a:pPr marL="685800" lvl="1" indent="-228600">
              <a:buFont typeface="Arial" pitchFamily="34" charset="0"/>
              <a:buChar char="•"/>
              <a:defRPr/>
            </a:pPr>
            <a:r>
              <a:rPr lang="en-US" sz="1600" b="1" i="1" dirty="0" smtClean="0">
                <a:solidFill>
                  <a:schemeClr val="tx2"/>
                </a:solidFill>
              </a:rPr>
              <a:t> Knowledge Representation</a:t>
            </a:r>
          </a:p>
          <a:p>
            <a:pPr marL="685800" lvl="1" indent="-228600">
              <a:buFont typeface="Arial" pitchFamily="34" charset="0"/>
              <a:buChar char="•"/>
              <a:defRPr/>
            </a:pPr>
            <a:r>
              <a:rPr lang="en-US" sz="1600" b="1" i="1" dirty="0" smtClean="0">
                <a:solidFill>
                  <a:schemeClr val="tx2"/>
                </a:solidFill>
              </a:rPr>
              <a:t> Planning (Automated) </a:t>
            </a:r>
          </a:p>
          <a:p>
            <a:pPr marL="685800" lvl="1" indent="-228600">
              <a:buFont typeface="Arial" pitchFamily="34" charset="0"/>
              <a:buChar char="•"/>
              <a:defRPr/>
            </a:pPr>
            <a:r>
              <a:rPr lang="en-US" sz="1600" b="1" i="1" dirty="0" smtClean="0">
                <a:solidFill>
                  <a:schemeClr val="tx2"/>
                </a:solidFill>
              </a:rPr>
              <a:t> Problem Solving</a:t>
            </a:r>
          </a:p>
          <a:p>
            <a:pPr marL="685800" lvl="1" indent="-228600">
              <a:buFont typeface="Arial" pitchFamily="34" charset="0"/>
              <a:buChar char="•"/>
              <a:defRPr/>
            </a:pPr>
            <a:r>
              <a:rPr lang="en-US" sz="1600" b="1" i="1" dirty="0" smtClean="0">
                <a:solidFill>
                  <a:schemeClr val="tx2"/>
                </a:solidFill>
              </a:rPr>
              <a:t> Memory</a:t>
            </a:r>
          </a:p>
          <a:p>
            <a:pPr marL="685800" lvl="1" indent="-228600">
              <a:buFont typeface="Arial" pitchFamily="34" charset="0"/>
              <a:buChar char="•"/>
              <a:defRPr/>
            </a:pPr>
            <a:r>
              <a:rPr lang="en-US" sz="1600" b="1" i="1" dirty="0" smtClean="0">
                <a:solidFill>
                  <a:schemeClr val="tx2"/>
                </a:solidFill>
              </a:rPr>
              <a:t> Learning </a:t>
            </a:r>
          </a:p>
          <a:p>
            <a:pPr marL="685800" lvl="1" indent="-228600">
              <a:buFont typeface="Arial" pitchFamily="34" charset="0"/>
              <a:buChar char="•"/>
              <a:defRPr/>
            </a:pPr>
            <a:r>
              <a:rPr lang="en-US" sz="1600" b="1" i="1" dirty="0" smtClean="0">
                <a:solidFill>
                  <a:schemeClr val="tx2"/>
                </a:solidFill>
              </a:rPr>
              <a:t> Input / output</a:t>
            </a:r>
          </a:p>
          <a:p>
            <a:pPr marL="685800" lvl="1" indent="-228600">
              <a:buFont typeface="Arial" pitchFamily="34" charset="0"/>
              <a:buChar char="•"/>
              <a:defRPr/>
            </a:pPr>
            <a:r>
              <a:rPr lang="en-US" sz="1600" b="1" i="1" dirty="0" smtClean="0">
                <a:solidFill>
                  <a:schemeClr val="tx2"/>
                </a:solidFill>
              </a:rPr>
              <a:t> Decision Making </a:t>
            </a:r>
          </a:p>
          <a:p>
            <a:pPr marL="685800" lvl="1" indent="-228600">
              <a:buFont typeface="Arial" pitchFamily="34" charset="0"/>
              <a:buChar char="•"/>
              <a:defRPr/>
            </a:pPr>
            <a:r>
              <a:rPr kumimoji="0" lang="en-US" sz="1600" b="1" i="1" u="none" strike="noStrike" kern="1200" cap="none" spc="0" normalizeH="0" baseline="0" noProof="0" dirty="0" smtClean="0">
                <a:ln>
                  <a:noFill/>
                </a:ln>
                <a:solidFill>
                  <a:schemeClr val="tx2"/>
                </a:solidFill>
                <a:effectLst/>
                <a:uLnTx/>
                <a:uFillTx/>
                <a:latin typeface="+mn-lt"/>
                <a:ea typeface="+mn-ea"/>
                <a:cs typeface="+mn-cs"/>
              </a:rPr>
              <a:t>Etc</a:t>
            </a:r>
            <a:r>
              <a:rPr kumimoji="0" lang="en-US" sz="1600" b="1" i="1" u="none" strike="noStrike" kern="1200" cap="none" spc="0" normalizeH="0" noProof="0" dirty="0" smtClean="0">
                <a:ln>
                  <a:noFill/>
                </a:ln>
                <a:solidFill>
                  <a:schemeClr val="tx2"/>
                </a:solidFill>
                <a:effectLst/>
                <a:uLnTx/>
                <a:uFillTx/>
                <a:latin typeface="+mn-lt"/>
                <a:ea typeface="+mn-ea"/>
                <a:cs typeface="+mn-cs"/>
              </a:rPr>
              <a:t> ….</a:t>
            </a:r>
            <a:endParaRPr kumimoji="0" lang="en-US" sz="10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1" fontAlgn="auto" latinLnBrk="0" hangingPunct="1">
              <a:lnSpc>
                <a:spcPct val="120000"/>
              </a:lnSpc>
              <a:spcBef>
                <a:spcPts val="80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tx2"/>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xmlns="" val="299817523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 xmlns:thm15="http://schemas.microsoft.com/office/thememl/2012/main" name="Optum Template Widescreen - 2017 - 06.27.17.potx" id="{14CCB6DF-C717-4413-BCDA-15B71AA5CDD8}" vid="{817E4C5E-750D-4B97-8ADE-F637BD8C07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08E3879C829A94B86CD0BB0071FF36F" ma:contentTypeVersion="" ma:contentTypeDescription="Create a new document." ma:contentTypeScope="" ma:versionID="a6f9e62a7fe0fb0feac2eba77f0e55f8">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0297D7-6120-4AEC-BD90-27546ED06F72}">
  <ds:schemaRefs>
    <ds:schemaRef ds:uri="http://schemas.microsoft.com/sharepoint/v3/contenttype/forms"/>
  </ds:schemaRefs>
</ds:datastoreItem>
</file>

<file path=customXml/itemProps2.xml><?xml version="1.0" encoding="utf-8"?>
<ds:datastoreItem xmlns:ds="http://schemas.openxmlformats.org/officeDocument/2006/customXml" ds:itemID="{2572DBA8-2504-4AD1-BD72-3562DB5094EB}">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6B0CDD8-D8A1-46FE-A032-A32BD10AB0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Optum Template Widescreen - 2017 - 06.27.17</Template>
  <TotalTime>10629</TotalTime>
  <Words>6559</Words>
  <Application>Microsoft Office PowerPoint</Application>
  <PresentationFormat>Custom</PresentationFormat>
  <Paragraphs>1002</Paragraphs>
  <Slides>60</Slides>
  <Notes>3</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Optum WIdescreen 2017</vt:lpstr>
      <vt:lpstr>SOAR: Fundamentals Augmentation </vt:lpstr>
      <vt:lpstr>Why consider Cognitive Technology?</vt:lpstr>
      <vt:lpstr>Example of a mature "Cognitive Architecture”: SOAR.</vt:lpstr>
      <vt:lpstr>Q: What is a Cognitive Architecture?</vt:lpstr>
      <vt:lpstr>Programming vs Engines vs Cognitive Architectures     ( Highlighting the differences )</vt:lpstr>
      <vt:lpstr>Cognitive Brain Functions</vt:lpstr>
      <vt:lpstr>SOAR Cognitive Architecture Functions</vt:lpstr>
      <vt:lpstr>Computational Cognition: Brain Inspired Software Architecture </vt:lpstr>
      <vt:lpstr>Deep Dive: Cognitive Architecture</vt:lpstr>
      <vt:lpstr>Deep Dive: SOAR Cognitive Architecture</vt:lpstr>
      <vt:lpstr>Deep Dive: SOAR Cognitive Architecture</vt:lpstr>
      <vt:lpstr>Deep Dive: SOAR Cognitive Architecture</vt:lpstr>
      <vt:lpstr>Deep Dive: SOAR Cognitive Architecture</vt:lpstr>
      <vt:lpstr>Deep Dive: SOAR Cognitive Architecture</vt:lpstr>
      <vt:lpstr>Deep Dive: SOAR Cognitive Architecture</vt:lpstr>
      <vt:lpstr>Deep Dive: SOAR Cognitive Architecture</vt:lpstr>
      <vt:lpstr>Deep Dive: SOAR Cognitive Architecture</vt:lpstr>
      <vt:lpstr>Deep Dive: SOAR Cognitive Architecture</vt:lpstr>
      <vt:lpstr>Deep Dive: SOAR Cognitive Architecture</vt:lpstr>
      <vt:lpstr>Deep Dive: SOAR Cognitive Architecture</vt:lpstr>
      <vt:lpstr>Cognitive Architecture</vt:lpstr>
      <vt:lpstr>Deep Dive: SOAR - Demos</vt:lpstr>
      <vt:lpstr>Water Jugs - Reasoning Puzzle</vt:lpstr>
      <vt:lpstr>Water Jugs - Reasoning Puzzle</vt:lpstr>
      <vt:lpstr>SOAR Underlying Architecture</vt:lpstr>
      <vt:lpstr>Slide 26</vt:lpstr>
      <vt:lpstr>The Importance of Working Memory in Cognitive Systems.</vt:lpstr>
      <vt:lpstr>The Importance of Working Memory in Cognitive Systems.</vt:lpstr>
      <vt:lpstr>The Importance of Working Memory in Cognitive Systems.</vt:lpstr>
      <vt:lpstr>Slide 30</vt:lpstr>
      <vt:lpstr>The Importance of Working Memory in Cognitive Systems.</vt:lpstr>
      <vt:lpstr>The SOAR Rule: HelloWorld.</vt:lpstr>
      <vt:lpstr>BACK To WORK: Water Jugs - Reasoning Puzzle</vt:lpstr>
      <vt:lpstr>Understand the Code: Water Jugs</vt:lpstr>
      <vt:lpstr>Understand the Code: Water Jugs</vt:lpstr>
      <vt:lpstr>SOAR: Important Concepts</vt:lpstr>
      <vt:lpstr>SOAR: Important Concepts</vt:lpstr>
      <vt:lpstr>SOAR: Important Concepts</vt:lpstr>
      <vt:lpstr>Slide 39</vt:lpstr>
      <vt:lpstr>SOAR: Important Concepts</vt:lpstr>
      <vt:lpstr>SOAR: Important Concepts</vt:lpstr>
      <vt:lpstr>SOAR: Important Concepts</vt:lpstr>
      <vt:lpstr>SOAR: Important Concepts</vt:lpstr>
      <vt:lpstr>SOAR: Important Concepts</vt:lpstr>
      <vt:lpstr>SOAR: Important Concepts</vt:lpstr>
      <vt:lpstr>SOAR: Important Concepts</vt:lpstr>
      <vt:lpstr>SOAR: Important Concepts</vt:lpstr>
      <vt:lpstr>Slide 48</vt:lpstr>
      <vt:lpstr>Slide 49</vt:lpstr>
      <vt:lpstr>Slide 50</vt:lpstr>
      <vt:lpstr>Slide 51</vt:lpstr>
      <vt:lpstr>Slide 52</vt:lpstr>
      <vt:lpstr>Slide 53</vt:lpstr>
      <vt:lpstr>Slide 54</vt:lpstr>
      <vt:lpstr>Slide 55</vt:lpstr>
      <vt:lpstr>Slide 56</vt:lpstr>
      <vt:lpstr>Slide 57</vt:lpstr>
      <vt:lpstr>SOAR: Important Concepts</vt:lpstr>
      <vt:lpstr>SOAR: Important Concepts</vt:lpstr>
      <vt:lpstr>Slide 60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Matthew R. Versaggi</cp:lastModifiedBy>
  <cp:revision>437</cp:revision>
  <dcterms:created xsi:type="dcterms:W3CDTF">2017-07-17T15:17:37Z</dcterms:created>
  <dcterms:modified xsi:type="dcterms:W3CDTF">2021-01-23T14:06:32Z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0x010100908E3879C829A94B86CD0BB0071FF36F</vt:lpwstr>
  </property>
</Properties>
</file>